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4241" y="648411"/>
            <a:ext cx="6795516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76A2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6A2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6A2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76A2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174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3231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391" y="648411"/>
            <a:ext cx="7443216" cy="1309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76A2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8293" y="2553779"/>
            <a:ext cx="6892290" cy="246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5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9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0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49" Type="http://schemas.openxmlformats.org/officeDocument/2006/relationships/image" Target="../media/image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48" Type="http://schemas.openxmlformats.org/officeDocument/2006/relationships/image" Target="../media/image100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Relationship Id="rId30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26" Type="http://schemas.openxmlformats.org/officeDocument/2006/relationships/image" Target="../media/image153.png"/><Relationship Id="rId21" Type="http://schemas.openxmlformats.org/officeDocument/2006/relationships/image" Target="../media/image148.png"/><Relationship Id="rId34" Type="http://schemas.openxmlformats.org/officeDocument/2006/relationships/image" Target="../media/image161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5" Type="http://schemas.openxmlformats.org/officeDocument/2006/relationships/image" Target="../media/image152.png"/><Relationship Id="rId33" Type="http://schemas.openxmlformats.org/officeDocument/2006/relationships/image" Target="../media/image160.png"/><Relationship Id="rId38" Type="http://schemas.openxmlformats.org/officeDocument/2006/relationships/image" Target="../media/image5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29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24" Type="http://schemas.openxmlformats.org/officeDocument/2006/relationships/image" Target="../media/image151.png"/><Relationship Id="rId32" Type="http://schemas.openxmlformats.org/officeDocument/2006/relationships/image" Target="../media/image159.png"/><Relationship Id="rId37" Type="http://schemas.openxmlformats.org/officeDocument/2006/relationships/image" Target="../media/image164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28" Type="http://schemas.openxmlformats.org/officeDocument/2006/relationships/image" Target="../media/image155.png"/><Relationship Id="rId36" Type="http://schemas.openxmlformats.org/officeDocument/2006/relationships/image" Target="../media/image163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31" Type="http://schemas.openxmlformats.org/officeDocument/2006/relationships/image" Target="../media/image158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Relationship Id="rId27" Type="http://schemas.openxmlformats.org/officeDocument/2006/relationships/image" Target="../media/image154.png"/><Relationship Id="rId30" Type="http://schemas.openxmlformats.org/officeDocument/2006/relationships/image" Target="../media/image157.png"/><Relationship Id="rId35" Type="http://schemas.openxmlformats.org/officeDocument/2006/relationships/image" Target="../media/image162.png"/><Relationship Id="rId8" Type="http://schemas.openxmlformats.org/officeDocument/2006/relationships/image" Target="../media/image135.png"/><Relationship Id="rId3" Type="http://schemas.openxmlformats.org/officeDocument/2006/relationships/image" Target="../media/image13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2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" Type="http://schemas.openxmlformats.org/officeDocument/2006/relationships/image" Target="../media/image1.png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19" Type="http://schemas.openxmlformats.org/officeDocument/2006/relationships/image" Target="../media/image5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69695" cy="782320"/>
          </a:xfrm>
          <a:custGeom>
            <a:avLst/>
            <a:gdLst/>
            <a:ahLst/>
            <a:cxnLst/>
            <a:rect l="l" t="t" r="r" b="b"/>
            <a:pathLst>
              <a:path w="1369695" h="782320">
                <a:moveTo>
                  <a:pt x="0" y="0"/>
                </a:moveTo>
                <a:lnTo>
                  <a:pt x="0" y="780982"/>
                </a:lnTo>
                <a:lnTo>
                  <a:pt x="973531" y="781720"/>
                </a:lnTo>
                <a:lnTo>
                  <a:pt x="983187" y="780912"/>
                </a:lnTo>
                <a:lnTo>
                  <a:pt x="991085" y="778783"/>
                </a:lnTo>
                <a:lnTo>
                  <a:pt x="997227" y="775773"/>
                </a:lnTo>
                <a:lnTo>
                  <a:pt x="1001610" y="772322"/>
                </a:lnTo>
                <a:lnTo>
                  <a:pt x="1001610" y="767623"/>
                </a:lnTo>
                <a:lnTo>
                  <a:pt x="1006297" y="767623"/>
                </a:lnTo>
                <a:lnTo>
                  <a:pt x="1362456" y="411134"/>
                </a:lnTo>
                <a:lnTo>
                  <a:pt x="1367742" y="402564"/>
                </a:lnTo>
                <a:lnTo>
                  <a:pt x="1369504" y="391814"/>
                </a:lnTo>
                <a:lnTo>
                  <a:pt x="1367742" y="380184"/>
                </a:lnTo>
                <a:lnTo>
                  <a:pt x="1362456" y="368970"/>
                </a:lnTo>
                <a:lnTo>
                  <a:pt x="1006297" y="17180"/>
                </a:lnTo>
                <a:lnTo>
                  <a:pt x="1006297" y="12354"/>
                </a:lnTo>
                <a:lnTo>
                  <a:pt x="1001610" y="12354"/>
                </a:lnTo>
                <a:lnTo>
                  <a:pt x="997227" y="8977"/>
                </a:lnTo>
                <a:lnTo>
                  <a:pt x="991085" y="6004"/>
                </a:lnTo>
                <a:lnTo>
                  <a:pt x="983187" y="3889"/>
                </a:lnTo>
                <a:lnTo>
                  <a:pt x="973531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0172" y="4281881"/>
            <a:ext cx="4404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76A2"/>
                </a:solidFill>
                <a:latin typeface="Caladea"/>
                <a:cs typeface="Caladea"/>
              </a:rPr>
              <a:t>PRISION</a:t>
            </a:r>
            <a:r>
              <a:rPr sz="3600" spc="-20" dirty="0">
                <a:solidFill>
                  <a:srgbClr val="0076A2"/>
                </a:solidFill>
                <a:latin typeface="Caladea"/>
                <a:cs typeface="Caladea"/>
              </a:rPr>
              <a:t> </a:t>
            </a:r>
            <a:r>
              <a:rPr sz="3600" spc="-35" dirty="0">
                <a:solidFill>
                  <a:srgbClr val="0076A2"/>
                </a:solidFill>
                <a:latin typeface="Caladea"/>
                <a:cs typeface="Caladea"/>
              </a:rPr>
              <a:t>PREVENTIVA</a:t>
            </a:r>
            <a:endParaRPr sz="3600">
              <a:latin typeface="Caladea"/>
              <a:cs typeface="Calad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0946" y="5677306"/>
            <a:ext cx="305879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14"/>
              </a:spcBef>
            </a:pPr>
            <a:r>
              <a:rPr sz="2000" spc="-5" dirty="0">
                <a:latin typeface="Caladea"/>
                <a:cs typeface="Caladea"/>
              </a:rPr>
              <a:t>Jefferson </a:t>
            </a:r>
            <a:r>
              <a:rPr sz="2000" dirty="0">
                <a:latin typeface="Caladea"/>
                <a:cs typeface="Caladea"/>
              </a:rPr>
              <a:t>G. </a:t>
            </a:r>
            <a:r>
              <a:rPr sz="2000" spc="-5" dirty="0">
                <a:latin typeface="Caladea"/>
                <a:cs typeface="Caladea"/>
              </a:rPr>
              <a:t>Moreno</a:t>
            </a:r>
            <a:r>
              <a:rPr sz="2000" spc="-160" dirty="0">
                <a:latin typeface="Caladea"/>
                <a:cs typeface="Caladea"/>
              </a:rPr>
              <a:t> </a:t>
            </a:r>
            <a:r>
              <a:rPr sz="2000" spc="-10" dirty="0" smtClean="0">
                <a:latin typeface="Caladea"/>
                <a:cs typeface="Caladea"/>
              </a:rPr>
              <a:t>Nieves</a:t>
            </a:r>
            <a:endParaRPr sz="2000" dirty="0">
              <a:latin typeface="Caladea"/>
              <a:cs typeface="Calad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06056" y="118871"/>
            <a:ext cx="1769363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566" y="601802"/>
            <a:ext cx="5077460" cy="8794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29"/>
              </a:spcBef>
            </a:pPr>
            <a:r>
              <a:rPr sz="2800" spc="-15" dirty="0"/>
              <a:t>GRAVES </a:t>
            </a:r>
            <a:r>
              <a:rPr sz="2800" spc="5" dirty="0"/>
              <a:t>Y </a:t>
            </a:r>
            <a:r>
              <a:rPr sz="2800" spc="-15" dirty="0"/>
              <a:t>FUNDADOS  </a:t>
            </a:r>
            <a:r>
              <a:rPr sz="2800" spc="5" dirty="0"/>
              <a:t>ELEMENTOS </a:t>
            </a:r>
            <a:r>
              <a:rPr sz="2800" dirty="0"/>
              <a:t>DE</a:t>
            </a:r>
            <a:r>
              <a:rPr sz="2800" spc="-160" dirty="0"/>
              <a:t> </a:t>
            </a:r>
            <a:r>
              <a:rPr sz="2800" spc="5" dirty="0"/>
              <a:t>CONVICCIÓN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844" y="2019513"/>
            <a:ext cx="6730365" cy="88582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4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¿Qué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son graves </a:t>
            </a:r>
            <a:r>
              <a:rPr sz="2200" spc="5" dirty="0">
                <a:solidFill>
                  <a:srgbClr val="404040"/>
                </a:solidFill>
                <a:latin typeface="TeXGyreAdventor"/>
                <a:cs typeface="TeXGyreAdventor"/>
              </a:rPr>
              <a:t>elementos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2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convicción</a:t>
            </a:r>
            <a:r>
              <a:rPr sz="2200" spc="-1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?</a:t>
            </a:r>
            <a:endParaRPr sz="22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¿Qué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son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fundados </a:t>
            </a:r>
            <a:r>
              <a:rPr sz="2200" spc="5" dirty="0">
                <a:solidFill>
                  <a:srgbClr val="404040"/>
                </a:solidFill>
                <a:latin typeface="TeXGyreAdventor"/>
                <a:cs typeface="TeXGyreAdventor"/>
              </a:rPr>
              <a:t>elementos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22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TeXGyreAdventor"/>
                <a:cs typeface="TeXGyreAdventor"/>
              </a:rPr>
              <a:t>convicción?</a:t>
            </a:r>
            <a:endParaRPr sz="2200">
              <a:latin typeface="TeXGyreAdventor"/>
              <a:cs typeface="TeXGyreAdvent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1236" y="3245040"/>
            <a:ext cx="1698625" cy="1026794"/>
            <a:chOff x="241236" y="3245040"/>
            <a:chExt cx="1698625" cy="1026794"/>
          </a:xfrm>
        </p:grpSpPr>
        <p:sp>
          <p:nvSpPr>
            <p:cNvPr id="5" name="object 5"/>
            <p:cNvSpPr/>
            <p:nvPr/>
          </p:nvSpPr>
          <p:spPr>
            <a:xfrm>
              <a:off x="24917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3" y="0"/>
                  </a:moveTo>
                  <a:lnTo>
                    <a:pt x="101041" y="0"/>
                  </a:lnTo>
                  <a:lnTo>
                    <a:pt x="61711" y="7937"/>
                  </a:lnTo>
                  <a:lnTo>
                    <a:pt x="29594" y="29590"/>
                  </a:lnTo>
                  <a:lnTo>
                    <a:pt x="7940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40" y="948690"/>
                  </a:lnTo>
                  <a:lnTo>
                    <a:pt x="29594" y="980821"/>
                  </a:lnTo>
                  <a:lnTo>
                    <a:pt x="61711" y="1002474"/>
                  </a:lnTo>
                  <a:lnTo>
                    <a:pt x="101041" y="1010412"/>
                  </a:lnTo>
                  <a:lnTo>
                    <a:pt x="1581403" y="1010412"/>
                  </a:lnTo>
                  <a:lnTo>
                    <a:pt x="1620773" y="1002474"/>
                  </a:lnTo>
                  <a:lnTo>
                    <a:pt x="1652904" y="980821"/>
                  </a:lnTo>
                  <a:lnTo>
                    <a:pt x="1674558" y="948690"/>
                  </a:lnTo>
                  <a:lnTo>
                    <a:pt x="1682495" y="909320"/>
                  </a:lnTo>
                  <a:lnTo>
                    <a:pt x="1682495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3" y="7937"/>
                  </a:lnTo>
                  <a:lnTo>
                    <a:pt x="1581403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17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40" y="61722"/>
                  </a:lnTo>
                  <a:lnTo>
                    <a:pt x="29594" y="29590"/>
                  </a:lnTo>
                  <a:lnTo>
                    <a:pt x="61711" y="7937"/>
                  </a:lnTo>
                  <a:lnTo>
                    <a:pt x="101041" y="0"/>
                  </a:lnTo>
                  <a:lnTo>
                    <a:pt x="1581403" y="0"/>
                  </a:lnTo>
                  <a:lnTo>
                    <a:pt x="1620773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5" y="101092"/>
                  </a:lnTo>
                  <a:lnTo>
                    <a:pt x="1682495" y="909320"/>
                  </a:lnTo>
                  <a:lnTo>
                    <a:pt x="1674558" y="948690"/>
                  </a:lnTo>
                  <a:lnTo>
                    <a:pt x="1652904" y="980821"/>
                  </a:lnTo>
                  <a:lnTo>
                    <a:pt x="1620773" y="1002474"/>
                  </a:lnTo>
                  <a:lnTo>
                    <a:pt x="1581403" y="1010412"/>
                  </a:lnTo>
                  <a:lnTo>
                    <a:pt x="101041" y="1010412"/>
                  </a:lnTo>
                  <a:lnTo>
                    <a:pt x="61711" y="1002474"/>
                  </a:lnTo>
                  <a:lnTo>
                    <a:pt x="29594" y="980821"/>
                  </a:lnTo>
                  <a:lnTo>
                    <a:pt x="7940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0057" y="3467861"/>
            <a:ext cx="135445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ts val="207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Diligencias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preliminares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8548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69" h="421004">
                <a:moveTo>
                  <a:pt x="178307" y="0"/>
                </a:moveTo>
                <a:lnTo>
                  <a:pt x="178307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7" y="336550"/>
                </a:lnTo>
                <a:lnTo>
                  <a:pt x="178307" y="420623"/>
                </a:lnTo>
                <a:lnTo>
                  <a:pt x="356615" y="210311"/>
                </a:lnTo>
                <a:lnTo>
                  <a:pt x="178307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595816" y="3245040"/>
            <a:ext cx="1698625" cy="1026794"/>
            <a:chOff x="2595816" y="3245040"/>
            <a:chExt cx="1698625" cy="1026794"/>
          </a:xfrm>
        </p:grpSpPr>
        <p:sp>
          <p:nvSpPr>
            <p:cNvPr id="10" name="object 10"/>
            <p:cNvSpPr/>
            <p:nvPr/>
          </p:nvSpPr>
          <p:spPr>
            <a:xfrm>
              <a:off x="260375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4" y="0"/>
                  </a:moveTo>
                  <a:lnTo>
                    <a:pt x="101091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0" y="980821"/>
                  </a:lnTo>
                  <a:lnTo>
                    <a:pt x="61721" y="1002474"/>
                  </a:lnTo>
                  <a:lnTo>
                    <a:pt x="101091" y="1010412"/>
                  </a:lnTo>
                  <a:lnTo>
                    <a:pt x="1581404" y="1010412"/>
                  </a:lnTo>
                  <a:lnTo>
                    <a:pt x="1620774" y="1002474"/>
                  </a:lnTo>
                  <a:lnTo>
                    <a:pt x="1652905" y="980821"/>
                  </a:lnTo>
                  <a:lnTo>
                    <a:pt x="1674558" y="948690"/>
                  </a:lnTo>
                  <a:lnTo>
                    <a:pt x="1682495" y="909320"/>
                  </a:lnTo>
                  <a:lnTo>
                    <a:pt x="1682495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3" y="7937"/>
                  </a:lnTo>
                  <a:lnTo>
                    <a:pt x="1581404" y="0"/>
                  </a:lnTo>
                  <a:close/>
                </a:path>
              </a:pathLst>
            </a:custGeom>
            <a:solidFill>
              <a:srgbClr val="20D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375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1" y="0"/>
                  </a:lnTo>
                  <a:lnTo>
                    <a:pt x="1581404" y="0"/>
                  </a:lnTo>
                  <a:lnTo>
                    <a:pt x="1620773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5" y="101092"/>
                  </a:lnTo>
                  <a:lnTo>
                    <a:pt x="1682495" y="909320"/>
                  </a:lnTo>
                  <a:lnTo>
                    <a:pt x="1674558" y="948690"/>
                  </a:lnTo>
                  <a:lnTo>
                    <a:pt x="1652905" y="980821"/>
                  </a:lnTo>
                  <a:lnTo>
                    <a:pt x="1620774" y="1002474"/>
                  </a:lnTo>
                  <a:lnTo>
                    <a:pt x="1581404" y="1010412"/>
                  </a:lnTo>
                  <a:lnTo>
                    <a:pt x="101091" y="1010412"/>
                  </a:lnTo>
                  <a:lnTo>
                    <a:pt x="61721" y="1002474"/>
                  </a:lnTo>
                  <a:lnTo>
                    <a:pt x="29590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93923" y="3341623"/>
            <a:ext cx="1500505" cy="8077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8895" marR="5080" indent="-36830" algn="just">
              <a:lnSpc>
                <a:spcPct val="92500"/>
              </a:lnSpc>
              <a:spcBef>
                <a:spcPts val="260"/>
              </a:spcBef>
            </a:pPr>
            <a:r>
              <a:rPr sz="1800" spc="5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nve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s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ó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n  preparatoria  formalizada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53128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70" h="421004">
                <a:moveTo>
                  <a:pt x="178308" y="0"/>
                </a:moveTo>
                <a:lnTo>
                  <a:pt x="178308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8" y="336550"/>
                </a:lnTo>
                <a:lnTo>
                  <a:pt x="178308" y="420623"/>
                </a:lnTo>
                <a:lnTo>
                  <a:pt x="356616" y="210311"/>
                </a:lnTo>
                <a:lnTo>
                  <a:pt x="178308" y="0"/>
                </a:lnTo>
                <a:close/>
              </a:path>
            </a:pathLst>
          </a:custGeom>
          <a:solidFill>
            <a:srgbClr val="2E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954968" y="3245040"/>
            <a:ext cx="1698625" cy="1026794"/>
            <a:chOff x="4954968" y="3245040"/>
            <a:chExt cx="1698625" cy="1026794"/>
          </a:xfrm>
        </p:grpSpPr>
        <p:sp>
          <p:nvSpPr>
            <p:cNvPr id="15" name="object 15"/>
            <p:cNvSpPr/>
            <p:nvPr/>
          </p:nvSpPr>
          <p:spPr>
            <a:xfrm>
              <a:off x="496290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3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0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0" y="980821"/>
                  </a:lnTo>
                  <a:lnTo>
                    <a:pt x="61722" y="1002474"/>
                  </a:lnTo>
                  <a:lnTo>
                    <a:pt x="101092" y="1010412"/>
                  </a:lnTo>
                  <a:lnTo>
                    <a:pt x="1581403" y="1010412"/>
                  </a:lnTo>
                  <a:lnTo>
                    <a:pt x="1620774" y="1002474"/>
                  </a:lnTo>
                  <a:lnTo>
                    <a:pt x="1652904" y="980821"/>
                  </a:lnTo>
                  <a:lnTo>
                    <a:pt x="1674558" y="948690"/>
                  </a:lnTo>
                  <a:lnTo>
                    <a:pt x="1682496" y="909320"/>
                  </a:lnTo>
                  <a:lnTo>
                    <a:pt x="1682496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4" y="7937"/>
                  </a:lnTo>
                  <a:lnTo>
                    <a:pt x="1581403" y="0"/>
                  </a:lnTo>
                  <a:close/>
                </a:path>
              </a:pathLst>
            </a:custGeom>
            <a:solidFill>
              <a:srgbClr val="41D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290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0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1581403" y="0"/>
                  </a:lnTo>
                  <a:lnTo>
                    <a:pt x="1620774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6" y="101092"/>
                  </a:lnTo>
                  <a:lnTo>
                    <a:pt x="1682496" y="909320"/>
                  </a:lnTo>
                  <a:lnTo>
                    <a:pt x="1674558" y="948690"/>
                  </a:lnTo>
                  <a:lnTo>
                    <a:pt x="1652904" y="980821"/>
                  </a:lnTo>
                  <a:lnTo>
                    <a:pt x="1620774" y="1002474"/>
                  </a:lnTo>
                  <a:lnTo>
                    <a:pt x="1581403" y="1010412"/>
                  </a:lnTo>
                  <a:lnTo>
                    <a:pt x="101092" y="1010412"/>
                  </a:lnTo>
                  <a:lnTo>
                    <a:pt x="61722" y="1002474"/>
                  </a:lnTo>
                  <a:lnTo>
                    <a:pt x="29590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79314" y="3467861"/>
            <a:ext cx="124206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Etapa</a:t>
            </a:r>
            <a:endParaRPr sz="1800">
              <a:latin typeface="TeXGyreAdventor"/>
              <a:cs typeface="TeXGyreAdventor"/>
            </a:endParaRPr>
          </a:p>
          <a:p>
            <a:pPr algn="ctr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Intermedia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07707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70" h="421004">
                <a:moveTo>
                  <a:pt x="178308" y="0"/>
                </a:moveTo>
                <a:lnTo>
                  <a:pt x="178308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8" y="336550"/>
                </a:lnTo>
                <a:lnTo>
                  <a:pt x="178308" y="420623"/>
                </a:lnTo>
                <a:lnTo>
                  <a:pt x="356616" y="210311"/>
                </a:lnTo>
                <a:lnTo>
                  <a:pt x="178308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309548" y="3245040"/>
            <a:ext cx="1698625" cy="1026794"/>
            <a:chOff x="7309548" y="3245040"/>
            <a:chExt cx="1698625" cy="1026794"/>
          </a:xfrm>
        </p:grpSpPr>
        <p:sp>
          <p:nvSpPr>
            <p:cNvPr id="20" name="object 20"/>
            <p:cNvSpPr/>
            <p:nvPr/>
          </p:nvSpPr>
          <p:spPr>
            <a:xfrm>
              <a:off x="731748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4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1" y="980821"/>
                  </a:lnTo>
                  <a:lnTo>
                    <a:pt x="61722" y="1002474"/>
                  </a:lnTo>
                  <a:lnTo>
                    <a:pt x="101092" y="1010412"/>
                  </a:lnTo>
                  <a:lnTo>
                    <a:pt x="1581404" y="1010412"/>
                  </a:lnTo>
                  <a:lnTo>
                    <a:pt x="1620774" y="1002474"/>
                  </a:lnTo>
                  <a:lnTo>
                    <a:pt x="1652905" y="980821"/>
                  </a:lnTo>
                  <a:lnTo>
                    <a:pt x="1674558" y="948690"/>
                  </a:lnTo>
                  <a:lnTo>
                    <a:pt x="1682496" y="909320"/>
                  </a:lnTo>
                  <a:lnTo>
                    <a:pt x="1682496" y="101092"/>
                  </a:lnTo>
                  <a:lnTo>
                    <a:pt x="1674558" y="61722"/>
                  </a:lnTo>
                  <a:lnTo>
                    <a:pt x="1652905" y="29590"/>
                  </a:lnTo>
                  <a:lnTo>
                    <a:pt x="1620774" y="7937"/>
                  </a:lnTo>
                  <a:lnTo>
                    <a:pt x="158140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1748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1581404" y="0"/>
                  </a:lnTo>
                  <a:lnTo>
                    <a:pt x="1620774" y="7937"/>
                  </a:lnTo>
                  <a:lnTo>
                    <a:pt x="1652905" y="29590"/>
                  </a:lnTo>
                  <a:lnTo>
                    <a:pt x="1674558" y="61722"/>
                  </a:lnTo>
                  <a:lnTo>
                    <a:pt x="1682496" y="101092"/>
                  </a:lnTo>
                  <a:lnTo>
                    <a:pt x="1682496" y="909320"/>
                  </a:lnTo>
                  <a:lnTo>
                    <a:pt x="1674558" y="948690"/>
                  </a:lnTo>
                  <a:lnTo>
                    <a:pt x="1652905" y="980821"/>
                  </a:lnTo>
                  <a:lnTo>
                    <a:pt x="1620774" y="1002474"/>
                  </a:lnTo>
                  <a:lnTo>
                    <a:pt x="1581404" y="1010412"/>
                  </a:lnTo>
                  <a:lnTo>
                    <a:pt x="101092" y="1010412"/>
                  </a:lnTo>
                  <a:lnTo>
                    <a:pt x="61722" y="1002474"/>
                  </a:lnTo>
                  <a:lnTo>
                    <a:pt x="29591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33486" y="3593972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J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u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1236" y="5311584"/>
            <a:ext cx="1698625" cy="569595"/>
            <a:chOff x="241236" y="5311584"/>
            <a:chExt cx="1698625" cy="569595"/>
          </a:xfrm>
        </p:grpSpPr>
        <p:sp>
          <p:nvSpPr>
            <p:cNvPr id="24" name="object 24"/>
            <p:cNvSpPr/>
            <p:nvPr/>
          </p:nvSpPr>
          <p:spPr>
            <a:xfrm>
              <a:off x="24917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6" y="519425"/>
                  </a:lnTo>
                  <a:lnTo>
                    <a:pt x="16202" y="537009"/>
                  </a:lnTo>
                  <a:lnTo>
                    <a:pt x="33786" y="548865"/>
                  </a:lnTo>
                  <a:lnTo>
                    <a:pt x="55321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5" y="497890"/>
                  </a:lnTo>
                  <a:lnTo>
                    <a:pt x="1682495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917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6" y="33807"/>
                  </a:lnTo>
                  <a:lnTo>
                    <a:pt x="16202" y="16208"/>
                  </a:lnTo>
                  <a:lnTo>
                    <a:pt x="33786" y="4347"/>
                  </a:lnTo>
                  <a:lnTo>
                    <a:pt x="55321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5" y="55371"/>
                  </a:lnTo>
                  <a:lnTo>
                    <a:pt x="1682495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21" y="553211"/>
                  </a:lnTo>
                  <a:lnTo>
                    <a:pt x="33786" y="548865"/>
                  </a:lnTo>
                  <a:lnTo>
                    <a:pt x="16202" y="537009"/>
                  </a:lnTo>
                  <a:lnTo>
                    <a:pt x="4346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65212" y="5463336"/>
            <a:ext cx="1651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1495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FFFFFF"/>
                </a:solidFill>
                <a:latin typeface="TeXGyreAdventor"/>
                <a:cs typeface="TeXGyreAdventor"/>
              </a:rPr>
              <a:t>Indicio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8548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69" h="416560">
                <a:moveTo>
                  <a:pt x="178307" y="0"/>
                </a:moveTo>
                <a:lnTo>
                  <a:pt x="178307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7" y="332841"/>
                </a:lnTo>
                <a:lnTo>
                  <a:pt x="178307" y="416052"/>
                </a:lnTo>
                <a:lnTo>
                  <a:pt x="356615" y="208026"/>
                </a:lnTo>
                <a:lnTo>
                  <a:pt x="178307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595816" y="5311584"/>
            <a:ext cx="1698625" cy="569595"/>
            <a:chOff x="2595816" y="5311584"/>
            <a:chExt cx="1698625" cy="569595"/>
          </a:xfrm>
        </p:grpSpPr>
        <p:sp>
          <p:nvSpPr>
            <p:cNvPr id="29" name="object 29"/>
            <p:cNvSpPr/>
            <p:nvPr/>
          </p:nvSpPr>
          <p:spPr>
            <a:xfrm>
              <a:off x="260375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3" y="0"/>
                  </a:moveTo>
                  <a:lnTo>
                    <a:pt x="55371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1" y="553211"/>
                  </a:lnTo>
                  <a:lnTo>
                    <a:pt x="1627123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5" y="497890"/>
                  </a:lnTo>
                  <a:lnTo>
                    <a:pt x="1682495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3" y="0"/>
                  </a:lnTo>
                  <a:close/>
                </a:path>
              </a:pathLst>
            </a:custGeom>
            <a:solidFill>
              <a:srgbClr val="20D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0375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1" y="0"/>
                  </a:lnTo>
                  <a:lnTo>
                    <a:pt x="1627123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5" y="55371"/>
                  </a:lnTo>
                  <a:lnTo>
                    <a:pt x="1682495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3" y="553211"/>
                  </a:lnTo>
                  <a:lnTo>
                    <a:pt x="55371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619795" y="5365191"/>
            <a:ext cx="1651000" cy="436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ts val="1614"/>
              </a:lnSpc>
              <a:spcBef>
                <a:spcPts val="105"/>
              </a:spcBef>
            </a:pP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Elementos</a:t>
            </a:r>
            <a:r>
              <a:rPr sz="1400" spc="-1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endParaRPr sz="1400">
              <a:latin typeface="TeXGyreAdventor"/>
              <a:cs typeface="TeXGyreAdventor"/>
            </a:endParaRPr>
          </a:p>
          <a:p>
            <a:pPr marL="337185">
              <a:lnSpc>
                <a:spcPts val="1614"/>
              </a:lnSpc>
            </a:pP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convicción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3128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70" h="416560">
                <a:moveTo>
                  <a:pt x="178308" y="0"/>
                </a:moveTo>
                <a:lnTo>
                  <a:pt x="178308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8" y="332841"/>
                </a:lnTo>
                <a:lnTo>
                  <a:pt x="178308" y="416052"/>
                </a:lnTo>
                <a:lnTo>
                  <a:pt x="356616" y="208026"/>
                </a:lnTo>
                <a:lnTo>
                  <a:pt x="178308" y="0"/>
                </a:lnTo>
                <a:close/>
              </a:path>
            </a:pathLst>
          </a:custGeom>
          <a:solidFill>
            <a:srgbClr val="2E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954968" y="5311584"/>
            <a:ext cx="1698625" cy="569595"/>
            <a:chOff x="4954968" y="5311584"/>
            <a:chExt cx="1698625" cy="569595"/>
          </a:xfrm>
        </p:grpSpPr>
        <p:sp>
          <p:nvSpPr>
            <p:cNvPr id="34" name="object 34"/>
            <p:cNvSpPr/>
            <p:nvPr/>
          </p:nvSpPr>
          <p:spPr>
            <a:xfrm>
              <a:off x="496290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2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6" y="497890"/>
                  </a:lnTo>
                  <a:lnTo>
                    <a:pt x="1682496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41D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6290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2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6" y="55371"/>
                  </a:lnTo>
                  <a:lnTo>
                    <a:pt x="1682496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72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78947" y="5365191"/>
            <a:ext cx="1651000" cy="436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4"/>
              </a:lnSpc>
              <a:spcBef>
                <a:spcPts val="105"/>
              </a:spcBef>
            </a:pP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Ofrecimiento</a:t>
            </a:r>
            <a:r>
              <a:rPr sz="1400" spc="-114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endParaRPr sz="1400">
              <a:latin typeface="TeXGyreAdventor"/>
              <a:cs typeface="TeXGyreAdventor"/>
            </a:endParaRPr>
          </a:p>
          <a:p>
            <a:pPr algn="ctr">
              <a:lnSpc>
                <a:spcPts val="1614"/>
              </a:lnSpc>
            </a:pP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prueba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07707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70" h="416560">
                <a:moveTo>
                  <a:pt x="178308" y="0"/>
                </a:moveTo>
                <a:lnTo>
                  <a:pt x="178308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8" y="332841"/>
                </a:lnTo>
                <a:lnTo>
                  <a:pt x="178308" y="416052"/>
                </a:lnTo>
                <a:lnTo>
                  <a:pt x="356616" y="208026"/>
                </a:lnTo>
                <a:lnTo>
                  <a:pt x="178308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7309548" y="5311584"/>
            <a:ext cx="1698625" cy="569595"/>
            <a:chOff x="7309548" y="5311584"/>
            <a:chExt cx="1698625" cy="569595"/>
          </a:xfrm>
        </p:grpSpPr>
        <p:sp>
          <p:nvSpPr>
            <p:cNvPr id="39" name="object 39"/>
            <p:cNvSpPr/>
            <p:nvPr/>
          </p:nvSpPr>
          <p:spPr>
            <a:xfrm>
              <a:off x="731748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2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6" y="497890"/>
                  </a:lnTo>
                  <a:lnTo>
                    <a:pt x="1682496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31748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2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6" y="55371"/>
                  </a:lnTo>
                  <a:lnTo>
                    <a:pt x="1682496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72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33527" y="5463336"/>
            <a:ext cx="1651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117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Prueba</a:t>
            </a:r>
            <a:endParaRPr sz="1400">
              <a:latin typeface="TeXGyreAdventor"/>
              <a:cs typeface="TeXGyreAdventor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81316" y="4516056"/>
            <a:ext cx="299720" cy="546735"/>
            <a:chOff x="881316" y="4516056"/>
            <a:chExt cx="299720" cy="546735"/>
          </a:xfrm>
        </p:grpSpPr>
        <p:sp>
          <p:nvSpPr>
            <p:cNvPr id="43" name="object 43"/>
            <p:cNvSpPr/>
            <p:nvPr/>
          </p:nvSpPr>
          <p:spPr>
            <a:xfrm>
              <a:off x="886967" y="4521708"/>
              <a:ext cx="285750" cy="5326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9253" y="4523994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4" h="530860">
                  <a:moveTo>
                    <a:pt x="0" y="388619"/>
                  </a:moveTo>
                  <a:lnTo>
                    <a:pt x="70865" y="388619"/>
                  </a:lnTo>
                  <a:lnTo>
                    <a:pt x="70865" y="0"/>
                  </a:lnTo>
                  <a:lnTo>
                    <a:pt x="212598" y="0"/>
                  </a:lnTo>
                  <a:lnTo>
                    <a:pt x="212598" y="388619"/>
                  </a:lnTo>
                  <a:lnTo>
                    <a:pt x="283464" y="388619"/>
                  </a:lnTo>
                  <a:lnTo>
                    <a:pt x="141732" y="530351"/>
                  </a:lnTo>
                  <a:lnTo>
                    <a:pt x="0" y="388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7954200" y="4506912"/>
            <a:ext cx="299720" cy="546735"/>
            <a:chOff x="7954200" y="4506912"/>
            <a:chExt cx="299720" cy="546735"/>
          </a:xfrm>
        </p:grpSpPr>
        <p:sp>
          <p:nvSpPr>
            <p:cNvPr id="46" name="object 46"/>
            <p:cNvSpPr/>
            <p:nvPr/>
          </p:nvSpPr>
          <p:spPr>
            <a:xfrm>
              <a:off x="7959852" y="4512563"/>
              <a:ext cx="285750" cy="5326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62138" y="4514850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5" h="530860">
                  <a:moveTo>
                    <a:pt x="0" y="388619"/>
                  </a:moveTo>
                  <a:lnTo>
                    <a:pt x="70865" y="388619"/>
                  </a:lnTo>
                  <a:lnTo>
                    <a:pt x="70865" y="0"/>
                  </a:lnTo>
                  <a:lnTo>
                    <a:pt x="212597" y="0"/>
                  </a:lnTo>
                  <a:lnTo>
                    <a:pt x="212597" y="388619"/>
                  </a:lnTo>
                  <a:lnTo>
                    <a:pt x="283463" y="388619"/>
                  </a:lnTo>
                  <a:lnTo>
                    <a:pt x="141731" y="530351"/>
                  </a:lnTo>
                  <a:lnTo>
                    <a:pt x="0" y="388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595048" y="4497768"/>
            <a:ext cx="299720" cy="546735"/>
            <a:chOff x="5595048" y="4497768"/>
            <a:chExt cx="299720" cy="546735"/>
          </a:xfrm>
        </p:grpSpPr>
        <p:sp>
          <p:nvSpPr>
            <p:cNvPr id="49" name="object 49"/>
            <p:cNvSpPr/>
            <p:nvPr/>
          </p:nvSpPr>
          <p:spPr>
            <a:xfrm>
              <a:off x="5600699" y="4503419"/>
              <a:ext cx="285750" cy="5326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02985" y="4505705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5" h="530860">
                  <a:moveTo>
                    <a:pt x="0" y="388620"/>
                  </a:moveTo>
                  <a:lnTo>
                    <a:pt x="70865" y="388620"/>
                  </a:lnTo>
                  <a:lnTo>
                    <a:pt x="70865" y="0"/>
                  </a:lnTo>
                  <a:lnTo>
                    <a:pt x="212598" y="0"/>
                  </a:lnTo>
                  <a:lnTo>
                    <a:pt x="212598" y="388620"/>
                  </a:lnTo>
                  <a:lnTo>
                    <a:pt x="283463" y="388620"/>
                  </a:lnTo>
                  <a:lnTo>
                    <a:pt x="141731" y="530352"/>
                  </a:lnTo>
                  <a:lnTo>
                    <a:pt x="0" y="38862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235896" y="4557204"/>
            <a:ext cx="304165" cy="546735"/>
            <a:chOff x="3235896" y="4557204"/>
            <a:chExt cx="304165" cy="546735"/>
          </a:xfrm>
        </p:grpSpPr>
        <p:sp>
          <p:nvSpPr>
            <p:cNvPr id="52" name="object 52"/>
            <p:cNvSpPr/>
            <p:nvPr/>
          </p:nvSpPr>
          <p:spPr>
            <a:xfrm>
              <a:off x="3241547" y="4562855"/>
              <a:ext cx="290322" cy="532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43833" y="4565141"/>
              <a:ext cx="288290" cy="530860"/>
            </a:xfrm>
            <a:custGeom>
              <a:avLst/>
              <a:gdLst/>
              <a:ahLst/>
              <a:cxnLst/>
              <a:rect l="l" t="t" r="r" b="b"/>
              <a:pathLst>
                <a:path w="288289" h="530860">
                  <a:moveTo>
                    <a:pt x="0" y="386333"/>
                  </a:moveTo>
                  <a:lnTo>
                    <a:pt x="72008" y="386333"/>
                  </a:lnTo>
                  <a:lnTo>
                    <a:pt x="72008" y="0"/>
                  </a:lnTo>
                  <a:lnTo>
                    <a:pt x="216027" y="0"/>
                  </a:lnTo>
                  <a:lnTo>
                    <a:pt x="216027" y="386333"/>
                  </a:lnTo>
                  <a:lnTo>
                    <a:pt x="288036" y="386333"/>
                  </a:lnTo>
                  <a:lnTo>
                    <a:pt x="144018" y="530351"/>
                  </a:lnTo>
                  <a:lnTo>
                    <a:pt x="0" y="38633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03395" cy="6858000"/>
            <a:chOff x="0" y="0"/>
            <a:chExt cx="4303395" cy="6858000"/>
          </a:xfrm>
        </p:grpSpPr>
        <p:sp>
          <p:nvSpPr>
            <p:cNvPr id="3" name="object 3"/>
            <p:cNvSpPr/>
            <p:nvPr/>
          </p:nvSpPr>
          <p:spPr>
            <a:xfrm>
              <a:off x="1255013" y="2722626"/>
              <a:ext cx="3040380" cy="996950"/>
            </a:xfrm>
            <a:custGeom>
              <a:avLst/>
              <a:gdLst/>
              <a:ahLst/>
              <a:cxnLst/>
              <a:rect l="l" t="t" r="r" b="b"/>
              <a:pathLst>
                <a:path w="3040379" h="996950">
                  <a:moveTo>
                    <a:pt x="2874264" y="0"/>
                  </a:moveTo>
                  <a:lnTo>
                    <a:pt x="166116" y="0"/>
                  </a:lnTo>
                  <a:lnTo>
                    <a:pt x="121972" y="5937"/>
                  </a:lnTo>
                  <a:lnTo>
                    <a:pt x="82296" y="22690"/>
                  </a:lnTo>
                  <a:lnTo>
                    <a:pt x="48672" y="48672"/>
                  </a:lnTo>
                  <a:lnTo>
                    <a:pt x="22690" y="82296"/>
                  </a:lnTo>
                  <a:lnTo>
                    <a:pt x="5937" y="121972"/>
                  </a:lnTo>
                  <a:lnTo>
                    <a:pt x="0" y="166115"/>
                  </a:lnTo>
                  <a:lnTo>
                    <a:pt x="0" y="830579"/>
                  </a:lnTo>
                  <a:lnTo>
                    <a:pt x="5937" y="874723"/>
                  </a:lnTo>
                  <a:lnTo>
                    <a:pt x="22690" y="914400"/>
                  </a:lnTo>
                  <a:lnTo>
                    <a:pt x="48672" y="948023"/>
                  </a:lnTo>
                  <a:lnTo>
                    <a:pt x="82296" y="974005"/>
                  </a:lnTo>
                  <a:lnTo>
                    <a:pt x="121972" y="990758"/>
                  </a:lnTo>
                  <a:lnTo>
                    <a:pt x="166116" y="996696"/>
                  </a:lnTo>
                  <a:lnTo>
                    <a:pt x="2874264" y="996696"/>
                  </a:lnTo>
                  <a:lnTo>
                    <a:pt x="2918407" y="990758"/>
                  </a:lnTo>
                  <a:lnTo>
                    <a:pt x="2958084" y="974005"/>
                  </a:lnTo>
                  <a:lnTo>
                    <a:pt x="2991707" y="948023"/>
                  </a:lnTo>
                  <a:lnTo>
                    <a:pt x="3017689" y="914400"/>
                  </a:lnTo>
                  <a:lnTo>
                    <a:pt x="3034442" y="874723"/>
                  </a:lnTo>
                  <a:lnTo>
                    <a:pt x="3040380" y="830579"/>
                  </a:lnTo>
                  <a:lnTo>
                    <a:pt x="3040380" y="166115"/>
                  </a:lnTo>
                  <a:lnTo>
                    <a:pt x="3034442" y="121972"/>
                  </a:lnTo>
                  <a:lnTo>
                    <a:pt x="3017689" y="82295"/>
                  </a:lnTo>
                  <a:lnTo>
                    <a:pt x="2991707" y="48672"/>
                  </a:lnTo>
                  <a:lnTo>
                    <a:pt x="2958084" y="22690"/>
                  </a:lnTo>
                  <a:lnTo>
                    <a:pt x="2918407" y="5937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5013" y="2722626"/>
              <a:ext cx="3040380" cy="996950"/>
            </a:xfrm>
            <a:custGeom>
              <a:avLst/>
              <a:gdLst/>
              <a:ahLst/>
              <a:cxnLst/>
              <a:rect l="l" t="t" r="r" b="b"/>
              <a:pathLst>
                <a:path w="3040379" h="996950">
                  <a:moveTo>
                    <a:pt x="0" y="166115"/>
                  </a:moveTo>
                  <a:lnTo>
                    <a:pt x="5937" y="121972"/>
                  </a:lnTo>
                  <a:lnTo>
                    <a:pt x="22690" y="82296"/>
                  </a:lnTo>
                  <a:lnTo>
                    <a:pt x="48672" y="48672"/>
                  </a:lnTo>
                  <a:lnTo>
                    <a:pt x="82296" y="22690"/>
                  </a:lnTo>
                  <a:lnTo>
                    <a:pt x="121972" y="5937"/>
                  </a:lnTo>
                  <a:lnTo>
                    <a:pt x="166116" y="0"/>
                  </a:lnTo>
                  <a:lnTo>
                    <a:pt x="2874264" y="0"/>
                  </a:lnTo>
                  <a:lnTo>
                    <a:pt x="2918407" y="5937"/>
                  </a:lnTo>
                  <a:lnTo>
                    <a:pt x="2958084" y="22690"/>
                  </a:lnTo>
                  <a:lnTo>
                    <a:pt x="2991707" y="48672"/>
                  </a:lnTo>
                  <a:lnTo>
                    <a:pt x="3017689" y="82295"/>
                  </a:lnTo>
                  <a:lnTo>
                    <a:pt x="3034442" y="121972"/>
                  </a:lnTo>
                  <a:lnTo>
                    <a:pt x="3040380" y="166115"/>
                  </a:lnTo>
                  <a:lnTo>
                    <a:pt x="3040380" y="830579"/>
                  </a:lnTo>
                  <a:lnTo>
                    <a:pt x="3034442" y="874723"/>
                  </a:lnTo>
                  <a:lnTo>
                    <a:pt x="3017689" y="914400"/>
                  </a:lnTo>
                  <a:lnTo>
                    <a:pt x="2991707" y="948023"/>
                  </a:lnTo>
                  <a:lnTo>
                    <a:pt x="2958084" y="974005"/>
                  </a:lnTo>
                  <a:lnTo>
                    <a:pt x="2918407" y="990758"/>
                  </a:lnTo>
                  <a:lnTo>
                    <a:pt x="2874264" y="996696"/>
                  </a:lnTo>
                  <a:lnTo>
                    <a:pt x="166116" y="996696"/>
                  </a:lnTo>
                  <a:lnTo>
                    <a:pt x="121972" y="990758"/>
                  </a:lnTo>
                  <a:lnTo>
                    <a:pt x="82296" y="974005"/>
                  </a:lnTo>
                  <a:lnTo>
                    <a:pt x="48672" y="948023"/>
                  </a:lnTo>
                  <a:lnTo>
                    <a:pt x="22690" y="914400"/>
                  </a:lnTo>
                  <a:lnTo>
                    <a:pt x="5937" y="874723"/>
                  </a:lnTo>
                  <a:lnTo>
                    <a:pt x="0" y="830579"/>
                  </a:lnTo>
                  <a:lnTo>
                    <a:pt x="0" y="166115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3351" y="2930651"/>
              <a:ext cx="2215133" cy="692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0042" y="3015183"/>
            <a:ext cx="182626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0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adea"/>
                <a:cs typeface="Caladea"/>
              </a:rPr>
              <a:t>D</a:t>
            </a:r>
            <a:r>
              <a:rPr sz="2400" spc="20" dirty="0">
                <a:solidFill>
                  <a:srgbClr val="FFFFFF"/>
                </a:solidFill>
                <a:latin typeface="Caladea"/>
                <a:cs typeface="Caladea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aladea"/>
                <a:cs typeface="Caladea"/>
              </a:rPr>
              <a:t>C</a:t>
            </a:r>
            <a:r>
              <a:rPr sz="2400" spc="-120" dirty="0">
                <a:solidFill>
                  <a:srgbClr val="FFFFFF"/>
                </a:solidFill>
                <a:latin typeface="Caladea"/>
                <a:cs typeface="Caladea"/>
              </a:rPr>
              <a:t>U</a:t>
            </a:r>
            <a:r>
              <a:rPr sz="2400" spc="-25" dirty="0">
                <a:solidFill>
                  <a:srgbClr val="FFFFFF"/>
                </a:solidFill>
                <a:latin typeface="Caladea"/>
                <a:cs typeface="Caladea"/>
              </a:rPr>
              <a:t>A</a:t>
            </a:r>
            <a:r>
              <a:rPr sz="2400" spc="15" dirty="0">
                <a:solidFill>
                  <a:srgbClr val="FFFFFF"/>
                </a:solidFill>
                <a:latin typeface="Caladea"/>
                <a:cs typeface="Caladea"/>
              </a:rPr>
              <a:t>C</a:t>
            </a:r>
            <a:r>
              <a:rPr sz="2400" spc="10" dirty="0">
                <a:solidFill>
                  <a:srgbClr val="FFFFFF"/>
                </a:solidFill>
                <a:latin typeface="Caladea"/>
                <a:cs typeface="Caladea"/>
              </a:rPr>
              <a:t>I</a:t>
            </a:r>
            <a:r>
              <a:rPr sz="2400" spc="15" dirty="0">
                <a:solidFill>
                  <a:srgbClr val="FFFFFF"/>
                </a:solidFill>
                <a:latin typeface="Caladea"/>
                <a:cs typeface="Caladea"/>
              </a:rPr>
              <a:t>Ó</a:t>
            </a:r>
            <a:r>
              <a:rPr sz="2400" spc="5" dirty="0">
                <a:solidFill>
                  <a:srgbClr val="FFFFFF"/>
                </a:solidFill>
                <a:latin typeface="Caladea"/>
                <a:cs typeface="Caladea"/>
              </a:rPr>
              <a:t>N</a:t>
            </a:r>
            <a:endParaRPr sz="2400">
              <a:latin typeface="Caladea"/>
              <a:cs typeface="Calade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65280" y="1205928"/>
            <a:ext cx="3138805" cy="802640"/>
            <a:chOff x="5165280" y="1205928"/>
            <a:chExt cx="3138805" cy="802640"/>
          </a:xfrm>
        </p:grpSpPr>
        <p:sp>
          <p:nvSpPr>
            <p:cNvPr id="8" name="object 8"/>
            <p:cNvSpPr/>
            <p:nvPr/>
          </p:nvSpPr>
          <p:spPr>
            <a:xfrm>
              <a:off x="5173217" y="1213866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2620264" y="0"/>
                  </a:moveTo>
                  <a:lnTo>
                    <a:pt x="502412" y="0"/>
                  </a:lnTo>
                  <a:lnTo>
                    <a:pt x="447665" y="2306"/>
                  </a:lnTo>
                  <a:lnTo>
                    <a:pt x="394626" y="9068"/>
                  </a:lnTo>
                  <a:lnTo>
                    <a:pt x="343603" y="20043"/>
                  </a:lnTo>
                  <a:lnTo>
                    <a:pt x="294900" y="34993"/>
                  </a:lnTo>
                  <a:lnTo>
                    <a:pt x="248825" y="53678"/>
                  </a:lnTo>
                  <a:lnTo>
                    <a:pt x="205685" y="75858"/>
                  </a:lnTo>
                  <a:lnTo>
                    <a:pt x="165784" y="101293"/>
                  </a:lnTo>
                  <a:lnTo>
                    <a:pt x="129431" y="129744"/>
                  </a:lnTo>
                  <a:lnTo>
                    <a:pt x="96930" y="160970"/>
                  </a:lnTo>
                  <a:lnTo>
                    <a:pt x="68589" y="194733"/>
                  </a:lnTo>
                  <a:lnTo>
                    <a:pt x="44714" y="230791"/>
                  </a:lnTo>
                  <a:lnTo>
                    <a:pt x="25611" y="268906"/>
                  </a:lnTo>
                  <a:lnTo>
                    <a:pt x="11587" y="308838"/>
                  </a:lnTo>
                  <a:lnTo>
                    <a:pt x="2947" y="350346"/>
                  </a:lnTo>
                  <a:lnTo>
                    <a:pt x="0" y="393192"/>
                  </a:lnTo>
                  <a:lnTo>
                    <a:pt x="2947" y="436037"/>
                  </a:lnTo>
                  <a:lnTo>
                    <a:pt x="11587" y="477545"/>
                  </a:lnTo>
                  <a:lnTo>
                    <a:pt x="25611" y="517477"/>
                  </a:lnTo>
                  <a:lnTo>
                    <a:pt x="44714" y="555592"/>
                  </a:lnTo>
                  <a:lnTo>
                    <a:pt x="68589" y="591650"/>
                  </a:lnTo>
                  <a:lnTo>
                    <a:pt x="96930" y="625413"/>
                  </a:lnTo>
                  <a:lnTo>
                    <a:pt x="129431" y="656639"/>
                  </a:lnTo>
                  <a:lnTo>
                    <a:pt x="165784" y="685090"/>
                  </a:lnTo>
                  <a:lnTo>
                    <a:pt x="205685" y="710525"/>
                  </a:lnTo>
                  <a:lnTo>
                    <a:pt x="248825" y="732705"/>
                  </a:lnTo>
                  <a:lnTo>
                    <a:pt x="294900" y="751390"/>
                  </a:lnTo>
                  <a:lnTo>
                    <a:pt x="343603" y="766340"/>
                  </a:lnTo>
                  <a:lnTo>
                    <a:pt x="394626" y="777315"/>
                  </a:lnTo>
                  <a:lnTo>
                    <a:pt x="447665" y="784077"/>
                  </a:lnTo>
                  <a:lnTo>
                    <a:pt x="502412" y="786384"/>
                  </a:lnTo>
                  <a:lnTo>
                    <a:pt x="2620264" y="786384"/>
                  </a:lnTo>
                  <a:lnTo>
                    <a:pt x="2675010" y="784077"/>
                  </a:lnTo>
                  <a:lnTo>
                    <a:pt x="2728049" y="777315"/>
                  </a:lnTo>
                  <a:lnTo>
                    <a:pt x="2779072" y="766340"/>
                  </a:lnTo>
                  <a:lnTo>
                    <a:pt x="2827775" y="751390"/>
                  </a:lnTo>
                  <a:lnTo>
                    <a:pt x="2873850" y="732705"/>
                  </a:lnTo>
                  <a:lnTo>
                    <a:pt x="2916990" y="710525"/>
                  </a:lnTo>
                  <a:lnTo>
                    <a:pt x="2956891" y="685090"/>
                  </a:lnTo>
                  <a:lnTo>
                    <a:pt x="2993244" y="656639"/>
                  </a:lnTo>
                  <a:lnTo>
                    <a:pt x="3025745" y="625413"/>
                  </a:lnTo>
                  <a:lnTo>
                    <a:pt x="3054086" y="591650"/>
                  </a:lnTo>
                  <a:lnTo>
                    <a:pt x="3077961" y="555592"/>
                  </a:lnTo>
                  <a:lnTo>
                    <a:pt x="3097064" y="517477"/>
                  </a:lnTo>
                  <a:lnTo>
                    <a:pt x="3111088" y="477545"/>
                  </a:lnTo>
                  <a:lnTo>
                    <a:pt x="3119728" y="436037"/>
                  </a:lnTo>
                  <a:lnTo>
                    <a:pt x="3122676" y="393192"/>
                  </a:lnTo>
                  <a:lnTo>
                    <a:pt x="3119728" y="350346"/>
                  </a:lnTo>
                  <a:lnTo>
                    <a:pt x="3111088" y="308838"/>
                  </a:lnTo>
                  <a:lnTo>
                    <a:pt x="3097064" y="268906"/>
                  </a:lnTo>
                  <a:lnTo>
                    <a:pt x="3077961" y="230791"/>
                  </a:lnTo>
                  <a:lnTo>
                    <a:pt x="3054086" y="194733"/>
                  </a:lnTo>
                  <a:lnTo>
                    <a:pt x="3025745" y="160970"/>
                  </a:lnTo>
                  <a:lnTo>
                    <a:pt x="2993244" y="129744"/>
                  </a:lnTo>
                  <a:lnTo>
                    <a:pt x="2956891" y="101293"/>
                  </a:lnTo>
                  <a:lnTo>
                    <a:pt x="2916990" y="75858"/>
                  </a:lnTo>
                  <a:lnTo>
                    <a:pt x="2873850" y="53678"/>
                  </a:lnTo>
                  <a:lnTo>
                    <a:pt x="2827775" y="34993"/>
                  </a:lnTo>
                  <a:lnTo>
                    <a:pt x="2779072" y="20043"/>
                  </a:lnTo>
                  <a:lnTo>
                    <a:pt x="2728049" y="9068"/>
                  </a:lnTo>
                  <a:lnTo>
                    <a:pt x="2675010" y="2306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73217" y="1213866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502412" y="0"/>
                  </a:moveTo>
                  <a:lnTo>
                    <a:pt x="2620264" y="0"/>
                  </a:lnTo>
                  <a:lnTo>
                    <a:pt x="2675010" y="2306"/>
                  </a:lnTo>
                  <a:lnTo>
                    <a:pt x="2728049" y="9068"/>
                  </a:lnTo>
                  <a:lnTo>
                    <a:pt x="2779072" y="20043"/>
                  </a:lnTo>
                  <a:lnTo>
                    <a:pt x="2827775" y="34993"/>
                  </a:lnTo>
                  <a:lnTo>
                    <a:pt x="2873850" y="53678"/>
                  </a:lnTo>
                  <a:lnTo>
                    <a:pt x="2916990" y="75858"/>
                  </a:lnTo>
                  <a:lnTo>
                    <a:pt x="2956891" y="101293"/>
                  </a:lnTo>
                  <a:lnTo>
                    <a:pt x="2993244" y="129744"/>
                  </a:lnTo>
                  <a:lnTo>
                    <a:pt x="3025745" y="160970"/>
                  </a:lnTo>
                  <a:lnTo>
                    <a:pt x="3054086" y="194733"/>
                  </a:lnTo>
                  <a:lnTo>
                    <a:pt x="3077961" y="230791"/>
                  </a:lnTo>
                  <a:lnTo>
                    <a:pt x="3097064" y="268906"/>
                  </a:lnTo>
                  <a:lnTo>
                    <a:pt x="3111088" y="308838"/>
                  </a:lnTo>
                  <a:lnTo>
                    <a:pt x="3119728" y="350346"/>
                  </a:lnTo>
                  <a:lnTo>
                    <a:pt x="3122676" y="393192"/>
                  </a:lnTo>
                  <a:lnTo>
                    <a:pt x="3119728" y="436037"/>
                  </a:lnTo>
                  <a:lnTo>
                    <a:pt x="3111088" y="477545"/>
                  </a:lnTo>
                  <a:lnTo>
                    <a:pt x="3097064" y="517477"/>
                  </a:lnTo>
                  <a:lnTo>
                    <a:pt x="3077961" y="555592"/>
                  </a:lnTo>
                  <a:lnTo>
                    <a:pt x="3054086" y="591650"/>
                  </a:lnTo>
                  <a:lnTo>
                    <a:pt x="3025745" y="625413"/>
                  </a:lnTo>
                  <a:lnTo>
                    <a:pt x="2993244" y="656639"/>
                  </a:lnTo>
                  <a:lnTo>
                    <a:pt x="2956891" y="685090"/>
                  </a:lnTo>
                  <a:lnTo>
                    <a:pt x="2916990" y="710525"/>
                  </a:lnTo>
                  <a:lnTo>
                    <a:pt x="2873850" y="732705"/>
                  </a:lnTo>
                  <a:lnTo>
                    <a:pt x="2827775" y="751390"/>
                  </a:lnTo>
                  <a:lnTo>
                    <a:pt x="2779072" y="766340"/>
                  </a:lnTo>
                  <a:lnTo>
                    <a:pt x="2728049" y="777315"/>
                  </a:lnTo>
                  <a:lnTo>
                    <a:pt x="2675010" y="784077"/>
                  </a:lnTo>
                  <a:lnTo>
                    <a:pt x="2620264" y="786384"/>
                  </a:lnTo>
                  <a:lnTo>
                    <a:pt x="502412" y="786384"/>
                  </a:lnTo>
                  <a:lnTo>
                    <a:pt x="447665" y="784077"/>
                  </a:lnTo>
                  <a:lnTo>
                    <a:pt x="394626" y="777315"/>
                  </a:lnTo>
                  <a:lnTo>
                    <a:pt x="343603" y="766340"/>
                  </a:lnTo>
                  <a:lnTo>
                    <a:pt x="294900" y="751390"/>
                  </a:lnTo>
                  <a:lnTo>
                    <a:pt x="248825" y="732705"/>
                  </a:lnTo>
                  <a:lnTo>
                    <a:pt x="205685" y="710525"/>
                  </a:lnTo>
                  <a:lnTo>
                    <a:pt x="165784" y="685090"/>
                  </a:lnTo>
                  <a:lnTo>
                    <a:pt x="129431" y="656639"/>
                  </a:lnTo>
                  <a:lnTo>
                    <a:pt x="96930" y="625413"/>
                  </a:lnTo>
                  <a:lnTo>
                    <a:pt x="68589" y="591650"/>
                  </a:lnTo>
                  <a:lnTo>
                    <a:pt x="44714" y="555592"/>
                  </a:lnTo>
                  <a:lnTo>
                    <a:pt x="25611" y="517477"/>
                  </a:lnTo>
                  <a:lnTo>
                    <a:pt x="11587" y="477545"/>
                  </a:lnTo>
                  <a:lnTo>
                    <a:pt x="2947" y="436037"/>
                  </a:lnTo>
                  <a:lnTo>
                    <a:pt x="0" y="393192"/>
                  </a:lnTo>
                  <a:lnTo>
                    <a:pt x="2947" y="350346"/>
                  </a:lnTo>
                  <a:lnTo>
                    <a:pt x="11587" y="308838"/>
                  </a:lnTo>
                  <a:lnTo>
                    <a:pt x="25611" y="268906"/>
                  </a:lnTo>
                  <a:lnTo>
                    <a:pt x="44714" y="230791"/>
                  </a:lnTo>
                  <a:lnTo>
                    <a:pt x="68589" y="194733"/>
                  </a:lnTo>
                  <a:lnTo>
                    <a:pt x="96930" y="160970"/>
                  </a:lnTo>
                  <a:lnTo>
                    <a:pt x="129431" y="129744"/>
                  </a:lnTo>
                  <a:lnTo>
                    <a:pt x="165784" y="101293"/>
                  </a:lnTo>
                  <a:lnTo>
                    <a:pt x="205685" y="75858"/>
                  </a:lnTo>
                  <a:lnTo>
                    <a:pt x="248825" y="53678"/>
                  </a:lnTo>
                  <a:lnTo>
                    <a:pt x="294900" y="34993"/>
                  </a:lnTo>
                  <a:lnTo>
                    <a:pt x="343603" y="20043"/>
                  </a:lnTo>
                  <a:lnTo>
                    <a:pt x="394626" y="9068"/>
                  </a:lnTo>
                  <a:lnTo>
                    <a:pt x="447665" y="2306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73851" y="1353312"/>
              <a:ext cx="2132838" cy="6012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35777" y="1414399"/>
            <a:ext cx="1795145" cy="344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spc="-20" dirty="0">
                <a:solidFill>
                  <a:srgbClr val="FFFFFF"/>
                </a:solidFill>
                <a:latin typeface="Times New Roman"/>
                <a:cs typeface="Times New Roman"/>
              </a:rPr>
              <a:t>¿Qué </a:t>
            </a:r>
            <a:r>
              <a:rPr sz="2050" spc="-4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205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spc="-45" dirty="0">
                <a:solidFill>
                  <a:srgbClr val="FFFFFF"/>
                </a:solidFill>
                <a:latin typeface="Times New Roman"/>
                <a:cs typeface="Times New Roman"/>
              </a:rPr>
              <a:t>adecuar?</a:t>
            </a:r>
            <a:endParaRPr sz="20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65280" y="2156904"/>
            <a:ext cx="3138805" cy="802640"/>
            <a:chOff x="5165280" y="2156904"/>
            <a:chExt cx="3138805" cy="802640"/>
          </a:xfrm>
        </p:grpSpPr>
        <p:sp>
          <p:nvSpPr>
            <p:cNvPr id="13" name="object 13"/>
            <p:cNvSpPr/>
            <p:nvPr/>
          </p:nvSpPr>
          <p:spPr>
            <a:xfrm>
              <a:off x="5173217" y="2164842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2620264" y="0"/>
                  </a:moveTo>
                  <a:lnTo>
                    <a:pt x="502412" y="0"/>
                  </a:lnTo>
                  <a:lnTo>
                    <a:pt x="447665" y="2306"/>
                  </a:lnTo>
                  <a:lnTo>
                    <a:pt x="394626" y="9068"/>
                  </a:lnTo>
                  <a:lnTo>
                    <a:pt x="343603" y="20043"/>
                  </a:lnTo>
                  <a:lnTo>
                    <a:pt x="294900" y="34993"/>
                  </a:lnTo>
                  <a:lnTo>
                    <a:pt x="248825" y="53678"/>
                  </a:lnTo>
                  <a:lnTo>
                    <a:pt x="205685" y="75858"/>
                  </a:lnTo>
                  <a:lnTo>
                    <a:pt x="165784" y="101293"/>
                  </a:lnTo>
                  <a:lnTo>
                    <a:pt x="129431" y="129744"/>
                  </a:lnTo>
                  <a:lnTo>
                    <a:pt x="96930" y="160970"/>
                  </a:lnTo>
                  <a:lnTo>
                    <a:pt x="68589" y="194733"/>
                  </a:lnTo>
                  <a:lnTo>
                    <a:pt x="44714" y="230791"/>
                  </a:lnTo>
                  <a:lnTo>
                    <a:pt x="25611" y="268906"/>
                  </a:lnTo>
                  <a:lnTo>
                    <a:pt x="11587" y="308838"/>
                  </a:lnTo>
                  <a:lnTo>
                    <a:pt x="2947" y="350346"/>
                  </a:lnTo>
                  <a:lnTo>
                    <a:pt x="0" y="393192"/>
                  </a:lnTo>
                  <a:lnTo>
                    <a:pt x="2947" y="436037"/>
                  </a:lnTo>
                  <a:lnTo>
                    <a:pt x="11587" y="477545"/>
                  </a:lnTo>
                  <a:lnTo>
                    <a:pt x="25611" y="517477"/>
                  </a:lnTo>
                  <a:lnTo>
                    <a:pt x="44714" y="555592"/>
                  </a:lnTo>
                  <a:lnTo>
                    <a:pt x="68589" y="591650"/>
                  </a:lnTo>
                  <a:lnTo>
                    <a:pt x="96930" y="625413"/>
                  </a:lnTo>
                  <a:lnTo>
                    <a:pt x="129431" y="656639"/>
                  </a:lnTo>
                  <a:lnTo>
                    <a:pt x="165784" y="685090"/>
                  </a:lnTo>
                  <a:lnTo>
                    <a:pt x="205685" y="710525"/>
                  </a:lnTo>
                  <a:lnTo>
                    <a:pt x="248825" y="732705"/>
                  </a:lnTo>
                  <a:lnTo>
                    <a:pt x="294900" y="751390"/>
                  </a:lnTo>
                  <a:lnTo>
                    <a:pt x="343603" y="766340"/>
                  </a:lnTo>
                  <a:lnTo>
                    <a:pt x="394626" y="777315"/>
                  </a:lnTo>
                  <a:lnTo>
                    <a:pt x="447665" y="784077"/>
                  </a:lnTo>
                  <a:lnTo>
                    <a:pt x="502412" y="786384"/>
                  </a:lnTo>
                  <a:lnTo>
                    <a:pt x="2620264" y="786384"/>
                  </a:lnTo>
                  <a:lnTo>
                    <a:pt x="2675010" y="784077"/>
                  </a:lnTo>
                  <a:lnTo>
                    <a:pt x="2728049" y="777315"/>
                  </a:lnTo>
                  <a:lnTo>
                    <a:pt x="2779072" y="766340"/>
                  </a:lnTo>
                  <a:lnTo>
                    <a:pt x="2827775" y="751390"/>
                  </a:lnTo>
                  <a:lnTo>
                    <a:pt x="2873850" y="732705"/>
                  </a:lnTo>
                  <a:lnTo>
                    <a:pt x="2916990" y="710525"/>
                  </a:lnTo>
                  <a:lnTo>
                    <a:pt x="2956891" y="685090"/>
                  </a:lnTo>
                  <a:lnTo>
                    <a:pt x="2993244" y="656639"/>
                  </a:lnTo>
                  <a:lnTo>
                    <a:pt x="3025745" y="625413"/>
                  </a:lnTo>
                  <a:lnTo>
                    <a:pt x="3054086" y="591650"/>
                  </a:lnTo>
                  <a:lnTo>
                    <a:pt x="3077961" y="555592"/>
                  </a:lnTo>
                  <a:lnTo>
                    <a:pt x="3097064" y="517477"/>
                  </a:lnTo>
                  <a:lnTo>
                    <a:pt x="3111088" y="477545"/>
                  </a:lnTo>
                  <a:lnTo>
                    <a:pt x="3119728" y="436037"/>
                  </a:lnTo>
                  <a:lnTo>
                    <a:pt x="3122676" y="393192"/>
                  </a:lnTo>
                  <a:lnTo>
                    <a:pt x="3119728" y="350346"/>
                  </a:lnTo>
                  <a:lnTo>
                    <a:pt x="3111088" y="308838"/>
                  </a:lnTo>
                  <a:lnTo>
                    <a:pt x="3097064" y="268906"/>
                  </a:lnTo>
                  <a:lnTo>
                    <a:pt x="3077961" y="230791"/>
                  </a:lnTo>
                  <a:lnTo>
                    <a:pt x="3054086" y="194733"/>
                  </a:lnTo>
                  <a:lnTo>
                    <a:pt x="3025745" y="160970"/>
                  </a:lnTo>
                  <a:lnTo>
                    <a:pt x="2993244" y="129744"/>
                  </a:lnTo>
                  <a:lnTo>
                    <a:pt x="2956891" y="101293"/>
                  </a:lnTo>
                  <a:lnTo>
                    <a:pt x="2916990" y="75858"/>
                  </a:lnTo>
                  <a:lnTo>
                    <a:pt x="2873850" y="53678"/>
                  </a:lnTo>
                  <a:lnTo>
                    <a:pt x="2827775" y="34993"/>
                  </a:lnTo>
                  <a:lnTo>
                    <a:pt x="2779072" y="20043"/>
                  </a:lnTo>
                  <a:lnTo>
                    <a:pt x="2728049" y="9068"/>
                  </a:lnTo>
                  <a:lnTo>
                    <a:pt x="2675010" y="2306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73217" y="2164842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502412" y="0"/>
                  </a:moveTo>
                  <a:lnTo>
                    <a:pt x="2620264" y="0"/>
                  </a:lnTo>
                  <a:lnTo>
                    <a:pt x="2675010" y="2306"/>
                  </a:lnTo>
                  <a:lnTo>
                    <a:pt x="2728049" y="9068"/>
                  </a:lnTo>
                  <a:lnTo>
                    <a:pt x="2779072" y="20043"/>
                  </a:lnTo>
                  <a:lnTo>
                    <a:pt x="2827775" y="34993"/>
                  </a:lnTo>
                  <a:lnTo>
                    <a:pt x="2873850" y="53678"/>
                  </a:lnTo>
                  <a:lnTo>
                    <a:pt x="2916990" y="75858"/>
                  </a:lnTo>
                  <a:lnTo>
                    <a:pt x="2956891" y="101293"/>
                  </a:lnTo>
                  <a:lnTo>
                    <a:pt x="2993244" y="129744"/>
                  </a:lnTo>
                  <a:lnTo>
                    <a:pt x="3025745" y="160970"/>
                  </a:lnTo>
                  <a:lnTo>
                    <a:pt x="3054086" y="194733"/>
                  </a:lnTo>
                  <a:lnTo>
                    <a:pt x="3077961" y="230791"/>
                  </a:lnTo>
                  <a:lnTo>
                    <a:pt x="3097064" y="268906"/>
                  </a:lnTo>
                  <a:lnTo>
                    <a:pt x="3111088" y="308838"/>
                  </a:lnTo>
                  <a:lnTo>
                    <a:pt x="3119728" y="350346"/>
                  </a:lnTo>
                  <a:lnTo>
                    <a:pt x="3122676" y="393192"/>
                  </a:lnTo>
                  <a:lnTo>
                    <a:pt x="3119728" y="436037"/>
                  </a:lnTo>
                  <a:lnTo>
                    <a:pt x="3111088" y="477545"/>
                  </a:lnTo>
                  <a:lnTo>
                    <a:pt x="3097064" y="517477"/>
                  </a:lnTo>
                  <a:lnTo>
                    <a:pt x="3077961" y="555592"/>
                  </a:lnTo>
                  <a:lnTo>
                    <a:pt x="3054086" y="591650"/>
                  </a:lnTo>
                  <a:lnTo>
                    <a:pt x="3025745" y="625413"/>
                  </a:lnTo>
                  <a:lnTo>
                    <a:pt x="2993244" y="656639"/>
                  </a:lnTo>
                  <a:lnTo>
                    <a:pt x="2956891" y="685090"/>
                  </a:lnTo>
                  <a:lnTo>
                    <a:pt x="2916990" y="710525"/>
                  </a:lnTo>
                  <a:lnTo>
                    <a:pt x="2873850" y="732705"/>
                  </a:lnTo>
                  <a:lnTo>
                    <a:pt x="2827775" y="751390"/>
                  </a:lnTo>
                  <a:lnTo>
                    <a:pt x="2779072" y="766340"/>
                  </a:lnTo>
                  <a:lnTo>
                    <a:pt x="2728049" y="777315"/>
                  </a:lnTo>
                  <a:lnTo>
                    <a:pt x="2675010" y="784077"/>
                  </a:lnTo>
                  <a:lnTo>
                    <a:pt x="2620264" y="786384"/>
                  </a:lnTo>
                  <a:lnTo>
                    <a:pt x="502412" y="786384"/>
                  </a:lnTo>
                  <a:lnTo>
                    <a:pt x="447665" y="784077"/>
                  </a:lnTo>
                  <a:lnTo>
                    <a:pt x="394626" y="777315"/>
                  </a:lnTo>
                  <a:lnTo>
                    <a:pt x="343603" y="766340"/>
                  </a:lnTo>
                  <a:lnTo>
                    <a:pt x="294900" y="751390"/>
                  </a:lnTo>
                  <a:lnTo>
                    <a:pt x="248825" y="732705"/>
                  </a:lnTo>
                  <a:lnTo>
                    <a:pt x="205685" y="710525"/>
                  </a:lnTo>
                  <a:lnTo>
                    <a:pt x="165784" y="685090"/>
                  </a:lnTo>
                  <a:lnTo>
                    <a:pt x="129431" y="656639"/>
                  </a:lnTo>
                  <a:lnTo>
                    <a:pt x="96930" y="625413"/>
                  </a:lnTo>
                  <a:lnTo>
                    <a:pt x="68589" y="591650"/>
                  </a:lnTo>
                  <a:lnTo>
                    <a:pt x="44714" y="555592"/>
                  </a:lnTo>
                  <a:lnTo>
                    <a:pt x="25611" y="517477"/>
                  </a:lnTo>
                  <a:lnTo>
                    <a:pt x="11587" y="477545"/>
                  </a:lnTo>
                  <a:lnTo>
                    <a:pt x="2947" y="436037"/>
                  </a:lnTo>
                  <a:lnTo>
                    <a:pt x="0" y="393192"/>
                  </a:lnTo>
                  <a:lnTo>
                    <a:pt x="2947" y="350346"/>
                  </a:lnTo>
                  <a:lnTo>
                    <a:pt x="11587" y="308838"/>
                  </a:lnTo>
                  <a:lnTo>
                    <a:pt x="25611" y="268906"/>
                  </a:lnTo>
                  <a:lnTo>
                    <a:pt x="44714" y="230791"/>
                  </a:lnTo>
                  <a:lnTo>
                    <a:pt x="68589" y="194733"/>
                  </a:lnTo>
                  <a:lnTo>
                    <a:pt x="96930" y="160970"/>
                  </a:lnTo>
                  <a:lnTo>
                    <a:pt x="129431" y="129744"/>
                  </a:lnTo>
                  <a:lnTo>
                    <a:pt x="165784" y="101293"/>
                  </a:lnTo>
                  <a:lnTo>
                    <a:pt x="205685" y="75858"/>
                  </a:lnTo>
                  <a:lnTo>
                    <a:pt x="248825" y="53678"/>
                  </a:lnTo>
                  <a:lnTo>
                    <a:pt x="294900" y="34993"/>
                  </a:lnTo>
                  <a:lnTo>
                    <a:pt x="343603" y="20043"/>
                  </a:lnTo>
                  <a:lnTo>
                    <a:pt x="394626" y="9068"/>
                  </a:lnTo>
                  <a:lnTo>
                    <a:pt x="447665" y="2306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3307" y="2304288"/>
              <a:ext cx="1693926" cy="605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055233" y="2366213"/>
            <a:ext cx="135953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60" dirty="0">
                <a:solidFill>
                  <a:srgbClr val="FFFFFF"/>
                </a:solidFill>
                <a:latin typeface="Times New Roman"/>
                <a:cs typeface="Times New Roman"/>
              </a:rPr>
              <a:t>Posibilidades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165280" y="3080448"/>
            <a:ext cx="3138805" cy="798195"/>
            <a:chOff x="5165280" y="3080448"/>
            <a:chExt cx="3138805" cy="798195"/>
          </a:xfrm>
        </p:grpSpPr>
        <p:sp>
          <p:nvSpPr>
            <p:cNvPr id="18" name="object 18"/>
            <p:cNvSpPr/>
            <p:nvPr/>
          </p:nvSpPr>
          <p:spPr>
            <a:xfrm>
              <a:off x="5173217" y="3088385"/>
              <a:ext cx="3122930" cy="782320"/>
            </a:xfrm>
            <a:custGeom>
              <a:avLst/>
              <a:gdLst/>
              <a:ahLst/>
              <a:cxnLst/>
              <a:rect l="l" t="t" r="r" b="b"/>
              <a:pathLst>
                <a:path w="3122929" h="782320">
                  <a:moveTo>
                    <a:pt x="2620264" y="0"/>
                  </a:moveTo>
                  <a:lnTo>
                    <a:pt x="502412" y="0"/>
                  </a:lnTo>
                  <a:lnTo>
                    <a:pt x="447665" y="2293"/>
                  </a:lnTo>
                  <a:lnTo>
                    <a:pt x="394626" y="9015"/>
                  </a:lnTo>
                  <a:lnTo>
                    <a:pt x="343603" y="19927"/>
                  </a:lnTo>
                  <a:lnTo>
                    <a:pt x="294900" y="34791"/>
                  </a:lnTo>
                  <a:lnTo>
                    <a:pt x="248825" y="53368"/>
                  </a:lnTo>
                  <a:lnTo>
                    <a:pt x="205685" y="75419"/>
                  </a:lnTo>
                  <a:lnTo>
                    <a:pt x="165784" y="100707"/>
                  </a:lnTo>
                  <a:lnTo>
                    <a:pt x="129431" y="128993"/>
                  </a:lnTo>
                  <a:lnTo>
                    <a:pt x="96930" y="160038"/>
                  </a:lnTo>
                  <a:lnTo>
                    <a:pt x="68589" y="193604"/>
                  </a:lnTo>
                  <a:lnTo>
                    <a:pt x="44714" y="229453"/>
                  </a:lnTo>
                  <a:lnTo>
                    <a:pt x="25611" y="267346"/>
                  </a:lnTo>
                  <a:lnTo>
                    <a:pt x="11587" y="307044"/>
                  </a:lnTo>
                  <a:lnTo>
                    <a:pt x="2947" y="348310"/>
                  </a:lnTo>
                  <a:lnTo>
                    <a:pt x="0" y="390905"/>
                  </a:lnTo>
                  <a:lnTo>
                    <a:pt x="2947" y="433501"/>
                  </a:lnTo>
                  <a:lnTo>
                    <a:pt x="11587" y="474767"/>
                  </a:lnTo>
                  <a:lnTo>
                    <a:pt x="25611" y="514465"/>
                  </a:lnTo>
                  <a:lnTo>
                    <a:pt x="44714" y="552358"/>
                  </a:lnTo>
                  <a:lnTo>
                    <a:pt x="68589" y="588207"/>
                  </a:lnTo>
                  <a:lnTo>
                    <a:pt x="96930" y="621773"/>
                  </a:lnTo>
                  <a:lnTo>
                    <a:pt x="129431" y="652818"/>
                  </a:lnTo>
                  <a:lnTo>
                    <a:pt x="165784" y="681104"/>
                  </a:lnTo>
                  <a:lnTo>
                    <a:pt x="205685" y="706392"/>
                  </a:lnTo>
                  <a:lnTo>
                    <a:pt x="248825" y="728443"/>
                  </a:lnTo>
                  <a:lnTo>
                    <a:pt x="294900" y="747020"/>
                  </a:lnTo>
                  <a:lnTo>
                    <a:pt x="343603" y="761884"/>
                  </a:lnTo>
                  <a:lnTo>
                    <a:pt x="394626" y="772796"/>
                  </a:lnTo>
                  <a:lnTo>
                    <a:pt x="447665" y="779518"/>
                  </a:lnTo>
                  <a:lnTo>
                    <a:pt x="502412" y="781812"/>
                  </a:lnTo>
                  <a:lnTo>
                    <a:pt x="2620264" y="781812"/>
                  </a:lnTo>
                  <a:lnTo>
                    <a:pt x="2675010" y="779518"/>
                  </a:lnTo>
                  <a:lnTo>
                    <a:pt x="2728049" y="772796"/>
                  </a:lnTo>
                  <a:lnTo>
                    <a:pt x="2779072" y="761884"/>
                  </a:lnTo>
                  <a:lnTo>
                    <a:pt x="2827775" y="747020"/>
                  </a:lnTo>
                  <a:lnTo>
                    <a:pt x="2873850" y="728443"/>
                  </a:lnTo>
                  <a:lnTo>
                    <a:pt x="2916990" y="706392"/>
                  </a:lnTo>
                  <a:lnTo>
                    <a:pt x="2956891" y="681104"/>
                  </a:lnTo>
                  <a:lnTo>
                    <a:pt x="2993244" y="652818"/>
                  </a:lnTo>
                  <a:lnTo>
                    <a:pt x="3025745" y="621773"/>
                  </a:lnTo>
                  <a:lnTo>
                    <a:pt x="3054086" y="588207"/>
                  </a:lnTo>
                  <a:lnTo>
                    <a:pt x="3077961" y="552358"/>
                  </a:lnTo>
                  <a:lnTo>
                    <a:pt x="3097064" y="514465"/>
                  </a:lnTo>
                  <a:lnTo>
                    <a:pt x="3111088" y="474767"/>
                  </a:lnTo>
                  <a:lnTo>
                    <a:pt x="3119728" y="433501"/>
                  </a:lnTo>
                  <a:lnTo>
                    <a:pt x="3122676" y="390905"/>
                  </a:lnTo>
                  <a:lnTo>
                    <a:pt x="3119728" y="348310"/>
                  </a:lnTo>
                  <a:lnTo>
                    <a:pt x="3111088" y="307044"/>
                  </a:lnTo>
                  <a:lnTo>
                    <a:pt x="3097064" y="267346"/>
                  </a:lnTo>
                  <a:lnTo>
                    <a:pt x="3077961" y="229453"/>
                  </a:lnTo>
                  <a:lnTo>
                    <a:pt x="3054086" y="193604"/>
                  </a:lnTo>
                  <a:lnTo>
                    <a:pt x="3025745" y="160038"/>
                  </a:lnTo>
                  <a:lnTo>
                    <a:pt x="2993244" y="128993"/>
                  </a:lnTo>
                  <a:lnTo>
                    <a:pt x="2956891" y="100707"/>
                  </a:lnTo>
                  <a:lnTo>
                    <a:pt x="2916990" y="75419"/>
                  </a:lnTo>
                  <a:lnTo>
                    <a:pt x="2873850" y="53368"/>
                  </a:lnTo>
                  <a:lnTo>
                    <a:pt x="2827775" y="34791"/>
                  </a:lnTo>
                  <a:lnTo>
                    <a:pt x="2779072" y="19927"/>
                  </a:lnTo>
                  <a:lnTo>
                    <a:pt x="2728049" y="9015"/>
                  </a:lnTo>
                  <a:lnTo>
                    <a:pt x="2675010" y="2293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73217" y="3088385"/>
              <a:ext cx="3122930" cy="782320"/>
            </a:xfrm>
            <a:custGeom>
              <a:avLst/>
              <a:gdLst/>
              <a:ahLst/>
              <a:cxnLst/>
              <a:rect l="l" t="t" r="r" b="b"/>
              <a:pathLst>
                <a:path w="3122929" h="782320">
                  <a:moveTo>
                    <a:pt x="502412" y="0"/>
                  </a:moveTo>
                  <a:lnTo>
                    <a:pt x="2620264" y="0"/>
                  </a:lnTo>
                  <a:lnTo>
                    <a:pt x="2675010" y="2293"/>
                  </a:lnTo>
                  <a:lnTo>
                    <a:pt x="2728049" y="9015"/>
                  </a:lnTo>
                  <a:lnTo>
                    <a:pt x="2779072" y="19927"/>
                  </a:lnTo>
                  <a:lnTo>
                    <a:pt x="2827775" y="34791"/>
                  </a:lnTo>
                  <a:lnTo>
                    <a:pt x="2873850" y="53368"/>
                  </a:lnTo>
                  <a:lnTo>
                    <a:pt x="2916990" y="75419"/>
                  </a:lnTo>
                  <a:lnTo>
                    <a:pt x="2956891" y="100707"/>
                  </a:lnTo>
                  <a:lnTo>
                    <a:pt x="2993244" y="128993"/>
                  </a:lnTo>
                  <a:lnTo>
                    <a:pt x="3025745" y="160038"/>
                  </a:lnTo>
                  <a:lnTo>
                    <a:pt x="3054086" y="193604"/>
                  </a:lnTo>
                  <a:lnTo>
                    <a:pt x="3077961" y="229453"/>
                  </a:lnTo>
                  <a:lnTo>
                    <a:pt x="3097064" y="267346"/>
                  </a:lnTo>
                  <a:lnTo>
                    <a:pt x="3111088" y="307044"/>
                  </a:lnTo>
                  <a:lnTo>
                    <a:pt x="3119728" y="348310"/>
                  </a:lnTo>
                  <a:lnTo>
                    <a:pt x="3122676" y="390905"/>
                  </a:lnTo>
                  <a:lnTo>
                    <a:pt x="3119728" y="433501"/>
                  </a:lnTo>
                  <a:lnTo>
                    <a:pt x="3111088" y="474767"/>
                  </a:lnTo>
                  <a:lnTo>
                    <a:pt x="3097064" y="514465"/>
                  </a:lnTo>
                  <a:lnTo>
                    <a:pt x="3077961" y="552358"/>
                  </a:lnTo>
                  <a:lnTo>
                    <a:pt x="3054086" y="588207"/>
                  </a:lnTo>
                  <a:lnTo>
                    <a:pt x="3025745" y="621773"/>
                  </a:lnTo>
                  <a:lnTo>
                    <a:pt x="2993244" y="652818"/>
                  </a:lnTo>
                  <a:lnTo>
                    <a:pt x="2956891" y="681104"/>
                  </a:lnTo>
                  <a:lnTo>
                    <a:pt x="2916990" y="706392"/>
                  </a:lnTo>
                  <a:lnTo>
                    <a:pt x="2873850" y="728443"/>
                  </a:lnTo>
                  <a:lnTo>
                    <a:pt x="2827775" y="747020"/>
                  </a:lnTo>
                  <a:lnTo>
                    <a:pt x="2779072" y="761884"/>
                  </a:lnTo>
                  <a:lnTo>
                    <a:pt x="2728049" y="772796"/>
                  </a:lnTo>
                  <a:lnTo>
                    <a:pt x="2675010" y="779518"/>
                  </a:lnTo>
                  <a:lnTo>
                    <a:pt x="2620264" y="781812"/>
                  </a:lnTo>
                  <a:lnTo>
                    <a:pt x="502412" y="781812"/>
                  </a:lnTo>
                  <a:lnTo>
                    <a:pt x="447665" y="779518"/>
                  </a:lnTo>
                  <a:lnTo>
                    <a:pt x="394626" y="772796"/>
                  </a:lnTo>
                  <a:lnTo>
                    <a:pt x="343603" y="761884"/>
                  </a:lnTo>
                  <a:lnTo>
                    <a:pt x="294900" y="747020"/>
                  </a:lnTo>
                  <a:lnTo>
                    <a:pt x="248825" y="728443"/>
                  </a:lnTo>
                  <a:lnTo>
                    <a:pt x="205685" y="706392"/>
                  </a:lnTo>
                  <a:lnTo>
                    <a:pt x="165784" y="681104"/>
                  </a:lnTo>
                  <a:lnTo>
                    <a:pt x="129431" y="652818"/>
                  </a:lnTo>
                  <a:lnTo>
                    <a:pt x="96930" y="621773"/>
                  </a:lnTo>
                  <a:lnTo>
                    <a:pt x="68589" y="588207"/>
                  </a:lnTo>
                  <a:lnTo>
                    <a:pt x="44714" y="552358"/>
                  </a:lnTo>
                  <a:lnTo>
                    <a:pt x="25611" y="514465"/>
                  </a:lnTo>
                  <a:lnTo>
                    <a:pt x="11587" y="474767"/>
                  </a:lnTo>
                  <a:lnTo>
                    <a:pt x="2947" y="433501"/>
                  </a:lnTo>
                  <a:lnTo>
                    <a:pt x="0" y="390905"/>
                  </a:lnTo>
                  <a:lnTo>
                    <a:pt x="2947" y="348310"/>
                  </a:lnTo>
                  <a:lnTo>
                    <a:pt x="11587" y="307044"/>
                  </a:lnTo>
                  <a:lnTo>
                    <a:pt x="25611" y="267346"/>
                  </a:lnTo>
                  <a:lnTo>
                    <a:pt x="44714" y="229453"/>
                  </a:lnTo>
                  <a:lnTo>
                    <a:pt x="68589" y="193604"/>
                  </a:lnTo>
                  <a:lnTo>
                    <a:pt x="96930" y="160038"/>
                  </a:lnTo>
                  <a:lnTo>
                    <a:pt x="129431" y="128993"/>
                  </a:lnTo>
                  <a:lnTo>
                    <a:pt x="165784" y="100707"/>
                  </a:lnTo>
                  <a:lnTo>
                    <a:pt x="205685" y="75419"/>
                  </a:lnTo>
                  <a:lnTo>
                    <a:pt x="248825" y="53368"/>
                  </a:lnTo>
                  <a:lnTo>
                    <a:pt x="294900" y="34791"/>
                  </a:lnTo>
                  <a:lnTo>
                    <a:pt x="343603" y="19927"/>
                  </a:lnTo>
                  <a:lnTo>
                    <a:pt x="394626" y="9015"/>
                  </a:lnTo>
                  <a:lnTo>
                    <a:pt x="447665" y="2293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41263" y="3223259"/>
              <a:ext cx="2398014" cy="605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165280" y="4018788"/>
            <a:ext cx="3138805" cy="1765935"/>
            <a:chOff x="5165280" y="4018788"/>
            <a:chExt cx="3138805" cy="1765935"/>
          </a:xfrm>
        </p:grpSpPr>
        <p:sp>
          <p:nvSpPr>
            <p:cNvPr id="22" name="object 22"/>
            <p:cNvSpPr/>
            <p:nvPr/>
          </p:nvSpPr>
          <p:spPr>
            <a:xfrm>
              <a:off x="5173217" y="4039362"/>
              <a:ext cx="3122930" cy="782320"/>
            </a:xfrm>
            <a:custGeom>
              <a:avLst/>
              <a:gdLst/>
              <a:ahLst/>
              <a:cxnLst/>
              <a:rect l="l" t="t" r="r" b="b"/>
              <a:pathLst>
                <a:path w="3122929" h="782320">
                  <a:moveTo>
                    <a:pt x="2620264" y="0"/>
                  </a:moveTo>
                  <a:lnTo>
                    <a:pt x="502412" y="0"/>
                  </a:lnTo>
                  <a:lnTo>
                    <a:pt x="447665" y="2293"/>
                  </a:lnTo>
                  <a:lnTo>
                    <a:pt x="394626" y="9015"/>
                  </a:lnTo>
                  <a:lnTo>
                    <a:pt x="343603" y="19927"/>
                  </a:lnTo>
                  <a:lnTo>
                    <a:pt x="294900" y="34791"/>
                  </a:lnTo>
                  <a:lnTo>
                    <a:pt x="248825" y="53368"/>
                  </a:lnTo>
                  <a:lnTo>
                    <a:pt x="205685" y="75419"/>
                  </a:lnTo>
                  <a:lnTo>
                    <a:pt x="165784" y="100707"/>
                  </a:lnTo>
                  <a:lnTo>
                    <a:pt x="129431" y="128993"/>
                  </a:lnTo>
                  <a:lnTo>
                    <a:pt x="96930" y="160038"/>
                  </a:lnTo>
                  <a:lnTo>
                    <a:pt x="68589" y="193604"/>
                  </a:lnTo>
                  <a:lnTo>
                    <a:pt x="44714" y="229453"/>
                  </a:lnTo>
                  <a:lnTo>
                    <a:pt x="25611" y="267346"/>
                  </a:lnTo>
                  <a:lnTo>
                    <a:pt x="11587" y="307044"/>
                  </a:lnTo>
                  <a:lnTo>
                    <a:pt x="2947" y="348310"/>
                  </a:lnTo>
                  <a:lnTo>
                    <a:pt x="0" y="390906"/>
                  </a:lnTo>
                  <a:lnTo>
                    <a:pt x="2947" y="433501"/>
                  </a:lnTo>
                  <a:lnTo>
                    <a:pt x="11587" y="474767"/>
                  </a:lnTo>
                  <a:lnTo>
                    <a:pt x="25611" y="514465"/>
                  </a:lnTo>
                  <a:lnTo>
                    <a:pt x="44714" y="552358"/>
                  </a:lnTo>
                  <a:lnTo>
                    <a:pt x="68589" y="588207"/>
                  </a:lnTo>
                  <a:lnTo>
                    <a:pt x="96930" y="621773"/>
                  </a:lnTo>
                  <a:lnTo>
                    <a:pt x="129431" y="652818"/>
                  </a:lnTo>
                  <a:lnTo>
                    <a:pt x="165784" y="681104"/>
                  </a:lnTo>
                  <a:lnTo>
                    <a:pt x="205685" y="706392"/>
                  </a:lnTo>
                  <a:lnTo>
                    <a:pt x="248825" y="728443"/>
                  </a:lnTo>
                  <a:lnTo>
                    <a:pt x="294900" y="747020"/>
                  </a:lnTo>
                  <a:lnTo>
                    <a:pt x="343603" y="761884"/>
                  </a:lnTo>
                  <a:lnTo>
                    <a:pt x="394626" y="772796"/>
                  </a:lnTo>
                  <a:lnTo>
                    <a:pt x="447665" y="779518"/>
                  </a:lnTo>
                  <a:lnTo>
                    <a:pt x="502412" y="781812"/>
                  </a:lnTo>
                  <a:lnTo>
                    <a:pt x="2620264" y="781812"/>
                  </a:lnTo>
                  <a:lnTo>
                    <a:pt x="2675010" y="779518"/>
                  </a:lnTo>
                  <a:lnTo>
                    <a:pt x="2728049" y="772796"/>
                  </a:lnTo>
                  <a:lnTo>
                    <a:pt x="2779072" y="761884"/>
                  </a:lnTo>
                  <a:lnTo>
                    <a:pt x="2827775" y="747020"/>
                  </a:lnTo>
                  <a:lnTo>
                    <a:pt x="2873850" y="728443"/>
                  </a:lnTo>
                  <a:lnTo>
                    <a:pt x="2916990" y="706392"/>
                  </a:lnTo>
                  <a:lnTo>
                    <a:pt x="2956891" y="681104"/>
                  </a:lnTo>
                  <a:lnTo>
                    <a:pt x="2993244" y="652818"/>
                  </a:lnTo>
                  <a:lnTo>
                    <a:pt x="3025745" y="621773"/>
                  </a:lnTo>
                  <a:lnTo>
                    <a:pt x="3054086" y="588207"/>
                  </a:lnTo>
                  <a:lnTo>
                    <a:pt x="3077961" y="552358"/>
                  </a:lnTo>
                  <a:lnTo>
                    <a:pt x="3097064" y="514465"/>
                  </a:lnTo>
                  <a:lnTo>
                    <a:pt x="3111088" y="474767"/>
                  </a:lnTo>
                  <a:lnTo>
                    <a:pt x="3119728" y="433501"/>
                  </a:lnTo>
                  <a:lnTo>
                    <a:pt x="3122676" y="390906"/>
                  </a:lnTo>
                  <a:lnTo>
                    <a:pt x="3119728" y="348310"/>
                  </a:lnTo>
                  <a:lnTo>
                    <a:pt x="3111088" y="307044"/>
                  </a:lnTo>
                  <a:lnTo>
                    <a:pt x="3097064" y="267346"/>
                  </a:lnTo>
                  <a:lnTo>
                    <a:pt x="3077961" y="229453"/>
                  </a:lnTo>
                  <a:lnTo>
                    <a:pt x="3054086" y="193604"/>
                  </a:lnTo>
                  <a:lnTo>
                    <a:pt x="3025745" y="160038"/>
                  </a:lnTo>
                  <a:lnTo>
                    <a:pt x="2993244" y="128993"/>
                  </a:lnTo>
                  <a:lnTo>
                    <a:pt x="2956891" y="100707"/>
                  </a:lnTo>
                  <a:lnTo>
                    <a:pt x="2916990" y="75419"/>
                  </a:lnTo>
                  <a:lnTo>
                    <a:pt x="2873850" y="53368"/>
                  </a:lnTo>
                  <a:lnTo>
                    <a:pt x="2827775" y="34791"/>
                  </a:lnTo>
                  <a:lnTo>
                    <a:pt x="2779072" y="19927"/>
                  </a:lnTo>
                  <a:lnTo>
                    <a:pt x="2728049" y="9015"/>
                  </a:lnTo>
                  <a:lnTo>
                    <a:pt x="2675010" y="2293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73217" y="4039362"/>
              <a:ext cx="3122930" cy="782320"/>
            </a:xfrm>
            <a:custGeom>
              <a:avLst/>
              <a:gdLst/>
              <a:ahLst/>
              <a:cxnLst/>
              <a:rect l="l" t="t" r="r" b="b"/>
              <a:pathLst>
                <a:path w="3122929" h="782320">
                  <a:moveTo>
                    <a:pt x="502412" y="0"/>
                  </a:moveTo>
                  <a:lnTo>
                    <a:pt x="2620264" y="0"/>
                  </a:lnTo>
                  <a:lnTo>
                    <a:pt x="2675010" y="2293"/>
                  </a:lnTo>
                  <a:lnTo>
                    <a:pt x="2728049" y="9015"/>
                  </a:lnTo>
                  <a:lnTo>
                    <a:pt x="2779072" y="19927"/>
                  </a:lnTo>
                  <a:lnTo>
                    <a:pt x="2827775" y="34791"/>
                  </a:lnTo>
                  <a:lnTo>
                    <a:pt x="2873850" y="53368"/>
                  </a:lnTo>
                  <a:lnTo>
                    <a:pt x="2916990" y="75419"/>
                  </a:lnTo>
                  <a:lnTo>
                    <a:pt x="2956891" y="100707"/>
                  </a:lnTo>
                  <a:lnTo>
                    <a:pt x="2993244" y="128993"/>
                  </a:lnTo>
                  <a:lnTo>
                    <a:pt x="3025745" y="160038"/>
                  </a:lnTo>
                  <a:lnTo>
                    <a:pt x="3054086" y="193604"/>
                  </a:lnTo>
                  <a:lnTo>
                    <a:pt x="3077961" y="229453"/>
                  </a:lnTo>
                  <a:lnTo>
                    <a:pt x="3097064" y="267346"/>
                  </a:lnTo>
                  <a:lnTo>
                    <a:pt x="3111088" y="307044"/>
                  </a:lnTo>
                  <a:lnTo>
                    <a:pt x="3119728" y="348310"/>
                  </a:lnTo>
                  <a:lnTo>
                    <a:pt x="3122676" y="390906"/>
                  </a:lnTo>
                  <a:lnTo>
                    <a:pt x="3119728" y="433501"/>
                  </a:lnTo>
                  <a:lnTo>
                    <a:pt x="3111088" y="474767"/>
                  </a:lnTo>
                  <a:lnTo>
                    <a:pt x="3097064" y="514465"/>
                  </a:lnTo>
                  <a:lnTo>
                    <a:pt x="3077961" y="552358"/>
                  </a:lnTo>
                  <a:lnTo>
                    <a:pt x="3054086" y="588207"/>
                  </a:lnTo>
                  <a:lnTo>
                    <a:pt x="3025745" y="621773"/>
                  </a:lnTo>
                  <a:lnTo>
                    <a:pt x="2993244" y="652818"/>
                  </a:lnTo>
                  <a:lnTo>
                    <a:pt x="2956891" y="681104"/>
                  </a:lnTo>
                  <a:lnTo>
                    <a:pt x="2916990" y="706392"/>
                  </a:lnTo>
                  <a:lnTo>
                    <a:pt x="2873850" y="728443"/>
                  </a:lnTo>
                  <a:lnTo>
                    <a:pt x="2827775" y="747020"/>
                  </a:lnTo>
                  <a:lnTo>
                    <a:pt x="2779072" y="761884"/>
                  </a:lnTo>
                  <a:lnTo>
                    <a:pt x="2728049" y="772796"/>
                  </a:lnTo>
                  <a:lnTo>
                    <a:pt x="2675010" y="779518"/>
                  </a:lnTo>
                  <a:lnTo>
                    <a:pt x="2620264" y="781812"/>
                  </a:lnTo>
                  <a:lnTo>
                    <a:pt x="502412" y="781812"/>
                  </a:lnTo>
                  <a:lnTo>
                    <a:pt x="447665" y="779518"/>
                  </a:lnTo>
                  <a:lnTo>
                    <a:pt x="394626" y="772796"/>
                  </a:lnTo>
                  <a:lnTo>
                    <a:pt x="343603" y="761884"/>
                  </a:lnTo>
                  <a:lnTo>
                    <a:pt x="294900" y="747020"/>
                  </a:lnTo>
                  <a:lnTo>
                    <a:pt x="248825" y="728443"/>
                  </a:lnTo>
                  <a:lnTo>
                    <a:pt x="205685" y="706392"/>
                  </a:lnTo>
                  <a:lnTo>
                    <a:pt x="165784" y="681104"/>
                  </a:lnTo>
                  <a:lnTo>
                    <a:pt x="129431" y="652818"/>
                  </a:lnTo>
                  <a:lnTo>
                    <a:pt x="96930" y="621773"/>
                  </a:lnTo>
                  <a:lnTo>
                    <a:pt x="68589" y="588207"/>
                  </a:lnTo>
                  <a:lnTo>
                    <a:pt x="44714" y="552358"/>
                  </a:lnTo>
                  <a:lnTo>
                    <a:pt x="25611" y="514465"/>
                  </a:lnTo>
                  <a:lnTo>
                    <a:pt x="11587" y="474767"/>
                  </a:lnTo>
                  <a:lnTo>
                    <a:pt x="2947" y="433501"/>
                  </a:lnTo>
                  <a:lnTo>
                    <a:pt x="0" y="390906"/>
                  </a:lnTo>
                  <a:lnTo>
                    <a:pt x="2947" y="348310"/>
                  </a:lnTo>
                  <a:lnTo>
                    <a:pt x="11587" y="307044"/>
                  </a:lnTo>
                  <a:lnTo>
                    <a:pt x="25611" y="267346"/>
                  </a:lnTo>
                  <a:lnTo>
                    <a:pt x="44714" y="229453"/>
                  </a:lnTo>
                  <a:lnTo>
                    <a:pt x="68589" y="193604"/>
                  </a:lnTo>
                  <a:lnTo>
                    <a:pt x="96930" y="160038"/>
                  </a:lnTo>
                  <a:lnTo>
                    <a:pt x="129431" y="128993"/>
                  </a:lnTo>
                  <a:lnTo>
                    <a:pt x="165784" y="100707"/>
                  </a:lnTo>
                  <a:lnTo>
                    <a:pt x="205685" y="75419"/>
                  </a:lnTo>
                  <a:lnTo>
                    <a:pt x="248825" y="53368"/>
                  </a:lnTo>
                  <a:lnTo>
                    <a:pt x="294900" y="34791"/>
                  </a:lnTo>
                  <a:lnTo>
                    <a:pt x="343603" y="19927"/>
                  </a:lnTo>
                  <a:lnTo>
                    <a:pt x="394626" y="9015"/>
                  </a:lnTo>
                  <a:lnTo>
                    <a:pt x="447665" y="2293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36107" y="4018788"/>
              <a:ext cx="2676906" cy="6012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2471" y="4338828"/>
              <a:ext cx="1355598" cy="6012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3217" y="4990338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2620264" y="0"/>
                  </a:moveTo>
                  <a:lnTo>
                    <a:pt x="502412" y="0"/>
                  </a:lnTo>
                  <a:lnTo>
                    <a:pt x="447665" y="2306"/>
                  </a:lnTo>
                  <a:lnTo>
                    <a:pt x="394626" y="9068"/>
                  </a:lnTo>
                  <a:lnTo>
                    <a:pt x="343603" y="20043"/>
                  </a:lnTo>
                  <a:lnTo>
                    <a:pt x="294900" y="34993"/>
                  </a:lnTo>
                  <a:lnTo>
                    <a:pt x="248825" y="53678"/>
                  </a:lnTo>
                  <a:lnTo>
                    <a:pt x="205685" y="75858"/>
                  </a:lnTo>
                  <a:lnTo>
                    <a:pt x="165784" y="101293"/>
                  </a:lnTo>
                  <a:lnTo>
                    <a:pt x="129431" y="129744"/>
                  </a:lnTo>
                  <a:lnTo>
                    <a:pt x="96930" y="160970"/>
                  </a:lnTo>
                  <a:lnTo>
                    <a:pt x="68589" y="194733"/>
                  </a:lnTo>
                  <a:lnTo>
                    <a:pt x="44714" y="230791"/>
                  </a:lnTo>
                  <a:lnTo>
                    <a:pt x="25611" y="268906"/>
                  </a:lnTo>
                  <a:lnTo>
                    <a:pt x="11587" y="308838"/>
                  </a:lnTo>
                  <a:lnTo>
                    <a:pt x="2947" y="350346"/>
                  </a:lnTo>
                  <a:lnTo>
                    <a:pt x="0" y="393192"/>
                  </a:lnTo>
                  <a:lnTo>
                    <a:pt x="2947" y="436035"/>
                  </a:lnTo>
                  <a:lnTo>
                    <a:pt x="11587" y="477541"/>
                  </a:lnTo>
                  <a:lnTo>
                    <a:pt x="25611" y="517472"/>
                  </a:lnTo>
                  <a:lnTo>
                    <a:pt x="44714" y="555586"/>
                  </a:lnTo>
                  <a:lnTo>
                    <a:pt x="68589" y="591645"/>
                  </a:lnTo>
                  <a:lnTo>
                    <a:pt x="96930" y="625407"/>
                  </a:lnTo>
                  <a:lnTo>
                    <a:pt x="129431" y="656634"/>
                  </a:lnTo>
                  <a:lnTo>
                    <a:pt x="165784" y="685085"/>
                  </a:lnTo>
                  <a:lnTo>
                    <a:pt x="205685" y="710521"/>
                  </a:lnTo>
                  <a:lnTo>
                    <a:pt x="248825" y="732702"/>
                  </a:lnTo>
                  <a:lnTo>
                    <a:pt x="294900" y="751388"/>
                  </a:lnTo>
                  <a:lnTo>
                    <a:pt x="343603" y="766339"/>
                  </a:lnTo>
                  <a:lnTo>
                    <a:pt x="394626" y="777315"/>
                  </a:lnTo>
                  <a:lnTo>
                    <a:pt x="447665" y="784076"/>
                  </a:lnTo>
                  <a:lnTo>
                    <a:pt x="502412" y="786384"/>
                  </a:lnTo>
                  <a:lnTo>
                    <a:pt x="2620264" y="786384"/>
                  </a:lnTo>
                  <a:lnTo>
                    <a:pt x="2675010" y="784076"/>
                  </a:lnTo>
                  <a:lnTo>
                    <a:pt x="2728049" y="777315"/>
                  </a:lnTo>
                  <a:lnTo>
                    <a:pt x="2779072" y="766339"/>
                  </a:lnTo>
                  <a:lnTo>
                    <a:pt x="2827775" y="751388"/>
                  </a:lnTo>
                  <a:lnTo>
                    <a:pt x="2873850" y="732702"/>
                  </a:lnTo>
                  <a:lnTo>
                    <a:pt x="2916990" y="710521"/>
                  </a:lnTo>
                  <a:lnTo>
                    <a:pt x="2956891" y="685085"/>
                  </a:lnTo>
                  <a:lnTo>
                    <a:pt x="2993244" y="656634"/>
                  </a:lnTo>
                  <a:lnTo>
                    <a:pt x="3025745" y="625407"/>
                  </a:lnTo>
                  <a:lnTo>
                    <a:pt x="3054086" y="591645"/>
                  </a:lnTo>
                  <a:lnTo>
                    <a:pt x="3077961" y="555586"/>
                  </a:lnTo>
                  <a:lnTo>
                    <a:pt x="3097064" y="517472"/>
                  </a:lnTo>
                  <a:lnTo>
                    <a:pt x="3111088" y="477541"/>
                  </a:lnTo>
                  <a:lnTo>
                    <a:pt x="3119728" y="436035"/>
                  </a:lnTo>
                  <a:lnTo>
                    <a:pt x="3122676" y="393192"/>
                  </a:lnTo>
                  <a:lnTo>
                    <a:pt x="3119728" y="350346"/>
                  </a:lnTo>
                  <a:lnTo>
                    <a:pt x="3111088" y="308838"/>
                  </a:lnTo>
                  <a:lnTo>
                    <a:pt x="3097064" y="268906"/>
                  </a:lnTo>
                  <a:lnTo>
                    <a:pt x="3077961" y="230791"/>
                  </a:lnTo>
                  <a:lnTo>
                    <a:pt x="3054086" y="194733"/>
                  </a:lnTo>
                  <a:lnTo>
                    <a:pt x="3025745" y="160970"/>
                  </a:lnTo>
                  <a:lnTo>
                    <a:pt x="2993244" y="129744"/>
                  </a:lnTo>
                  <a:lnTo>
                    <a:pt x="2956891" y="101293"/>
                  </a:lnTo>
                  <a:lnTo>
                    <a:pt x="2916990" y="75858"/>
                  </a:lnTo>
                  <a:lnTo>
                    <a:pt x="2873850" y="53678"/>
                  </a:lnTo>
                  <a:lnTo>
                    <a:pt x="2827775" y="34993"/>
                  </a:lnTo>
                  <a:lnTo>
                    <a:pt x="2779072" y="20043"/>
                  </a:lnTo>
                  <a:lnTo>
                    <a:pt x="2728049" y="9068"/>
                  </a:lnTo>
                  <a:lnTo>
                    <a:pt x="2675010" y="2306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3217" y="4990338"/>
              <a:ext cx="3122930" cy="786765"/>
            </a:xfrm>
            <a:custGeom>
              <a:avLst/>
              <a:gdLst/>
              <a:ahLst/>
              <a:cxnLst/>
              <a:rect l="l" t="t" r="r" b="b"/>
              <a:pathLst>
                <a:path w="3122929" h="786764">
                  <a:moveTo>
                    <a:pt x="502412" y="0"/>
                  </a:moveTo>
                  <a:lnTo>
                    <a:pt x="2620264" y="0"/>
                  </a:lnTo>
                  <a:lnTo>
                    <a:pt x="2675010" y="2306"/>
                  </a:lnTo>
                  <a:lnTo>
                    <a:pt x="2728049" y="9068"/>
                  </a:lnTo>
                  <a:lnTo>
                    <a:pt x="2779072" y="20043"/>
                  </a:lnTo>
                  <a:lnTo>
                    <a:pt x="2827775" y="34993"/>
                  </a:lnTo>
                  <a:lnTo>
                    <a:pt x="2873850" y="53678"/>
                  </a:lnTo>
                  <a:lnTo>
                    <a:pt x="2916990" y="75858"/>
                  </a:lnTo>
                  <a:lnTo>
                    <a:pt x="2956891" y="101293"/>
                  </a:lnTo>
                  <a:lnTo>
                    <a:pt x="2993244" y="129744"/>
                  </a:lnTo>
                  <a:lnTo>
                    <a:pt x="3025745" y="160970"/>
                  </a:lnTo>
                  <a:lnTo>
                    <a:pt x="3054086" y="194733"/>
                  </a:lnTo>
                  <a:lnTo>
                    <a:pt x="3077961" y="230791"/>
                  </a:lnTo>
                  <a:lnTo>
                    <a:pt x="3097064" y="268906"/>
                  </a:lnTo>
                  <a:lnTo>
                    <a:pt x="3111088" y="308838"/>
                  </a:lnTo>
                  <a:lnTo>
                    <a:pt x="3119728" y="350346"/>
                  </a:lnTo>
                  <a:lnTo>
                    <a:pt x="3122676" y="393192"/>
                  </a:lnTo>
                  <a:lnTo>
                    <a:pt x="3119728" y="436035"/>
                  </a:lnTo>
                  <a:lnTo>
                    <a:pt x="3111088" y="477541"/>
                  </a:lnTo>
                  <a:lnTo>
                    <a:pt x="3097064" y="517472"/>
                  </a:lnTo>
                  <a:lnTo>
                    <a:pt x="3077961" y="555586"/>
                  </a:lnTo>
                  <a:lnTo>
                    <a:pt x="3054086" y="591645"/>
                  </a:lnTo>
                  <a:lnTo>
                    <a:pt x="3025745" y="625407"/>
                  </a:lnTo>
                  <a:lnTo>
                    <a:pt x="2993244" y="656634"/>
                  </a:lnTo>
                  <a:lnTo>
                    <a:pt x="2956891" y="685085"/>
                  </a:lnTo>
                  <a:lnTo>
                    <a:pt x="2916990" y="710521"/>
                  </a:lnTo>
                  <a:lnTo>
                    <a:pt x="2873850" y="732702"/>
                  </a:lnTo>
                  <a:lnTo>
                    <a:pt x="2827775" y="751388"/>
                  </a:lnTo>
                  <a:lnTo>
                    <a:pt x="2779072" y="766339"/>
                  </a:lnTo>
                  <a:lnTo>
                    <a:pt x="2728049" y="777315"/>
                  </a:lnTo>
                  <a:lnTo>
                    <a:pt x="2675010" y="784076"/>
                  </a:lnTo>
                  <a:lnTo>
                    <a:pt x="2620264" y="786384"/>
                  </a:lnTo>
                  <a:lnTo>
                    <a:pt x="502412" y="786384"/>
                  </a:lnTo>
                  <a:lnTo>
                    <a:pt x="447665" y="784076"/>
                  </a:lnTo>
                  <a:lnTo>
                    <a:pt x="394626" y="777315"/>
                  </a:lnTo>
                  <a:lnTo>
                    <a:pt x="343603" y="766339"/>
                  </a:lnTo>
                  <a:lnTo>
                    <a:pt x="294900" y="751388"/>
                  </a:lnTo>
                  <a:lnTo>
                    <a:pt x="248825" y="732702"/>
                  </a:lnTo>
                  <a:lnTo>
                    <a:pt x="205685" y="710521"/>
                  </a:lnTo>
                  <a:lnTo>
                    <a:pt x="165784" y="685085"/>
                  </a:lnTo>
                  <a:lnTo>
                    <a:pt x="129431" y="656634"/>
                  </a:lnTo>
                  <a:lnTo>
                    <a:pt x="96930" y="625407"/>
                  </a:lnTo>
                  <a:lnTo>
                    <a:pt x="68589" y="591645"/>
                  </a:lnTo>
                  <a:lnTo>
                    <a:pt x="44714" y="555586"/>
                  </a:lnTo>
                  <a:lnTo>
                    <a:pt x="25611" y="517472"/>
                  </a:lnTo>
                  <a:lnTo>
                    <a:pt x="11587" y="477541"/>
                  </a:lnTo>
                  <a:lnTo>
                    <a:pt x="2947" y="436035"/>
                  </a:lnTo>
                  <a:lnTo>
                    <a:pt x="0" y="393192"/>
                  </a:lnTo>
                  <a:lnTo>
                    <a:pt x="2947" y="350346"/>
                  </a:lnTo>
                  <a:lnTo>
                    <a:pt x="11587" y="308838"/>
                  </a:lnTo>
                  <a:lnTo>
                    <a:pt x="25611" y="268906"/>
                  </a:lnTo>
                  <a:lnTo>
                    <a:pt x="44714" y="230791"/>
                  </a:lnTo>
                  <a:lnTo>
                    <a:pt x="68589" y="194733"/>
                  </a:lnTo>
                  <a:lnTo>
                    <a:pt x="96930" y="160970"/>
                  </a:lnTo>
                  <a:lnTo>
                    <a:pt x="129431" y="129744"/>
                  </a:lnTo>
                  <a:lnTo>
                    <a:pt x="165784" y="101293"/>
                  </a:lnTo>
                  <a:lnTo>
                    <a:pt x="205685" y="75858"/>
                  </a:lnTo>
                  <a:lnTo>
                    <a:pt x="248825" y="53678"/>
                  </a:lnTo>
                  <a:lnTo>
                    <a:pt x="294900" y="34993"/>
                  </a:lnTo>
                  <a:lnTo>
                    <a:pt x="343603" y="20043"/>
                  </a:lnTo>
                  <a:lnTo>
                    <a:pt x="394626" y="9068"/>
                  </a:lnTo>
                  <a:lnTo>
                    <a:pt x="447665" y="2306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50407" y="5129784"/>
              <a:ext cx="2379726" cy="6012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98033" y="3288029"/>
            <a:ext cx="2270760" cy="2248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050" spc="8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050" spc="-40" dirty="0"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sz="2050" spc="5" dirty="0">
                <a:solidFill>
                  <a:srgbClr val="FFFFFF"/>
                </a:solidFill>
                <a:latin typeface="Times New Roman"/>
                <a:cs typeface="Times New Roman"/>
              </a:rPr>
              <a:t>parte </a:t>
            </a:r>
            <a:r>
              <a:rPr sz="2050" spc="-1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imes New Roman"/>
                <a:cs typeface="Times New Roman"/>
              </a:rPr>
              <a:t>cero</a:t>
            </a: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50" spc="85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2050" spc="-40" dirty="0">
                <a:solidFill>
                  <a:srgbClr val="FFFFFF"/>
                </a:solidFill>
                <a:latin typeface="Times New Roman"/>
                <a:cs typeface="Times New Roman"/>
              </a:rPr>
              <a:t>se adecua </a:t>
            </a:r>
            <a:r>
              <a:rPr sz="2050" spc="-7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20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Times New Roman"/>
                <a:cs typeface="Times New Roman"/>
              </a:rPr>
              <a:t>plazo</a:t>
            </a: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originario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100" spc="-45" dirty="0">
                <a:solidFill>
                  <a:srgbClr val="FFFFFF"/>
                </a:solidFill>
                <a:latin typeface="Times New Roman"/>
                <a:cs typeface="Times New Roman"/>
              </a:rPr>
              <a:t>Supuesto</a:t>
            </a:r>
            <a:r>
              <a:rPr sz="21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novedoso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894705" cy="6858000"/>
            <a:chOff x="0" y="0"/>
            <a:chExt cx="5894705" cy="6858000"/>
          </a:xfrm>
        </p:grpSpPr>
        <p:sp>
          <p:nvSpPr>
            <p:cNvPr id="3" name="object 3"/>
            <p:cNvSpPr/>
            <p:nvPr/>
          </p:nvSpPr>
          <p:spPr>
            <a:xfrm>
              <a:off x="185165" y="3097529"/>
              <a:ext cx="2487295" cy="1047115"/>
            </a:xfrm>
            <a:custGeom>
              <a:avLst/>
              <a:gdLst/>
              <a:ahLst/>
              <a:cxnLst/>
              <a:rect l="l" t="t" r="r" b="b"/>
              <a:pathLst>
                <a:path w="2487295" h="1047114">
                  <a:moveTo>
                    <a:pt x="2312670" y="0"/>
                  </a:moveTo>
                  <a:lnTo>
                    <a:pt x="174498" y="0"/>
                  </a:lnTo>
                  <a:lnTo>
                    <a:pt x="128111" y="6231"/>
                  </a:lnTo>
                  <a:lnTo>
                    <a:pt x="86427" y="23819"/>
                  </a:lnTo>
                  <a:lnTo>
                    <a:pt x="51111" y="51101"/>
                  </a:lnTo>
                  <a:lnTo>
                    <a:pt x="23825" y="86416"/>
                  </a:lnTo>
                  <a:lnTo>
                    <a:pt x="6233" y="128102"/>
                  </a:lnTo>
                  <a:lnTo>
                    <a:pt x="0" y="174498"/>
                  </a:lnTo>
                  <a:lnTo>
                    <a:pt x="0" y="872490"/>
                  </a:lnTo>
                  <a:lnTo>
                    <a:pt x="6233" y="918885"/>
                  </a:lnTo>
                  <a:lnTo>
                    <a:pt x="23825" y="960571"/>
                  </a:lnTo>
                  <a:lnTo>
                    <a:pt x="51111" y="995886"/>
                  </a:lnTo>
                  <a:lnTo>
                    <a:pt x="86427" y="1023168"/>
                  </a:lnTo>
                  <a:lnTo>
                    <a:pt x="128111" y="1040756"/>
                  </a:lnTo>
                  <a:lnTo>
                    <a:pt x="174498" y="1046988"/>
                  </a:lnTo>
                  <a:lnTo>
                    <a:pt x="2312670" y="1046988"/>
                  </a:lnTo>
                  <a:lnTo>
                    <a:pt x="2359065" y="1040756"/>
                  </a:lnTo>
                  <a:lnTo>
                    <a:pt x="2400751" y="1023168"/>
                  </a:lnTo>
                  <a:lnTo>
                    <a:pt x="2436066" y="995886"/>
                  </a:lnTo>
                  <a:lnTo>
                    <a:pt x="2463348" y="960571"/>
                  </a:lnTo>
                  <a:lnTo>
                    <a:pt x="2480936" y="918885"/>
                  </a:lnTo>
                  <a:lnTo>
                    <a:pt x="2487167" y="872490"/>
                  </a:lnTo>
                  <a:lnTo>
                    <a:pt x="2487167" y="174498"/>
                  </a:lnTo>
                  <a:lnTo>
                    <a:pt x="2480936" y="128102"/>
                  </a:lnTo>
                  <a:lnTo>
                    <a:pt x="2463348" y="86416"/>
                  </a:lnTo>
                  <a:lnTo>
                    <a:pt x="2436066" y="51101"/>
                  </a:lnTo>
                  <a:lnTo>
                    <a:pt x="2400751" y="23819"/>
                  </a:lnTo>
                  <a:lnTo>
                    <a:pt x="2359065" y="6231"/>
                  </a:lnTo>
                  <a:lnTo>
                    <a:pt x="231267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165" y="3097529"/>
              <a:ext cx="2487295" cy="1047115"/>
            </a:xfrm>
            <a:custGeom>
              <a:avLst/>
              <a:gdLst/>
              <a:ahLst/>
              <a:cxnLst/>
              <a:rect l="l" t="t" r="r" b="b"/>
              <a:pathLst>
                <a:path w="2487295" h="1047114">
                  <a:moveTo>
                    <a:pt x="0" y="174498"/>
                  </a:moveTo>
                  <a:lnTo>
                    <a:pt x="6233" y="128102"/>
                  </a:lnTo>
                  <a:lnTo>
                    <a:pt x="23825" y="86416"/>
                  </a:lnTo>
                  <a:lnTo>
                    <a:pt x="51111" y="51101"/>
                  </a:lnTo>
                  <a:lnTo>
                    <a:pt x="86427" y="23819"/>
                  </a:lnTo>
                  <a:lnTo>
                    <a:pt x="128111" y="6231"/>
                  </a:lnTo>
                  <a:lnTo>
                    <a:pt x="174498" y="0"/>
                  </a:lnTo>
                  <a:lnTo>
                    <a:pt x="2312670" y="0"/>
                  </a:lnTo>
                  <a:lnTo>
                    <a:pt x="2359065" y="6231"/>
                  </a:lnTo>
                  <a:lnTo>
                    <a:pt x="2400751" y="23819"/>
                  </a:lnTo>
                  <a:lnTo>
                    <a:pt x="2436066" y="51101"/>
                  </a:lnTo>
                  <a:lnTo>
                    <a:pt x="2463348" y="86416"/>
                  </a:lnTo>
                  <a:lnTo>
                    <a:pt x="2480936" y="128102"/>
                  </a:lnTo>
                  <a:lnTo>
                    <a:pt x="2487167" y="174498"/>
                  </a:lnTo>
                  <a:lnTo>
                    <a:pt x="2487167" y="872490"/>
                  </a:lnTo>
                  <a:lnTo>
                    <a:pt x="2480936" y="918885"/>
                  </a:lnTo>
                  <a:lnTo>
                    <a:pt x="2463348" y="960571"/>
                  </a:lnTo>
                  <a:lnTo>
                    <a:pt x="2436066" y="995886"/>
                  </a:lnTo>
                  <a:lnTo>
                    <a:pt x="2400751" y="1023168"/>
                  </a:lnTo>
                  <a:lnTo>
                    <a:pt x="2359065" y="1040756"/>
                  </a:lnTo>
                  <a:lnTo>
                    <a:pt x="2312670" y="1046988"/>
                  </a:lnTo>
                  <a:lnTo>
                    <a:pt x="174498" y="1046988"/>
                  </a:lnTo>
                  <a:lnTo>
                    <a:pt x="128111" y="1040756"/>
                  </a:lnTo>
                  <a:lnTo>
                    <a:pt x="86427" y="1023168"/>
                  </a:lnTo>
                  <a:lnTo>
                    <a:pt x="51111" y="995886"/>
                  </a:lnTo>
                  <a:lnTo>
                    <a:pt x="23825" y="960571"/>
                  </a:lnTo>
                  <a:lnTo>
                    <a:pt x="6233" y="918885"/>
                  </a:lnTo>
                  <a:lnTo>
                    <a:pt x="0" y="872490"/>
                  </a:lnTo>
                  <a:lnTo>
                    <a:pt x="0" y="174498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79" y="3328415"/>
              <a:ext cx="2507742" cy="692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3773" y="1949957"/>
              <a:ext cx="3122930" cy="822960"/>
            </a:xfrm>
            <a:custGeom>
              <a:avLst/>
              <a:gdLst/>
              <a:ahLst/>
              <a:cxnLst/>
              <a:rect l="l" t="t" r="r" b="b"/>
              <a:pathLst>
                <a:path w="3122929" h="822960">
                  <a:moveTo>
                    <a:pt x="2620264" y="0"/>
                  </a:moveTo>
                  <a:lnTo>
                    <a:pt x="502412" y="0"/>
                  </a:lnTo>
                  <a:lnTo>
                    <a:pt x="451039" y="2124"/>
                  </a:lnTo>
                  <a:lnTo>
                    <a:pt x="401152" y="8361"/>
                  </a:lnTo>
                  <a:lnTo>
                    <a:pt x="353002" y="18503"/>
                  </a:lnTo>
                  <a:lnTo>
                    <a:pt x="306841" y="32343"/>
                  </a:lnTo>
                  <a:lnTo>
                    <a:pt x="262923" y="49673"/>
                  </a:lnTo>
                  <a:lnTo>
                    <a:pt x="221499" y="70287"/>
                  </a:lnTo>
                  <a:lnTo>
                    <a:pt x="182822" y="93978"/>
                  </a:lnTo>
                  <a:lnTo>
                    <a:pt x="147145" y="120538"/>
                  </a:lnTo>
                  <a:lnTo>
                    <a:pt x="114719" y="149761"/>
                  </a:lnTo>
                  <a:lnTo>
                    <a:pt x="85798" y="181440"/>
                  </a:lnTo>
                  <a:lnTo>
                    <a:pt x="60634" y="215366"/>
                  </a:lnTo>
                  <a:lnTo>
                    <a:pt x="39479" y="251334"/>
                  </a:lnTo>
                  <a:lnTo>
                    <a:pt x="22585" y="289137"/>
                  </a:lnTo>
                  <a:lnTo>
                    <a:pt x="10206" y="328567"/>
                  </a:lnTo>
                  <a:lnTo>
                    <a:pt x="2593" y="369416"/>
                  </a:lnTo>
                  <a:lnTo>
                    <a:pt x="0" y="411479"/>
                  </a:lnTo>
                  <a:lnTo>
                    <a:pt x="2593" y="453543"/>
                  </a:lnTo>
                  <a:lnTo>
                    <a:pt x="10206" y="494392"/>
                  </a:lnTo>
                  <a:lnTo>
                    <a:pt x="22585" y="533822"/>
                  </a:lnTo>
                  <a:lnTo>
                    <a:pt x="39479" y="571625"/>
                  </a:lnTo>
                  <a:lnTo>
                    <a:pt x="60634" y="607593"/>
                  </a:lnTo>
                  <a:lnTo>
                    <a:pt x="85798" y="641519"/>
                  </a:lnTo>
                  <a:lnTo>
                    <a:pt x="114719" y="673198"/>
                  </a:lnTo>
                  <a:lnTo>
                    <a:pt x="147145" y="702421"/>
                  </a:lnTo>
                  <a:lnTo>
                    <a:pt x="182822" y="728981"/>
                  </a:lnTo>
                  <a:lnTo>
                    <a:pt x="221499" y="752672"/>
                  </a:lnTo>
                  <a:lnTo>
                    <a:pt x="262923" y="773286"/>
                  </a:lnTo>
                  <a:lnTo>
                    <a:pt x="306841" y="790616"/>
                  </a:lnTo>
                  <a:lnTo>
                    <a:pt x="353002" y="804456"/>
                  </a:lnTo>
                  <a:lnTo>
                    <a:pt x="401152" y="814598"/>
                  </a:lnTo>
                  <a:lnTo>
                    <a:pt x="451039" y="820835"/>
                  </a:lnTo>
                  <a:lnTo>
                    <a:pt x="502412" y="822959"/>
                  </a:lnTo>
                  <a:lnTo>
                    <a:pt x="2620264" y="822959"/>
                  </a:lnTo>
                  <a:lnTo>
                    <a:pt x="2671636" y="820835"/>
                  </a:lnTo>
                  <a:lnTo>
                    <a:pt x="2721523" y="814598"/>
                  </a:lnTo>
                  <a:lnTo>
                    <a:pt x="2769673" y="804456"/>
                  </a:lnTo>
                  <a:lnTo>
                    <a:pt x="2815834" y="790616"/>
                  </a:lnTo>
                  <a:lnTo>
                    <a:pt x="2859752" y="773286"/>
                  </a:lnTo>
                  <a:lnTo>
                    <a:pt x="2901176" y="752672"/>
                  </a:lnTo>
                  <a:lnTo>
                    <a:pt x="2939853" y="728981"/>
                  </a:lnTo>
                  <a:lnTo>
                    <a:pt x="2975530" y="702421"/>
                  </a:lnTo>
                  <a:lnTo>
                    <a:pt x="3007956" y="673198"/>
                  </a:lnTo>
                  <a:lnTo>
                    <a:pt x="3036877" y="641519"/>
                  </a:lnTo>
                  <a:lnTo>
                    <a:pt x="3062041" y="607593"/>
                  </a:lnTo>
                  <a:lnTo>
                    <a:pt x="3083196" y="571625"/>
                  </a:lnTo>
                  <a:lnTo>
                    <a:pt x="3100090" y="533822"/>
                  </a:lnTo>
                  <a:lnTo>
                    <a:pt x="3112469" y="494392"/>
                  </a:lnTo>
                  <a:lnTo>
                    <a:pt x="3120082" y="453543"/>
                  </a:lnTo>
                  <a:lnTo>
                    <a:pt x="3122676" y="411479"/>
                  </a:lnTo>
                  <a:lnTo>
                    <a:pt x="3120082" y="369416"/>
                  </a:lnTo>
                  <a:lnTo>
                    <a:pt x="3112469" y="328567"/>
                  </a:lnTo>
                  <a:lnTo>
                    <a:pt x="3100090" y="289137"/>
                  </a:lnTo>
                  <a:lnTo>
                    <a:pt x="3083196" y="251334"/>
                  </a:lnTo>
                  <a:lnTo>
                    <a:pt x="3062041" y="215366"/>
                  </a:lnTo>
                  <a:lnTo>
                    <a:pt x="3036877" y="181440"/>
                  </a:lnTo>
                  <a:lnTo>
                    <a:pt x="3007956" y="149761"/>
                  </a:lnTo>
                  <a:lnTo>
                    <a:pt x="2975530" y="120538"/>
                  </a:lnTo>
                  <a:lnTo>
                    <a:pt x="2939853" y="93978"/>
                  </a:lnTo>
                  <a:lnTo>
                    <a:pt x="2901176" y="70287"/>
                  </a:lnTo>
                  <a:lnTo>
                    <a:pt x="2859752" y="49673"/>
                  </a:lnTo>
                  <a:lnTo>
                    <a:pt x="2815834" y="32343"/>
                  </a:lnTo>
                  <a:lnTo>
                    <a:pt x="2769673" y="18503"/>
                  </a:lnTo>
                  <a:lnTo>
                    <a:pt x="2721523" y="8361"/>
                  </a:lnTo>
                  <a:lnTo>
                    <a:pt x="2671636" y="2124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63773" y="1949957"/>
              <a:ext cx="3122930" cy="822960"/>
            </a:xfrm>
            <a:custGeom>
              <a:avLst/>
              <a:gdLst/>
              <a:ahLst/>
              <a:cxnLst/>
              <a:rect l="l" t="t" r="r" b="b"/>
              <a:pathLst>
                <a:path w="3122929" h="822960">
                  <a:moveTo>
                    <a:pt x="502412" y="0"/>
                  </a:moveTo>
                  <a:lnTo>
                    <a:pt x="2620264" y="0"/>
                  </a:lnTo>
                  <a:lnTo>
                    <a:pt x="2671636" y="2124"/>
                  </a:lnTo>
                  <a:lnTo>
                    <a:pt x="2721523" y="8361"/>
                  </a:lnTo>
                  <a:lnTo>
                    <a:pt x="2769673" y="18503"/>
                  </a:lnTo>
                  <a:lnTo>
                    <a:pt x="2815834" y="32343"/>
                  </a:lnTo>
                  <a:lnTo>
                    <a:pt x="2859752" y="49673"/>
                  </a:lnTo>
                  <a:lnTo>
                    <a:pt x="2901176" y="70287"/>
                  </a:lnTo>
                  <a:lnTo>
                    <a:pt x="2939853" y="93978"/>
                  </a:lnTo>
                  <a:lnTo>
                    <a:pt x="2975530" y="120538"/>
                  </a:lnTo>
                  <a:lnTo>
                    <a:pt x="3007956" y="149761"/>
                  </a:lnTo>
                  <a:lnTo>
                    <a:pt x="3036877" y="181440"/>
                  </a:lnTo>
                  <a:lnTo>
                    <a:pt x="3062041" y="215366"/>
                  </a:lnTo>
                  <a:lnTo>
                    <a:pt x="3083196" y="251334"/>
                  </a:lnTo>
                  <a:lnTo>
                    <a:pt x="3100090" y="289137"/>
                  </a:lnTo>
                  <a:lnTo>
                    <a:pt x="3112469" y="328567"/>
                  </a:lnTo>
                  <a:lnTo>
                    <a:pt x="3120082" y="369416"/>
                  </a:lnTo>
                  <a:lnTo>
                    <a:pt x="3122676" y="411479"/>
                  </a:lnTo>
                  <a:lnTo>
                    <a:pt x="3120082" y="453543"/>
                  </a:lnTo>
                  <a:lnTo>
                    <a:pt x="3112469" y="494392"/>
                  </a:lnTo>
                  <a:lnTo>
                    <a:pt x="3100090" y="533822"/>
                  </a:lnTo>
                  <a:lnTo>
                    <a:pt x="3083196" y="571625"/>
                  </a:lnTo>
                  <a:lnTo>
                    <a:pt x="3062041" y="607593"/>
                  </a:lnTo>
                  <a:lnTo>
                    <a:pt x="3036877" y="641519"/>
                  </a:lnTo>
                  <a:lnTo>
                    <a:pt x="3007956" y="673198"/>
                  </a:lnTo>
                  <a:lnTo>
                    <a:pt x="2975530" y="702421"/>
                  </a:lnTo>
                  <a:lnTo>
                    <a:pt x="2939853" y="728981"/>
                  </a:lnTo>
                  <a:lnTo>
                    <a:pt x="2901176" y="752672"/>
                  </a:lnTo>
                  <a:lnTo>
                    <a:pt x="2859752" y="773286"/>
                  </a:lnTo>
                  <a:lnTo>
                    <a:pt x="2815834" y="790616"/>
                  </a:lnTo>
                  <a:lnTo>
                    <a:pt x="2769673" y="804456"/>
                  </a:lnTo>
                  <a:lnTo>
                    <a:pt x="2721523" y="814598"/>
                  </a:lnTo>
                  <a:lnTo>
                    <a:pt x="2671636" y="820835"/>
                  </a:lnTo>
                  <a:lnTo>
                    <a:pt x="2620264" y="822959"/>
                  </a:lnTo>
                  <a:lnTo>
                    <a:pt x="502412" y="822959"/>
                  </a:lnTo>
                  <a:lnTo>
                    <a:pt x="451039" y="820835"/>
                  </a:lnTo>
                  <a:lnTo>
                    <a:pt x="401152" y="814598"/>
                  </a:lnTo>
                  <a:lnTo>
                    <a:pt x="353002" y="804456"/>
                  </a:lnTo>
                  <a:lnTo>
                    <a:pt x="306841" y="790616"/>
                  </a:lnTo>
                  <a:lnTo>
                    <a:pt x="262923" y="773286"/>
                  </a:lnTo>
                  <a:lnTo>
                    <a:pt x="221499" y="752672"/>
                  </a:lnTo>
                  <a:lnTo>
                    <a:pt x="182822" y="728981"/>
                  </a:lnTo>
                  <a:lnTo>
                    <a:pt x="147145" y="702421"/>
                  </a:lnTo>
                  <a:lnTo>
                    <a:pt x="114719" y="673198"/>
                  </a:lnTo>
                  <a:lnTo>
                    <a:pt x="85798" y="641519"/>
                  </a:lnTo>
                  <a:lnTo>
                    <a:pt x="60634" y="607593"/>
                  </a:lnTo>
                  <a:lnTo>
                    <a:pt x="39479" y="571625"/>
                  </a:lnTo>
                  <a:lnTo>
                    <a:pt x="22585" y="533822"/>
                  </a:lnTo>
                  <a:lnTo>
                    <a:pt x="10206" y="494392"/>
                  </a:lnTo>
                  <a:lnTo>
                    <a:pt x="2593" y="453543"/>
                  </a:lnTo>
                  <a:lnTo>
                    <a:pt x="0" y="411479"/>
                  </a:lnTo>
                  <a:lnTo>
                    <a:pt x="2593" y="369416"/>
                  </a:lnTo>
                  <a:lnTo>
                    <a:pt x="10206" y="328567"/>
                  </a:lnTo>
                  <a:lnTo>
                    <a:pt x="22585" y="289137"/>
                  </a:lnTo>
                  <a:lnTo>
                    <a:pt x="39479" y="251334"/>
                  </a:lnTo>
                  <a:lnTo>
                    <a:pt x="60634" y="215366"/>
                  </a:lnTo>
                  <a:lnTo>
                    <a:pt x="85798" y="181440"/>
                  </a:lnTo>
                  <a:lnTo>
                    <a:pt x="114719" y="149761"/>
                  </a:lnTo>
                  <a:lnTo>
                    <a:pt x="147145" y="120538"/>
                  </a:lnTo>
                  <a:lnTo>
                    <a:pt x="182822" y="93978"/>
                  </a:lnTo>
                  <a:lnTo>
                    <a:pt x="221499" y="70287"/>
                  </a:lnTo>
                  <a:lnTo>
                    <a:pt x="262923" y="49673"/>
                  </a:lnTo>
                  <a:lnTo>
                    <a:pt x="306841" y="32343"/>
                  </a:lnTo>
                  <a:lnTo>
                    <a:pt x="353002" y="18503"/>
                  </a:lnTo>
                  <a:lnTo>
                    <a:pt x="401152" y="8361"/>
                  </a:lnTo>
                  <a:lnTo>
                    <a:pt x="451039" y="2124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1216" y="2107692"/>
              <a:ext cx="2919222" cy="605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31998" y="2171140"/>
            <a:ext cx="257683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Clasificación </a:t>
            </a:r>
            <a:r>
              <a:rPr sz="2100" spc="-65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r>
              <a:rPr sz="21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proceso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55836" y="4479480"/>
            <a:ext cx="3138805" cy="931544"/>
            <a:chOff x="2755836" y="4479480"/>
            <a:chExt cx="3138805" cy="931544"/>
          </a:xfrm>
        </p:grpSpPr>
        <p:sp>
          <p:nvSpPr>
            <p:cNvPr id="11" name="object 11"/>
            <p:cNvSpPr/>
            <p:nvPr/>
          </p:nvSpPr>
          <p:spPr>
            <a:xfrm>
              <a:off x="2763773" y="4487417"/>
              <a:ext cx="3122930" cy="822960"/>
            </a:xfrm>
            <a:custGeom>
              <a:avLst/>
              <a:gdLst/>
              <a:ahLst/>
              <a:cxnLst/>
              <a:rect l="l" t="t" r="r" b="b"/>
              <a:pathLst>
                <a:path w="3122929" h="822960">
                  <a:moveTo>
                    <a:pt x="2620264" y="0"/>
                  </a:moveTo>
                  <a:lnTo>
                    <a:pt x="502412" y="0"/>
                  </a:lnTo>
                  <a:lnTo>
                    <a:pt x="451039" y="2124"/>
                  </a:lnTo>
                  <a:lnTo>
                    <a:pt x="401152" y="8361"/>
                  </a:lnTo>
                  <a:lnTo>
                    <a:pt x="353002" y="18503"/>
                  </a:lnTo>
                  <a:lnTo>
                    <a:pt x="306841" y="32343"/>
                  </a:lnTo>
                  <a:lnTo>
                    <a:pt x="262923" y="49673"/>
                  </a:lnTo>
                  <a:lnTo>
                    <a:pt x="221499" y="70287"/>
                  </a:lnTo>
                  <a:lnTo>
                    <a:pt x="182822" y="93978"/>
                  </a:lnTo>
                  <a:lnTo>
                    <a:pt x="147145" y="120538"/>
                  </a:lnTo>
                  <a:lnTo>
                    <a:pt x="114719" y="149761"/>
                  </a:lnTo>
                  <a:lnTo>
                    <a:pt x="85798" y="181440"/>
                  </a:lnTo>
                  <a:lnTo>
                    <a:pt x="60634" y="215366"/>
                  </a:lnTo>
                  <a:lnTo>
                    <a:pt x="39479" y="251334"/>
                  </a:lnTo>
                  <a:lnTo>
                    <a:pt x="22585" y="289137"/>
                  </a:lnTo>
                  <a:lnTo>
                    <a:pt x="10206" y="328567"/>
                  </a:lnTo>
                  <a:lnTo>
                    <a:pt x="2593" y="369416"/>
                  </a:lnTo>
                  <a:lnTo>
                    <a:pt x="0" y="411479"/>
                  </a:lnTo>
                  <a:lnTo>
                    <a:pt x="2593" y="453543"/>
                  </a:lnTo>
                  <a:lnTo>
                    <a:pt x="10206" y="494392"/>
                  </a:lnTo>
                  <a:lnTo>
                    <a:pt x="22585" y="533822"/>
                  </a:lnTo>
                  <a:lnTo>
                    <a:pt x="39479" y="571625"/>
                  </a:lnTo>
                  <a:lnTo>
                    <a:pt x="60634" y="607593"/>
                  </a:lnTo>
                  <a:lnTo>
                    <a:pt x="85798" y="641519"/>
                  </a:lnTo>
                  <a:lnTo>
                    <a:pt x="114719" y="673198"/>
                  </a:lnTo>
                  <a:lnTo>
                    <a:pt x="147145" y="702421"/>
                  </a:lnTo>
                  <a:lnTo>
                    <a:pt x="182822" y="728981"/>
                  </a:lnTo>
                  <a:lnTo>
                    <a:pt x="221499" y="752672"/>
                  </a:lnTo>
                  <a:lnTo>
                    <a:pt x="262923" y="773286"/>
                  </a:lnTo>
                  <a:lnTo>
                    <a:pt x="306841" y="790616"/>
                  </a:lnTo>
                  <a:lnTo>
                    <a:pt x="353002" y="804456"/>
                  </a:lnTo>
                  <a:lnTo>
                    <a:pt x="401152" y="814598"/>
                  </a:lnTo>
                  <a:lnTo>
                    <a:pt x="451039" y="820835"/>
                  </a:lnTo>
                  <a:lnTo>
                    <a:pt x="502412" y="822959"/>
                  </a:lnTo>
                  <a:lnTo>
                    <a:pt x="2620264" y="822959"/>
                  </a:lnTo>
                  <a:lnTo>
                    <a:pt x="2671636" y="820835"/>
                  </a:lnTo>
                  <a:lnTo>
                    <a:pt x="2721523" y="814598"/>
                  </a:lnTo>
                  <a:lnTo>
                    <a:pt x="2769673" y="804456"/>
                  </a:lnTo>
                  <a:lnTo>
                    <a:pt x="2815834" y="790616"/>
                  </a:lnTo>
                  <a:lnTo>
                    <a:pt x="2859752" y="773286"/>
                  </a:lnTo>
                  <a:lnTo>
                    <a:pt x="2901176" y="752672"/>
                  </a:lnTo>
                  <a:lnTo>
                    <a:pt x="2939853" y="728981"/>
                  </a:lnTo>
                  <a:lnTo>
                    <a:pt x="2975530" y="702421"/>
                  </a:lnTo>
                  <a:lnTo>
                    <a:pt x="3007956" y="673198"/>
                  </a:lnTo>
                  <a:lnTo>
                    <a:pt x="3036877" y="641519"/>
                  </a:lnTo>
                  <a:lnTo>
                    <a:pt x="3062041" y="607593"/>
                  </a:lnTo>
                  <a:lnTo>
                    <a:pt x="3083196" y="571625"/>
                  </a:lnTo>
                  <a:lnTo>
                    <a:pt x="3100090" y="533822"/>
                  </a:lnTo>
                  <a:lnTo>
                    <a:pt x="3112469" y="494392"/>
                  </a:lnTo>
                  <a:lnTo>
                    <a:pt x="3120082" y="453543"/>
                  </a:lnTo>
                  <a:lnTo>
                    <a:pt x="3122676" y="411479"/>
                  </a:lnTo>
                  <a:lnTo>
                    <a:pt x="3120082" y="369416"/>
                  </a:lnTo>
                  <a:lnTo>
                    <a:pt x="3112469" y="328567"/>
                  </a:lnTo>
                  <a:lnTo>
                    <a:pt x="3100090" y="289137"/>
                  </a:lnTo>
                  <a:lnTo>
                    <a:pt x="3083196" y="251334"/>
                  </a:lnTo>
                  <a:lnTo>
                    <a:pt x="3062041" y="215366"/>
                  </a:lnTo>
                  <a:lnTo>
                    <a:pt x="3036877" y="181440"/>
                  </a:lnTo>
                  <a:lnTo>
                    <a:pt x="3007956" y="149761"/>
                  </a:lnTo>
                  <a:lnTo>
                    <a:pt x="2975530" y="120538"/>
                  </a:lnTo>
                  <a:lnTo>
                    <a:pt x="2939853" y="93978"/>
                  </a:lnTo>
                  <a:lnTo>
                    <a:pt x="2901176" y="70287"/>
                  </a:lnTo>
                  <a:lnTo>
                    <a:pt x="2859752" y="49673"/>
                  </a:lnTo>
                  <a:lnTo>
                    <a:pt x="2815834" y="32343"/>
                  </a:lnTo>
                  <a:lnTo>
                    <a:pt x="2769673" y="18503"/>
                  </a:lnTo>
                  <a:lnTo>
                    <a:pt x="2721523" y="8361"/>
                  </a:lnTo>
                  <a:lnTo>
                    <a:pt x="2671636" y="2124"/>
                  </a:lnTo>
                  <a:lnTo>
                    <a:pt x="26202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3773" y="4487417"/>
              <a:ext cx="3122930" cy="822960"/>
            </a:xfrm>
            <a:custGeom>
              <a:avLst/>
              <a:gdLst/>
              <a:ahLst/>
              <a:cxnLst/>
              <a:rect l="l" t="t" r="r" b="b"/>
              <a:pathLst>
                <a:path w="3122929" h="822960">
                  <a:moveTo>
                    <a:pt x="502412" y="0"/>
                  </a:moveTo>
                  <a:lnTo>
                    <a:pt x="2620264" y="0"/>
                  </a:lnTo>
                  <a:lnTo>
                    <a:pt x="2671636" y="2124"/>
                  </a:lnTo>
                  <a:lnTo>
                    <a:pt x="2721523" y="8361"/>
                  </a:lnTo>
                  <a:lnTo>
                    <a:pt x="2769673" y="18503"/>
                  </a:lnTo>
                  <a:lnTo>
                    <a:pt x="2815834" y="32343"/>
                  </a:lnTo>
                  <a:lnTo>
                    <a:pt x="2859752" y="49673"/>
                  </a:lnTo>
                  <a:lnTo>
                    <a:pt x="2901176" y="70287"/>
                  </a:lnTo>
                  <a:lnTo>
                    <a:pt x="2939853" y="93978"/>
                  </a:lnTo>
                  <a:lnTo>
                    <a:pt x="2975530" y="120538"/>
                  </a:lnTo>
                  <a:lnTo>
                    <a:pt x="3007956" y="149761"/>
                  </a:lnTo>
                  <a:lnTo>
                    <a:pt x="3036877" y="181440"/>
                  </a:lnTo>
                  <a:lnTo>
                    <a:pt x="3062041" y="215366"/>
                  </a:lnTo>
                  <a:lnTo>
                    <a:pt x="3083196" y="251334"/>
                  </a:lnTo>
                  <a:lnTo>
                    <a:pt x="3100090" y="289137"/>
                  </a:lnTo>
                  <a:lnTo>
                    <a:pt x="3112469" y="328567"/>
                  </a:lnTo>
                  <a:lnTo>
                    <a:pt x="3120082" y="369416"/>
                  </a:lnTo>
                  <a:lnTo>
                    <a:pt x="3122676" y="411479"/>
                  </a:lnTo>
                  <a:lnTo>
                    <a:pt x="3120082" y="453543"/>
                  </a:lnTo>
                  <a:lnTo>
                    <a:pt x="3112469" y="494392"/>
                  </a:lnTo>
                  <a:lnTo>
                    <a:pt x="3100090" y="533822"/>
                  </a:lnTo>
                  <a:lnTo>
                    <a:pt x="3083196" y="571625"/>
                  </a:lnTo>
                  <a:lnTo>
                    <a:pt x="3062041" y="607593"/>
                  </a:lnTo>
                  <a:lnTo>
                    <a:pt x="3036877" y="641519"/>
                  </a:lnTo>
                  <a:lnTo>
                    <a:pt x="3007956" y="673198"/>
                  </a:lnTo>
                  <a:lnTo>
                    <a:pt x="2975530" y="702421"/>
                  </a:lnTo>
                  <a:lnTo>
                    <a:pt x="2939853" y="728981"/>
                  </a:lnTo>
                  <a:lnTo>
                    <a:pt x="2901176" y="752672"/>
                  </a:lnTo>
                  <a:lnTo>
                    <a:pt x="2859752" y="773286"/>
                  </a:lnTo>
                  <a:lnTo>
                    <a:pt x="2815834" y="790616"/>
                  </a:lnTo>
                  <a:lnTo>
                    <a:pt x="2769673" y="804456"/>
                  </a:lnTo>
                  <a:lnTo>
                    <a:pt x="2721523" y="814598"/>
                  </a:lnTo>
                  <a:lnTo>
                    <a:pt x="2671636" y="820835"/>
                  </a:lnTo>
                  <a:lnTo>
                    <a:pt x="2620264" y="822959"/>
                  </a:lnTo>
                  <a:lnTo>
                    <a:pt x="502412" y="822959"/>
                  </a:lnTo>
                  <a:lnTo>
                    <a:pt x="451039" y="820835"/>
                  </a:lnTo>
                  <a:lnTo>
                    <a:pt x="401152" y="814598"/>
                  </a:lnTo>
                  <a:lnTo>
                    <a:pt x="353002" y="804456"/>
                  </a:lnTo>
                  <a:lnTo>
                    <a:pt x="306841" y="790616"/>
                  </a:lnTo>
                  <a:lnTo>
                    <a:pt x="262923" y="773286"/>
                  </a:lnTo>
                  <a:lnTo>
                    <a:pt x="221499" y="752672"/>
                  </a:lnTo>
                  <a:lnTo>
                    <a:pt x="182822" y="728981"/>
                  </a:lnTo>
                  <a:lnTo>
                    <a:pt x="147145" y="702421"/>
                  </a:lnTo>
                  <a:lnTo>
                    <a:pt x="114719" y="673198"/>
                  </a:lnTo>
                  <a:lnTo>
                    <a:pt x="85798" y="641519"/>
                  </a:lnTo>
                  <a:lnTo>
                    <a:pt x="60634" y="607593"/>
                  </a:lnTo>
                  <a:lnTo>
                    <a:pt x="39479" y="571625"/>
                  </a:lnTo>
                  <a:lnTo>
                    <a:pt x="22585" y="533822"/>
                  </a:lnTo>
                  <a:lnTo>
                    <a:pt x="10206" y="494392"/>
                  </a:lnTo>
                  <a:lnTo>
                    <a:pt x="2593" y="453543"/>
                  </a:lnTo>
                  <a:lnTo>
                    <a:pt x="0" y="411479"/>
                  </a:lnTo>
                  <a:lnTo>
                    <a:pt x="2593" y="369416"/>
                  </a:lnTo>
                  <a:lnTo>
                    <a:pt x="10206" y="328567"/>
                  </a:lnTo>
                  <a:lnTo>
                    <a:pt x="22585" y="289137"/>
                  </a:lnTo>
                  <a:lnTo>
                    <a:pt x="39479" y="251334"/>
                  </a:lnTo>
                  <a:lnTo>
                    <a:pt x="60634" y="215366"/>
                  </a:lnTo>
                  <a:lnTo>
                    <a:pt x="85798" y="181440"/>
                  </a:lnTo>
                  <a:lnTo>
                    <a:pt x="114719" y="149761"/>
                  </a:lnTo>
                  <a:lnTo>
                    <a:pt x="147145" y="120538"/>
                  </a:lnTo>
                  <a:lnTo>
                    <a:pt x="182822" y="93978"/>
                  </a:lnTo>
                  <a:lnTo>
                    <a:pt x="221499" y="70287"/>
                  </a:lnTo>
                  <a:lnTo>
                    <a:pt x="262923" y="49673"/>
                  </a:lnTo>
                  <a:lnTo>
                    <a:pt x="306841" y="32343"/>
                  </a:lnTo>
                  <a:lnTo>
                    <a:pt x="353002" y="18503"/>
                  </a:lnTo>
                  <a:lnTo>
                    <a:pt x="401152" y="8361"/>
                  </a:lnTo>
                  <a:lnTo>
                    <a:pt x="451039" y="2124"/>
                  </a:lnTo>
                  <a:lnTo>
                    <a:pt x="502412" y="0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52927" y="4485131"/>
              <a:ext cx="3028950" cy="605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575" y="4805171"/>
              <a:ext cx="1735074" cy="605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9214" y="3416934"/>
            <a:ext cx="5263515" cy="1797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solidFill>
                  <a:srgbClr val="FFFFFF"/>
                </a:solidFill>
                <a:latin typeface="Caladea"/>
                <a:cs typeface="Caladea"/>
              </a:rPr>
              <a:t>POSIBILIDADES</a:t>
            </a:r>
            <a:endParaRPr sz="2400">
              <a:latin typeface="Caladea"/>
              <a:cs typeface="Caladea"/>
            </a:endParaRPr>
          </a:p>
          <a:p>
            <a:pPr>
              <a:lnSpc>
                <a:spcPct val="100000"/>
              </a:lnSpc>
            </a:pPr>
            <a:endParaRPr sz="2800">
              <a:latin typeface="Caladea"/>
              <a:cs typeface="Calade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adea"/>
              <a:cs typeface="Caladea"/>
            </a:endParaRPr>
          </a:p>
          <a:p>
            <a:pPr marL="3269615" marR="5080" indent="-613410">
              <a:lnSpc>
                <a:spcPct val="100000"/>
              </a:lnSpc>
            </a:pP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Motivos 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100" spc="-30" dirty="0">
                <a:solidFill>
                  <a:srgbClr val="FFFFFF"/>
                </a:solidFill>
                <a:latin typeface="Times New Roman"/>
                <a:cs typeface="Times New Roman"/>
              </a:rPr>
              <a:t>prolongación  </a:t>
            </a:r>
            <a:r>
              <a:rPr sz="2100" spc="20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superados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36208" y="1915667"/>
            <a:ext cx="2727325" cy="1072515"/>
            <a:chOff x="6236208" y="1915667"/>
            <a:chExt cx="2727325" cy="1072515"/>
          </a:xfrm>
        </p:grpSpPr>
        <p:sp>
          <p:nvSpPr>
            <p:cNvPr id="17" name="object 17"/>
            <p:cNvSpPr/>
            <p:nvPr/>
          </p:nvSpPr>
          <p:spPr>
            <a:xfrm>
              <a:off x="6236208" y="1915667"/>
              <a:ext cx="1607058" cy="5234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36208" y="2189987"/>
              <a:ext cx="1977389" cy="5234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6208" y="2464307"/>
              <a:ext cx="2727197" cy="5234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91372" y="2560319"/>
              <a:ext cx="272033" cy="3634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378321" y="1965197"/>
            <a:ext cx="24803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Simple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(+9m)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latin typeface="Times New Roman"/>
                <a:cs typeface="Times New Roman"/>
              </a:rPr>
              <a:t>Complejo</a:t>
            </a:r>
            <a:r>
              <a:rPr sz="1800" spc="37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(+18m)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Times New Roman"/>
                <a:cs typeface="Times New Roman"/>
              </a:rPr>
              <a:t>Crimen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Organizado.(+12m</a:t>
            </a:r>
            <a:r>
              <a:rPr sz="1150" spc="-25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71600" y="118871"/>
            <a:ext cx="7703820" cy="4931410"/>
            <a:chOff x="1371600" y="118871"/>
            <a:chExt cx="7703820" cy="4931410"/>
          </a:xfrm>
        </p:grpSpPr>
        <p:sp>
          <p:nvSpPr>
            <p:cNvPr id="23" name="object 23"/>
            <p:cNvSpPr/>
            <p:nvPr/>
          </p:nvSpPr>
          <p:spPr>
            <a:xfrm>
              <a:off x="5692140" y="1719071"/>
              <a:ext cx="603885" cy="1408430"/>
            </a:xfrm>
            <a:custGeom>
              <a:avLst/>
              <a:gdLst/>
              <a:ahLst/>
              <a:cxnLst/>
              <a:rect l="l" t="t" r="r" b="b"/>
              <a:pathLst>
                <a:path w="603885" h="1408430">
                  <a:moveTo>
                    <a:pt x="0" y="0"/>
                  </a:moveTo>
                  <a:lnTo>
                    <a:pt x="69179" y="1326"/>
                  </a:lnTo>
                  <a:lnTo>
                    <a:pt x="132690" y="5105"/>
                  </a:lnTo>
                  <a:lnTo>
                    <a:pt x="188718" y="11036"/>
                  </a:lnTo>
                  <a:lnTo>
                    <a:pt x="235451" y="18821"/>
                  </a:lnTo>
                  <a:lnTo>
                    <a:pt x="293780" y="38748"/>
                  </a:lnTo>
                  <a:lnTo>
                    <a:pt x="301751" y="50291"/>
                  </a:lnTo>
                  <a:lnTo>
                    <a:pt x="301751" y="653795"/>
                  </a:lnTo>
                  <a:lnTo>
                    <a:pt x="309723" y="665339"/>
                  </a:lnTo>
                  <a:lnTo>
                    <a:pt x="368052" y="685266"/>
                  </a:lnTo>
                  <a:lnTo>
                    <a:pt x="414785" y="693051"/>
                  </a:lnTo>
                  <a:lnTo>
                    <a:pt x="470813" y="698982"/>
                  </a:lnTo>
                  <a:lnTo>
                    <a:pt x="534324" y="702761"/>
                  </a:lnTo>
                  <a:lnTo>
                    <a:pt x="603504" y="704088"/>
                  </a:lnTo>
                  <a:lnTo>
                    <a:pt x="534324" y="705414"/>
                  </a:lnTo>
                  <a:lnTo>
                    <a:pt x="470813" y="709193"/>
                  </a:lnTo>
                  <a:lnTo>
                    <a:pt x="414785" y="715124"/>
                  </a:lnTo>
                  <a:lnTo>
                    <a:pt x="368052" y="722909"/>
                  </a:lnTo>
                  <a:lnTo>
                    <a:pt x="309723" y="742836"/>
                  </a:lnTo>
                  <a:lnTo>
                    <a:pt x="301751" y="754379"/>
                  </a:lnTo>
                  <a:lnTo>
                    <a:pt x="301751" y="1357883"/>
                  </a:lnTo>
                  <a:lnTo>
                    <a:pt x="293780" y="1369427"/>
                  </a:lnTo>
                  <a:lnTo>
                    <a:pt x="235451" y="1389354"/>
                  </a:lnTo>
                  <a:lnTo>
                    <a:pt x="188718" y="1397139"/>
                  </a:lnTo>
                  <a:lnTo>
                    <a:pt x="132690" y="1403070"/>
                  </a:lnTo>
                  <a:lnTo>
                    <a:pt x="69179" y="1406849"/>
                  </a:lnTo>
                  <a:lnTo>
                    <a:pt x="0" y="1408176"/>
                  </a:lnTo>
                </a:path>
              </a:pathLst>
            </a:custGeom>
            <a:ln w="9525">
              <a:solidFill>
                <a:srgbClr val="0D6A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1600" y="2263139"/>
              <a:ext cx="1515618" cy="9166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6050" y="2361438"/>
              <a:ext cx="1350010" cy="749300"/>
            </a:xfrm>
            <a:custGeom>
              <a:avLst/>
              <a:gdLst/>
              <a:ahLst/>
              <a:cxnLst/>
              <a:rect l="l" t="t" r="r" b="b"/>
              <a:pathLst>
                <a:path w="1350010" h="749300">
                  <a:moveTo>
                    <a:pt x="1277430" y="27078"/>
                  </a:moveTo>
                  <a:lnTo>
                    <a:pt x="7365" y="726948"/>
                  </a:lnTo>
                  <a:lnTo>
                    <a:pt x="1905" y="729869"/>
                  </a:lnTo>
                  <a:lnTo>
                    <a:pt x="0" y="736600"/>
                  </a:lnTo>
                  <a:lnTo>
                    <a:pt x="2921" y="741934"/>
                  </a:lnTo>
                  <a:lnTo>
                    <a:pt x="5968" y="747395"/>
                  </a:lnTo>
                  <a:lnTo>
                    <a:pt x="12700" y="749300"/>
                  </a:lnTo>
                  <a:lnTo>
                    <a:pt x="1288119" y="46497"/>
                  </a:lnTo>
                  <a:lnTo>
                    <a:pt x="1277430" y="27078"/>
                  </a:lnTo>
                  <a:close/>
                </a:path>
                <a:path w="1350010" h="749300">
                  <a:moveTo>
                    <a:pt x="1337142" y="17907"/>
                  </a:moveTo>
                  <a:lnTo>
                    <a:pt x="1293876" y="17907"/>
                  </a:lnTo>
                  <a:lnTo>
                    <a:pt x="1300607" y="19938"/>
                  </a:lnTo>
                  <a:lnTo>
                    <a:pt x="1303655" y="25273"/>
                  </a:lnTo>
                  <a:lnTo>
                    <a:pt x="1306576" y="30607"/>
                  </a:lnTo>
                  <a:lnTo>
                    <a:pt x="1304670" y="37464"/>
                  </a:lnTo>
                  <a:lnTo>
                    <a:pt x="1299210" y="40386"/>
                  </a:lnTo>
                  <a:lnTo>
                    <a:pt x="1288119" y="46497"/>
                  </a:lnTo>
                  <a:lnTo>
                    <a:pt x="1301114" y="70103"/>
                  </a:lnTo>
                  <a:lnTo>
                    <a:pt x="1337142" y="17907"/>
                  </a:lnTo>
                  <a:close/>
                </a:path>
                <a:path w="1350010" h="749300">
                  <a:moveTo>
                    <a:pt x="1293876" y="17907"/>
                  </a:moveTo>
                  <a:lnTo>
                    <a:pt x="1288542" y="20954"/>
                  </a:lnTo>
                  <a:lnTo>
                    <a:pt x="1277430" y="27078"/>
                  </a:lnTo>
                  <a:lnTo>
                    <a:pt x="1288119" y="46497"/>
                  </a:lnTo>
                  <a:lnTo>
                    <a:pt x="1299210" y="40386"/>
                  </a:lnTo>
                  <a:lnTo>
                    <a:pt x="1304670" y="37464"/>
                  </a:lnTo>
                  <a:lnTo>
                    <a:pt x="1306576" y="30607"/>
                  </a:lnTo>
                  <a:lnTo>
                    <a:pt x="1303655" y="25273"/>
                  </a:lnTo>
                  <a:lnTo>
                    <a:pt x="1300607" y="19938"/>
                  </a:lnTo>
                  <a:lnTo>
                    <a:pt x="1293876" y="17907"/>
                  </a:lnTo>
                  <a:close/>
                </a:path>
                <a:path w="1350010" h="749300">
                  <a:moveTo>
                    <a:pt x="1349502" y="0"/>
                  </a:moveTo>
                  <a:lnTo>
                    <a:pt x="1264412" y="3428"/>
                  </a:lnTo>
                  <a:lnTo>
                    <a:pt x="1277430" y="27078"/>
                  </a:lnTo>
                  <a:lnTo>
                    <a:pt x="1288542" y="20954"/>
                  </a:lnTo>
                  <a:lnTo>
                    <a:pt x="1293876" y="17907"/>
                  </a:lnTo>
                  <a:lnTo>
                    <a:pt x="1337142" y="17907"/>
                  </a:lnTo>
                  <a:lnTo>
                    <a:pt x="13495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71600" y="4114800"/>
              <a:ext cx="1515618" cy="9349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6050" y="4131818"/>
              <a:ext cx="1350010" cy="770255"/>
            </a:xfrm>
            <a:custGeom>
              <a:avLst/>
              <a:gdLst/>
              <a:ahLst/>
              <a:cxnLst/>
              <a:rect l="l" t="t" r="r" b="b"/>
              <a:pathLst>
                <a:path w="1350010" h="770254">
                  <a:moveTo>
                    <a:pt x="1277754" y="742281"/>
                  </a:moveTo>
                  <a:lnTo>
                    <a:pt x="1264412" y="765809"/>
                  </a:lnTo>
                  <a:lnTo>
                    <a:pt x="1349502" y="770254"/>
                  </a:lnTo>
                  <a:lnTo>
                    <a:pt x="1336966" y="751585"/>
                  </a:lnTo>
                  <a:lnTo>
                    <a:pt x="1294130" y="751585"/>
                  </a:lnTo>
                  <a:lnTo>
                    <a:pt x="1277754" y="742281"/>
                  </a:lnTo>
                  <a:close/>
                </a:path>
                <a:path w="1350010" h="770254">
                  <a:moveTo>
                    <a:pt x="1288694" y="722987"/>
                  </a:moveTo>
                  <a:lnTo>
                    <a:pt x="1277754" y="742281"/>
                  </a:lnTo>
                  <a:lnTo>
                    <a:pt x="1294130" y="751585"/>
                  </a:lnTo>
                  <a:lnTo>
                    <a:pt x="1300861" y="749680"/>
                  </a:lnTo>
                  <a:lnTo>
                    <a:pt x="1306957" y="739012"/>
                  </a:lnTo>
                  <a:lnTo>
                    <a:pt x="1305052" y="732281"/>
                  </a:lnTo>
                  <a:lnTo>
                    <a:pt x="1288694" y="722987"/>
                  </a:lnTo>
                  <a:close/>
                </a:path>
                <a:path w="1350010" h="770254">
                  <a:moveTo>
                    <a:pt x="1302004" y="699515"/>
                  </a:moveTo>
                  <a:lnTo>
                    <a:pt x="1288694" y="722987"/>
                  </a:lnTo>
                  <a:lnTo>
                    <a:pt x="1305052" y="732281"/>
                  </a:lnTo>
                  <a:lnTo>
                    <a:pt x="1306957" y="739012"/>
                  </a:lnTo>
                  <a:lnTo>
                    <a:pt x="1300861" y="749680"/>
                  </a:lnTo>
                  <a:lnTo>
                    <a:pt x="1294130" y="751585"/>
                  </a:lnTo>
                  <a:lnTo>
                    <a:pt x="1336966" y="751585"/>
                  </a:lnTo>
                  <a:lnTo>
                    <a:pt x="1302004" y="699515"/>
                  </a:lnTo>
                  <a:close/>
                </a:path>
                <a:path w="1350010" h="770254">
                  <a:moveTo>
                    <a:pt x="12827" y="0"/>
                  </a:moveTo>
                  <a:lnTo>
                    <a:pt x="6096" y="1904"/>
                  </a:lnTo>
                  <a:lnTo>
                    <a:pt x="0" y="12572"/>
                  </a:lnTo>
                  <a:lnTo>
                    <a:pt x="1905" y="19303"/>
                  </a:lnTo>
                  <a:lnTo>
                    <a:pt x="1277754" y="742281"/>
                  </a:lnTo>
                  <a:lnTo>
                    <a:pt x="1288694" y="722987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43316" y="118871"/>
              <a:ext cx="832103" cy="6446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20260" cy="6858000"/>
            <a:chOff x="0" y="0"/>
            <a:chExt cx="46202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13231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5024" y="2217420"/>
              <a:ext cx="3284982" cy="3280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10411" y="3168853"/>
            <a:ext cx="2367915" cy="13601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985" algn="ctr">
              <a:lnSpc>
                <a:spcPct val="89900"/>
              </a:lnSpc>
              <a:spcBef>
                <a:spcPts val="235"/>
              </a:spcBef>
            </a:pPr>
            <a:r>
              <a:rPr sz="1200" b="1" spc="-10" dirty="0">
                <a:latin typeface="Caladea"/>
                <a:cs typeface="Caladea"/>
              </a:rPr>
              <a:t>SALA </a:t>
            </a:r>
            <a:r>
              <a:rPr sz="1200" b="1" spc="-20" dirty="0">
                <a:latin typeface="Caladea"/>
                <a:cs typeface="Caladea"/>
              </a:rPr>
              <a:t>PENAL </a:t>
            </a:r>
            <a:r>
              <a:rPr sz="1200" b="1" spc="-25" dirty="0">
                <a:latin typeface="Caladea"/>
                <a:cs typeface="Caladea"/>
              </a:rPr>
              <a:t>NACIONAL </a:t>
            </a:r>
            <a:r>
              <a:rPr sz="1200" b="1" spc="-15" dirty="0">
                <a:latin typeface="Caladea"/>
                <a:cs typeface="Caladea"/>
              </a:rPr>
              <a:t>DE  </a:t>
            </a:r>
            <a:r>
              <a:rPr sz="1150" b="1" spc="15" dirty="0">
                <a:latin typeface="Caladea"/>
                <a:cs typeface="Caladea"/>
              </a:rPr>
              <a:t>APELACIONES </a:t>
            </a:r>
            <a:r>
              <a:rPr sz="1150" b="1" spc="20" dirty="0">
                <a:latin typeface="Caladea"/>
                <a:cs typeface="Caladea"/>
              </a:rPr>
              <a:t>ESPECIALIZADA EN  </a:t>
            </a:r>
            <a:r>
              <a:rPr sz="1200" b="1" spc="-15" dirty="0">
                <a:latin typeface="Caladea"/>
                <a:cs typeface="Caladea"/>
              </a:rPr>
              <a:t>DELITOS DE CORRUPCION DE  </a:t>
            </a:r>
            <a:r>
              <a:rPr sz="1150" b="1" spc="15" dirty="0">
                <a:latin typeface="Caladea"/>
                <a:cs typeface="Caladea"/>
              </a:rPr>
              <a:t>FUNCIONARIOS</a:t>
            </a:r>
            <a:endParaRPr sz="1150">
              <a:latin typeface="Caladea"/>
              <a:cs typeface="Caladea"/>
            </a:endParaRPr>
          </a:p>
          <a:p>
            <a:pPr marR="635" algn="ctr">
              <a:lnSpc>
                <a:spcPct val="100000"/>
              </a:lnSpc>
              <a:spcBef>
                <a:spcPts val="384"/>
              </a:spcBef>
            </a:pPr>
            <a:r>
              <a:rPr sz="1150" spc="25" dirty="0">
                <a:latin typeface="Caladea"/>
                <a:cs typeface="Caladea"/>
              </a:rPr>
              <a:t>COLEGIADO</a:t>
            </a:r>
            <a:r>
              <a:rPr sz="1150" spc="-30" dirty="0">
                <a:latin typeface="Caladea"/>
                <a:cs typeface="Caladea"/>
              </a:rPr>
              <a:t> </a:t>
            </a:r>
            <a:r>
              <a:rPr sz="1150" spc="20" dirty="0">
                <a:latin typeface="Caladea"/>
                <a:cs typeface="Caladea"/>
              </a:rPr>
              <a:t>A</a:t>
            </a:r>
            <a:endParaRPr sz="1150">
              <a:latin typeface="Caladea"/>
              <a:cs typeface="Caladea"/>
            </a:endParaRPr>
          </a:p>
          <a:p>
            <a:pPr marL="108585" marR="104775" indent="-1270" algn="ctr">
              <a:lnSpc>
                <a:spcPct val="127800"/>
              </a:lnSpc>
            </a:pPr>
            <a:r>
              <a:rPr sz="1150" spc="5" dirty="0">
                <a:latin typeface="Caladea"/>
                <a:cs typeface="Caladea"/>
              </a:rPr>
              <a:t>Expediente </a:t>
            </a:r>
            <a:r>
              <a:rPr sz="1150" spc="10" dirty="0">
                <a:latin typeface="Caladea"/>
                <a:cs typeface="Caladea"/>
              </a:rPr>
              <a:t>N° 00160-2014  </a:t>
            </a:r>
            <a:r>
              <a:rPr sz="1150" spc="15" dirty="0">
                <a:latin typeface="Caladea"/>
                <a:cs typeface="Caladea"/>
              </a:rPr>
              <a:t>Resolución N° </a:t>
            </a:r>
            <a:r>
              <a:rPr sz="1150" spc="10" dirty="0">
                <a:latin typeface="Caladea"/>
                <a:cs typeface="Caladea"/>
              </a:rPr>
              <a:t>02</a:t>
            </a:r>
            <a:r>
              <a:rPr sz="1150" spc="-5" dirty="0">
                <a:latin typeface="Caladea"/>
                <a:cs typeface="Caladea"/>
              </a:rPr>
              <a:t> </a:t>
            </a:r>
            <a:r>
              <a:rPr sz="1150" spc="10" dirty="0">
                <a:latin typeface="Caladea"/>
                <a:cs typeface="Caladea"/>
              </a:rPr>
              <a:t>(1/junio/2017)</a:t>
            </a:r>
            <a:endParaRPr sz="1150">
              <a:latin typeface="Caladea"/>
              <a:cs typeface="Calad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6008" y="2217420"/>
            <a:ext cx="3284982" cy="3280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2447" y="3196793"/>
            <a:ext cx="2408555" cy="4826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780"/>
              </a:lnSpc>
              <a:spcBef>
                <a:spcPts val="135"/>
              </a:spcBef>
            </a:pPr>
            <a:r>
              <a:rPr sz="1550" b="1" spc="5" dirty="0">
                <a:latin typeface="Caladea"/>
                <a:cs typeface="Caladea"/>
              </a:rPr>
              <a:t>SEGUNDA </a:t>
            </a:r>
            <a:r>
              <a:rPr sz="1550" b="1" spc="10" dirty="0">
                <a:latin typeface="Caladea"/>
                <a:cs typeface="Caladea"/>
              </a:rPr>
              <a:t>SALA PENAL</a:t>
            </a:r>
            <a:r>
              <a:rPr sz="1550" b="1" spc="100" dirty="0">
                <a:latin typeface="Caladea"/>
                <a:cs typeface="Caladea"/>
              </a:rPr>
              <a:t> </a:t>
            </a:r>
            <a:r>
              <a:rPr sz="1550" b="1" spc="20" dirty="0">
                <a:latin typeface="Caladea"/>
                <a:cs typeface="Caladea"/>
              </a:rPr>
              <a:t>DE</a:t>
            </a:r>
            <a:endParaRPr sz="1550">
              <a:latin typeface="Caladea"/>
              <a:cs typeface="Caladea"/>
            </a:endParaRPr>
          </a:p>
          <a:p>
            <a:pPr marL="48895">
              <a:lnSpc>
                <a:spcPts val="1780"/>
              </a:lnSpc>
            </a:pPr>
            <a:r>
              <a:rPr sz="1550" b="1" spc="10" dirty="0">
                <a:latin typeface="Caladea"/>
                <a:cs typeface="Caladea"/>
              </a:rPr>
              <a:t>APELACIONES</a:t>
            </a:r>
            <a:r>
              <a:rPr sz="1550" b="1" spc="100" dirty="0">
                <a:latin typeface="Caladea"/>
                <a:cs typeface="Caladea"/>
              </a:rPr>
              <a:t> </a:t>
            </a:r>
            <a:r>
              <a:rPr sz="1550" b="1" spc="5" dirty="0">
                <a:latin typeface="Caladea"/>
                <a:cs typeface="Caladea"/>
              </a:rPr>
              <a:t>NACIONAL</a:t>
            </a:r>
            <a:endParaRPr sz="1550">
              <a:latin typeface="Caladea"/>
              <a:cs typeface="Calad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5308" y="3653571"/>
            <a:ext cx="2362835" cy="8356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550" spc="5" dirty="0">
                <a:latin typeface="Caladea"/>
                <a:cs typeface="Caladea"/>
              </a:rPr>
              <a:t>Expediente </a:t>
            </a:r>
            <a:r>
              <a:rPr sz="1550" spc="20" dirty="0">
                <a:latin typeface="Caladea"/>
                <a:cs typeface="Caladea"/>
              </a:rPr>
              <a:t>N°</a:t>
            </a:r>
            <a:r>
              <a:rPr sz="1550" spc="110" dirty="0">
                <a:latin typeface="Caladea"/>
                <a:cs typeface="Caladea"/>
              </a:rPr>
              <a:t> </a:t>
            </a:r>
            <a:r>
              <a:rPr sz="1550" spc="5" dirty="0">
                <a:latin typeface="Caladea"/>
                <a:cs typeface="Caladea"/>
              </a:rPr>
              <a:t>00241-2014</a:t>
            </a:r>
            <a:endParaRPr sz="1550">
              <a:latin typeface="Caladea"/>
              <a:cs typeface="Caladea"/>
            </a:endParaRPr>
          </a:p>
          <a:p>
            <a:pPr algn="ctr">
              <a:lnSpc>
                <a:spcPts val="1775"/>
              </a:lnSpc>
              <a:spcBef>
                <a:spcPts val="480"/>
              </a:spcBef>
            </a:pPr>
            <a:r>
              <a:rPr sz="1550" dirty="0">
                <a:latin typeface="Caladea"/>
                <a:cs typeface="Caladea"/>
              </a:rPr>
              <a:t>Resolución </a:t>
            </a:r>
            <a:r>
              <a:rPr sz="1550" spc="20" dirty="0">
                <a:latin typeface="Caladea"/>
                <a:cs typeface="Caladea"/>
              </a:rPr>
              <a:t>N°</a:t>
            </a:r>
            <a:r>
              <a:rPr sz="1550" spc="-150" dirty="0">
                <a:latin typeface="Caladea"/>
                <a:cs typeface="Caladea"/>
              </a:rPr>
              <a:t> </a:t>
            </a:r>
            <a:r>
              <a:rPr sz="1550" dirty="0">
                <a:latin typeface="Caladea"/>
                <a:cs typeface="Caladea"/>
              </a:rPr>
              <a:t>06</a:t>
            </a:r>
            <a:endParaRPr sz="1550">
              <a:latin typeface="Caladea"/>
              <a:cs typeface="Caladea"/>
            </a:endParaRPr>
          </a:p>
          <a:p>
            <a:pPr algn="ctr">
              <a:lnSpc>
                <a:spcPts val="1775"/>
              </a:lnSpc>
            </a:pPr>
            <a:r>
              <a:rPr sz="1550" spc="5" dirty="0">
                <a:latin typeface="Caladea"/>
                <a:cs typeface="Caladea"/>
              </a:rPr>
              <a:t>(05/julio/2017)</a:t>
            </a:r>
            <a:endParaRPr sz="1550">
              <a:latin typeface="Caladea"/>
              <a:cs typeface="Calad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77313" y="1431925"/>
            <a:ext cx="4102301" cy="421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979930" cy="6858000"/>
            <a:chOff x="0" y="0"/>
            <a:chExt cx="197993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979676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168395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2094" y="2257704"/>
            <a:ext cx="6128385" cy="124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Acuerdo </a:t>
            </a:r>
            <a:r>
              <a:rPr sz="4000" spc="10" dirty="0"/>
              <a:t>Plenario  </a:t>
            </a:r>
            <a:r>
              <a:rPr sz="4000" spc="5" dirty="0"/>
              <a:t>Extraordinario </a:t>
            </a:r>
            <a:r>
              <a:rPr sz="4000" spc="-10" dirty="0"/>
              <a:t>N°</a:t>
            </a:r>
            <a:r>
              <a:rPr sz="4000" spc="-150" dirty="0"/>
              <a:t> </a:t>
            </a:r>
            <a:r>
              <a:rPr sz="4000" spc="10" dirty="0"/>
              <a:t>01-2017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022094" y="3608070"/>
            <a:ext cx="6390005" cy="6394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5" dirty="0">
                <a:solidFill>
                  <a:srgbClr val="585858"/>
                </a:solidFill>
                <a:latin typeface="TeXGyreAdventor"/>
                <a:cs typeface="TeXGyreAdventor"/>
              </a:rPr>
              <a:t>Corte </a:t>
            </a:r>
            <a:r>
              <a:rPr sz="2000" dirty="0">
                <a:solidFill>
                  <a:srgbClr val="585858"/>
                </a:solidFill>
                <a:latin typeface="TeXGyreAdventor"/>
                <a:cs typeface="TeXGyreAdventor"/>
              </a:rPr>
              <a:t>Suprema de </a:t>
            </a:r>
            <a:r>
              <a:rPr sz="2000" spc="-5" dirty="0">
                <a:solidFill>
                  <a:srgbClr val="585858"/>
                </a:solidFill>
                <a:latin typeface="TeXGyreAdventor"/>
                <a:cs typeface="TeXGyreAdventor"/>
              </a:rPr>
              <a:t>Justicia, </a:t>
            </a:r>
            <a:r>
              <a:rPr sz="2000" dirty="0">
                <a:solidFill>
                  <a:srgbClr val="585858"/>
                </a:solidFill>
                <a:latin typeface="TeXGyreAdventor"/>
                <a:cs typeface="TeXGyreAdventor"/>
              </a:rPr>
              <a:t>de </a:t>
            </a:r>
            <a:r>
              <a:rPr sz="2000" spc="5" dirty="0">
                <a:solidFill>
                  <a:srgbClr val="585858"/>
                </a:solidFill>
                <a:latin typeface="TeXGyreAdventor"/>
                <a:cs typeface="TeXGyreAdventor"/>
              </a:rPr>
              <a:t>fecha 13 </a:t>
            </a:r>
            <a:r>
              <a:rPr sz="2000" dirty="0">
                <a:solidFill>
                  <a:srgbClr val="585858"/>
                </a:solidFill>
                <a:latin typeface="TeXGyreAdventor"/>
                <a:cs typeface="TeXGyreAdventor"/>
              </a:rPr>
              <a:t>de</a:t>
            </a:r>
            <a:r>
              <a:rPr sz="2000" spc="-215" dirty="0">
                <a:solidFill>
                  <a:srgbClr val="585858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585858"/>
                </a:solidFill>
                <a:latin typeface="TeXGyreAdventor"/>
                <a:cs typeface="TeXGyreAdventor"/>
              </a:rPr>
              <a:t>octubre</a:t>
            </a:r>
            <a:endParaRPr sz="20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585858"/>
                </a:solidFill>
                <a:latin typeface="TeXGyreAdventor"/>
                <a:cs typeface="TeXGyreAdventor"/>
              </a:rPr>
              <a:t>del</a:t>
            </a:r>
            <a:r>
              <a:rPr sz="2000" spc="5" dirty="0">
                <a:solidFill>
                  <a:srgbClr val="585858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585858"/>
                </a:solidFill>
                <a:latin typeface="TeXGyreAdventor"/>
                <a:cs typeface="TeXGyreAdventor"/>
              </a:rPr>
              <a:t>2017.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3016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R</a:t>
            </a:r>
            <a:r>
              <a:rPr spc="10" dirty="0"/>
              <a:t>E</a:t>
            </a:r>
            <a:r>
              <a:rPr spc="-5" dirty="0"/>
              <a:t>G</a:t>
            </a:r>
            <a:r>
              <a:rPr spc="-30" dirty="0"/>
              <a:t>U</a:t>
            </a:r>
            <a:r>
              <a:rPr dirty="0"/>
              <a:t>LA</a:t>
            </a:r>
            <a:r>
              <a:rPr spc="-15" dirty="0"/>
              <a:t>C</a:t>
            </a:r>
            <a:r>
              <a:rPr spc="80" dirty="0"/>
              <a:t>I</a:t>
            </a:r>
            <a:r>
              <a:rPr spc="-5" dirty="0"/>
              <a:t>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38900" cy="310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 Decreto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Legislativo N° 1307 entró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65" dirty="0">
                <a:solidFill>
                  <a:srgbClr val="404040"/>
                </a:solidFill>
                <a:latin typeface="TeXGyreAdventor"/>
                <a:cs typeface="TeXGyreAdventor"/>
              </a:rPr>
              <a:t>vigencia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incorporando, respecto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temas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prisión preventiva,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esencialmente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dos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cosas: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0E6EC5"/>
              </a:buClr>
              <a:buFont typeface="Arial"/>
              <a:buChar char=""/>
            </a:pPr>
            <a:endParaRPr sz="2800">
              <a:latin typeface="TeXGyreAdventor"/>
              <a:cs typeface="TeXGyreAdventor"/>
            </a:endParaRPr>
          </a:p>
          <a:p>
            <a:pPr marL="739775" marR="8255" lvl="1" indent="-384175" algn="just">
              <a:lnSpc>
                <a:spcPct val="101099"/>
              </a:lnSpc>
              <a:buClr>
                <a:srgbClr val="0E6EC5"/>
              </a:buClr>
              <a:buAutoNum type="arabicPeriod"/>
              <a:tabLst>
                <a:tab pos="740410" algn="l"/>
              </a:tabLst>
            </a:pPr>
            <a:r>
              <a:rPr sz="2100" i="1" spc="-10" dirty="0">
                <a:solidFill>
                  <a:srgbClr val="404040"/>
                </a:solidFill>
                <a:latin typeface="Verdana"/>
                <a:cs typeface="Verdana"/>
              </a:rPr>
              <a:t>Estableció </a:t>
            </a:r>
            <a:r>
              <a:rPr sz="2100" i="1" spc="-40" dirty="0">
                <a:solidFill>
                  <a:srgbClr val="404040"/>
                </a:solidFill>
                <a:latin typeface="Verdana"/>
                <a:cs typeface="Verdana"/>
              </a:rPr>
              <a:t>plazos</a:t>
            </a:r>
            <a:r>
              <a:rPr sz="2100" i="1" spc="6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100" i="1" dirty="0">
                <a:solidFill>
                  <a:srgbClr val="404040"/>
                </a:solidFill>
                <a:latin typeface="Verdana"/>
                <a:cs typeface="Verdana"/>
              </a:rPr>
              <a:t>específicos </a:t>
            </a:r>
            <a:r>
              <a:rPr sz="2100" i="1" spc="114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2100" i="1" spc="-95" dirty="0">
                <a:solidFill>
                  <a:srgbClr val="404040"/>
                </a:solidFill>
                <a:latin typeface="Verdana"/>
                <a:cs typeface="Verdana"/>
              </a:rPr>
              <a:t>prisión  </a:t>
            </a:r>
            <a:r>
              <a:rPr sz="2100" i="1" spc="-25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2100" i="1" spc="-12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2100" i="1" spc="-165" dirty="0">
                <a:solidFill>
                  <a:srgbClr val="404040"/>
                </a:solidFill>
                <a:latin typeface="Verdana"/>
                <a:cs typeface="Verdana"/>
              </a:rPr>
              <a:t>su </a:t>
            </a:r>
            <a:r>
              <a:rPr sz="2100" i="1" spc="20" dirty="0">
                <a:solidFill>
                  <a:srgbClr val="404040"/>
                </a:solidFill>
                <a:latin typeface="Verdana"/>
                <a:cs typeface="Verdana"/>
              </a:rPr>
              <a:t>prolongación </a:t>
            </a:r>
            <a:r>
              <a:rPr sz="2100" i="1" spc="60" dirty="0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sz="2100" i="1" spc="-5" dirty="0">
                <a:solidFill>
                  <a:srgbClr val="404040"/>
                </a:solidFill>
                <a:latin typeface="Verdana"/>
                <a:cs typeface="Verdana"/>
              </a:rPr>
              <a:t>casos  </a:t>
            </a:r>
            <a:r>
              <a:rPr sz="2050" i="1" spc="14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2050" i="1" spc="-5" dirty="0">
                <a:solidFill>
                  <a:srgbClr val="404040"/>
                </a:solidFill>
                <a:latin typeface="Verdana"/>
                <a:cs typeface="Verdana"/>
              </a:rPr>
              <a:t>crimen</a:t>
            </a:r>
            <a:r>
              <a:rPr sz="2050" i="1" spc="-3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50" i="1" spc="15" dirty="0">
                <a:solidFill>
                  <a:srgbClr val="404040"/>
                </a:solidFill>
                <a:latin typeface="Verdana"/>
                <a:cs typeface="Verdana"/>
              </a:rPr>
              <a:t>organizado.</a:t>
            </a:r>
            <a:endParaRPr sz="2050">
              <a:latin typeface="Verdana"/>
              <a:cs typeface="Verdana"/>
            </a:endParaRPr>
          </a:p>
          <a:p>
            <a:pPr marL="739775" marR="5715" lvl="1" indent="-384175" algn="just">
              <a:lnSpc>
                <a:spcPct val="102600"/>
              </a:lnSpc>
              <a:spcBef>
                <a:spcPts val="1005"/>
              </a:spcBef>
              <a:buClr>
                <a:srgbClr val="0E6EC5"/>
              </a:buClr>
              <a:buAutoNum type="arabicPeriod"/>
              <a:tabLst>
                <a:tab pos="740410" algn="l"/>
              </a:tabLst>
            </a:pPr>
            <a:r>
              <a:rPr sz="2050" b="1" i="1" spc="20" dirty="0">
                <a:solidFill>
                  <a:srgbClr val="404040"/>
                </a:solidFill>
                <a:latin typeface="TeXGyreAdventor"/>
                <a:cs typeface="TeXGyreAdventor"/>
              </a:rPr>
              <a:t>Creó </a:t>
            </a:r>
            <a:r>
              <a:rPr sz="2050" b="1" i="1" spc="15" dirty="0">
                <a:solidFill>
                  <a:srgbClr val="404040"/>
                </a:solidFill>
                <a:latin typeface="TeXGyreAdventor"/>
                <a:cs typeface="TeXGyreAdventor"/>
              </a:rPr>
              <a:t>la institución de la </a:t>
            </a:r>
            <a:r>
              <a:rPr sz="2050" b="1" i="1" spc="25" dirty="0">
                <a:solidFill>
                  <a:srgbClr val="404040"/>
                </a:solidFill>
                <a:latin typeface="TeXGyreAdventor"/>
                <a:cs typeface="TeXGyreAdventor"/>
              </a:rPr>
              <a:t>adecuación </a:t>
            </a:r>
            <a:r>
              <a:rPr sz="2050" b="1" i="1" spc="5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2050" b="1" i="1" spc="15" dirty="0">
                <a:solidFill>
                  <a:srgbClr val="404040"/>
                </a:solidFill>
                <a:latin typeface="TeXGyreAdventor"/>
                <a:cs typeface="TeXGyreAdventor"/>
              </a:rPr>
              <a:t>prolongación de prisión</a:t>
            </a:r>
            <a:r>
              <a:rPr sz="2050" b="1" i="1" spc="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5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preventiva.</a:t>
            </a:r>
            <a:endParaRPr sz="205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3157" y="966927"/>
            <a:ext cx="2607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CONCEPTO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38265" cy="217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200"/>
              </a:lnSpc>
              <a:spcBef>
                <a:spcPts val="95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trata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un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supuesto distinto 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(a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prolongación </a:t>
            </a:r>
            <a:r>
              <a:rPr sz="1800" spc="-229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prisión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preventiva)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que,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invariablemente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dentro del 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propio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plazo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prolongado, permite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adecuación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ajuste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al plazo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legalmente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corresponda cuando  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advierta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concurrencia con posterioridad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pronunciamiento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auto de pronunciamiento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auto 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prolongación del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plazo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 preventiva. 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(Acuerdo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Plenario Extraordinario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01-2017,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5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20°)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5162" y="1751533"/>
            <a:ext cx="7728584" cy="664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8044" algn="l"/>
                <a:tab pos="1814830" algn="l"/>
                <a:tab pos="2550795" algn="l"/>
                <a:tab pos="3044825" algn="l"/>
                <a:tab pos="4138295" algn="l"/>
                <a:tab pos="5492115" algn="l"/>
                <a:tab pos="5991225" algn="l"/>
                <a:tab pos="6435090" algn="l"/>
                <a:tab pos="7358380" algn="l"/>
              </a:tabLst>
            </a:pPr>
            <a:r>
              <a:rPr sz="2100" spc="380" dirty="0">
                <a:solidFill>
                  <a:srgbClr val="0E6EC5"/>
                </a:solidFill>
                <a:latin typeface="Arial"/>
                <a:cs typeface="Arial"/>
              </a:rPr>
              <a:t></a:t>
            </a:r>
            <a:r>
              <a:rPr sz="2100" spc="254" dirty="0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404040"/>
                </a:solidFill>
              </a:rPr>
              <a:t>L</a:t>
            </a:r>
            <a:r>
              <a:rPr sz="2100" spc="-10" dirty="0">
                <a:solidFill>
                  <a:srgbClr val="404040"/>
                </a:solidFill>
              </a:rPr>
              <a:t>o</a:t>
            </a:r>
            <a:r>
              <a:rPr sz="2100" dirty="0">
                <a:solidFill>
                  <a:srgbClr val="404040"/>
                </a:solidFill>
              </a:rPr>
              <a:t>	</a:t>
            </a:r>
            <a:r>
              <a:rPr sz="2100" spc="10" dirty="0">
                <a:solidFill>
                  <a:srgbClr val="404040"/>
                </a:solidFill>
              </a:rPr>
              <a:t>ú</a:t>
            </a:r>
            <a:r>
              <a:rPr sz="2100" spc="5" dirty="0">
                <a:solidFill>
                  <a:srgbClr val="404040"/>
                </a:solidFill>
              </a:rPr>
              <a:t>n</a:t>
            </a:r>
            <a:r>
              <a:rPr sz="2100" spc="-30" dirty="0">
                <a:solidFill>
                  <a:srgbClr val="404040"/>
                </a:solidFill>
              </a:rPr>
              <a:t>i</a:t>
            </a:r>
            <a:r>
              <a:rPr sz="2100" dirty="0">
                <a:solidFill>
                  <a:srgbClr val="404040"/>
                </a:solidFill>
              </a:rPr>
              <a:t>c</a:t>
            </a:r>
            <a:r>
              <a:rPr sz="2100" spc="-10" dirty="0">
                <a:solidFill>
                  <a:srgbClr val="404040"/>
                </a:solidFill>
              </a:rPr>
              <a:t>o</a:t>
            </a:r>
            <a:r>
              <a:rPr sz="2100" dirty="0">
                <a:solidFill>
                  <a:srgbClr val="404040"/>
                </a:solidFill>
              </a:rPr>
              <a:t>	q</a:t>
            </a:r>
            <a:r>
              <a:rPr sz="2100" spc="-25" dirty="0">
                <a:solidFill>
                  <a:srgbClr val="404040"/>
                </a:solidFill>
              </a:rPr>
              <a:t>u</a:t>
            </a:r>
            <a:r>
              <a:rPr sz="2100" spc="-10" dirty="0">
                <a:solidFill>
                  <a:srgbClr val="404040"/>
                </a:solidFill>
              </a:rPr>
              <a:t>e</a:t>
            </a:r>
            <a:r>
              <a:rPr sz="2100" dirty="0">
                <a:solidFill>
                  <a:srgbClr val="404040"/>
                </a:solidFill>
              </a:rPr>
              <a:t>	</a:t>
            </a:r>
            <a:r>
              <a:rPr sz="2100" spc="10" dirty="0">
                <a:solidFill>
                  <a:srgbClr val="404040"/>
                </a:solidFill>
              </a:rPr>
              <a:t>s</a:t>
            </a:r>
            <a:r>
              <a:rPr sz="2100" spc="-10" dirty="0">
                <a:solidFill>
                  <a:srgbClr val="404040"/>
                </a:solidFill>
              </a:rPr>
              <a:t>e</a:t>
            </a:r>
            <a:r>
              <a:rPr sz="2100" dirty="0">
                <a:solidFill>
                  <a:srgbClr val="404040"/>
                </a:solidFill>
              </a:rPr>
              <a:t>	p</a:t>
            </a:r>
            <a:r>
              <a:rPr sz="2100" spc="-25" dirty="0">
                <a:solidFill>
                  <a:srgbClr val="404040"/>
                </a:solidFill>
              </a:rPr>
              <a:t>u</a:t>
            </a:r>
            <a:r>
              <a:rPr sz="2100" spc="-5" dirty="0">
                <a:solidFill>
                  <a:srgbClr val="404040"/>
                </a:solidFill>
              </a:rPr>
              <a:t>ed</a:t>
            </a:r>
            <a:r>
              <a:rPr sz="2100" spc="-10" dirty="0">
                <a:solidFill>
                  <a:srgbClr val="404040"/>
                </a:solidFill>
              </a:rPr>
              <a:t>e</a:t>
            </a:r>
            <a:r>
              <a:rPr sz="2100" dirty="0">
                <a:solidFill>
                  <a:srgbClr val="404040"/>
                </a:solidFill>
              </a:rPr>
              <a:t>	a</a:t>
            </a:r>
            <a:r>
              <a:rPr sz="2100" spc="-5" dirty="0">
                <a:solidFill>
                  <a:srgbClr val="404040"/>
                </a:solidFill>
              </a:rPr>
              <a:t>de</a:t>
            </a:r>
            <a:r>
              <a:rPr sz="2100" dirty="0">
                <a:solidFill>
                  <a:srgbClr val="404040"/>
                </a:solidFill>
              </a:rPr>
              <a:t>c</a:t>
            </a:r>
            <a:r>
              <a:rPr sz="2100" spc="10" dirty="0">
                <a:solidFill>
                  <a:srgbClr val="404040"/>
                </a:solidFill>
              </a:rPr>
              <a:t>u</a:t>
            </a:r>
            <a:r>
              <a:rPr sz="2100" dirty="0">
                <a:solidFill>
                  <a:srgbClr val="404040"/>
                </a:solidFill>
              </a:rPr>
              <a:t>a</a:t>
            </a:r>
            <a:r>
              <a:rPr sz="2100" spc="-5" dirty="0">
                <a:solidFill>
                  <a:srgbClr val="404040"/>
                </a:solidFill>
              </a:rPr>
              <a:t>r</a:t>
            </a:r>
            <a:r>
              <a:rPr sz="2100" dirty="0">
                <a:solidFill>
                  <a:srgbClr val="404040"/>
                </a:solidFill>
              </a:rPr>
              <a:t>	</a:t>
            </a:r>
            <a:r>
              <a:rPr sz="2100" spc="-5" dirty="0">
                <a:solidFill>
                  <a:srgbClr val="404040"/>
                </a:solidFill>
              </a:rPr>
              <a:t>es</a:t>
            </a:r>
            <a:r>
              <a:rPr sz="2100" dirty="0">
                <a:solidFill>
                  <a:srgbClr val="404040"/>
                </a:solidFill>
              </a:rPr>
              <a:t>	</a:t>
            </a:r>
            <a:r>
              <a:rPr sz="2100" spc="-5" dirty="0">
                <a:solidFill>
                  <a:srgbClr val="404040"/>
                </a:solidFill>
              </a:rPr>
              <a:t>el</a:t>
            </a:r>
            <a:r>
              <a:rPr sz="2100" dirty="0">
                <a:solidFill>
                  <a:srgbClr val="404040"/>
                </a:solidFill>
              </a:rPr>
              <a:t>	p</a:t>
            </a:r>
            <a:r>
              <a:rPr sz="2100" spc="5" dirty="0">
                <a:solidFill>
                  <a:srgbClr val="404040"/>
                </a:solidFill>
              </a:rPr>
              <a:t>l</a:t>
            </a:r>
            <a:r>
              <a:rPr sz="2100" dirty="0">
                <a:solidFill>
                  <a:srgbClr val="404040"/>
                </a:solidFill>
              </a:rPr>
              <a:t>a</a:t>
            </a:r>
            <a:r>
              <a:rPr sz="2100" spc="5" dirty="0">
                <a:solidFill>
                  <a:srgbClr val="404040"/>
                </a:solidFill>
              </a:rPr>
              <a:t>z</a:t>
            </a:r>
            <a:r>
              <a:rPr sz="2100" spc="-10" dirty="0">
                <a:solidFill>
                  <a:srgbClr val="404040"/>
                </a:solidFill>
              </a:rPr>
              <a:t>o</a:t>
            </a:r>
            <a:r>
              <a:rPr sz="2100" dirty="0">
                <a:solidFill>
                  <a:srgbClr val="404040"/>
                </a:solidFill>
              </a:rPr>
              <a:t>	</a:t>
            </a:r>
            <a:r>
              <a:rPr sz="2100" spc="-5" dirty="0">
                <a:solidFill>
                  <a:srgbClr val="404040"/>
                </a:solidFill>
              </a:rPr>
              <a:t>de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050" spc="15" dirty="0">
                <a:solidFill>
                  <a:srgbClr val="404040"/>
                </a:solidFill>
              </a:rPr>
              <a:t>prolongación </a:t>
            </a:r>
            <a:r>
              <a:rPr sz="2050" spc="20" dirty="0">
                <a:solidFill>
                  <a:srgbClr val="404040"/>
                </a:solidFill>
              </a:rPr>
              <a:t>y </a:t>
            </a:r>
            <a:r>
              <a:rPr sz="2050" spc="15" dirty="0">
                <a:solidFill>
                  <a:srgbClr val="404040"/>
                </a:solidFill>
              </a:rPr>
              <a:t>no </a:t>
            </a:r>
            <a:r>
              <a:rPr sz="2050" spc="20" dirty="0">
                <a:solidFill>
                  <a:srgbClr val="404040"/>
                </a:solidFill>
              </a:rPr>
              <a:t>el </a:t>
            </a:r>
            <a:r>
              <a:rPr sz="2050" spc="25" dirty="0">
                <a:solidFill>
                  <a:srgbClr val="404040"/>
                </a:solidFill>
              </a:rPr>
              <a:t>de </a:t>
            </a:r>
            <a:r>
              <a:rPr sz="2050" spc="10" dirty="0">
                <a:solidFill>
                  <a:srgbClr val="404040"/>
                </a:solidFill>
              </a:rPr>
              <a:t>prisión preventiva</a:t>
            </a:r>
            <a:r>
              <a:rPr sz="2050" spc="375" dirty="0">
                <a:solidFill>
                  <a:srgbClr val="404040"/>
                </a:solidFill>
              </a:rPr>
              <a:t> </a:t>
            </a:r>
            <a:r>
              <a:rPr sz="2050" spc="5" dirty="0">
                <a:solidFill>
                  <a:srgbClr val="404040"/>
                </a:solidFill>
              </a:rPr>
              <a:t>original.</a:t>
            </a:r>
            <a:endParaRPr sz="2050"/>
          </a:p>
        </p:txBody>
      </p:sp>
      <p:grpSp>
        <p:nvGrpSpPr>
          <p:cNvPr id="3" name="object 3"/>
          <p:cNvGrpSpPr/>
          <p:nvPr/>
        </p:nvGrpSpPr>
        <p:grpSpPr>
          <a:xfrm>
            <a:off x="5896292" y="2412376"/>
            <a:ext cx="2783205" cy="2219325"/>
            <a:chOff x="5896292" y="2412376"/>
            <a:chExt cx="2783205" cy="2219325"/>
          </a:xfrm>
        </p:grpSpPr>
        <p:sp>
          <p:nvSpPr>
            <p:cNvPr id="4" name="object 4"/>
            <p:cNvSpPr/>
            <p:nvPr/>
          </p:nvSpPr>
          <p:spPr>
            <a:xfrm>
              <a:off x="6106390" y="2417139"/>
              <a:ext cx="2567940" cy="2181225"/>
            </a:xfrm>
            <a:custGeom>
              <a:avLst/>
              <a:gdLst/>
              <a:ahLst/>
              <a:cxnLst/>
              <a:rect l="l" t="t" r="r" b="b"/>
              <a:pathLst>
                <a:path w="2567940" h="2181225">
                  <a:moveTo>
                    <a:pt x="1549827" y="0"/>
                  </a:moveTo>
                  <a:lnTo>
                    <a:pt x="1506043" y="7798"/>
                  </a:lnTo>
                  <a:lnTo>
                    <a:pt x="1464142" y="24017"/>
                  </a:lnTo>
                  <a:lnTo>
                    <a:pt x="1425109" y="48278"/>
                  </a:lnTo>
                  <a:lnTo>
                    <a:pt x="1389926" y="80204"/>
                  </a:lnTo>
                  <a:lnTo>
                    <a:pt x="1359577" y="119414"/>
                  </a:lnTo>
                  <a:lnTo>
                    <a:pt x="1335047" y="165532"/>
                  </a:lnTo>
                  <a:lnTo>
                    <a:pt x="1318182" y="147661"/>
                  </a:lnTo>
                  <a:lnTo>
                    <a:pt x="1281308" y="116348"/>
                  </a:lnTo>
                  <a:lnTo>
                    <a:pt x="1218581" y="81112"/>
                  </a:lnTo>
                  <a:lnTo>
                    <a:pt x="1174459" y="67033"/>
                  </a:lnTo>
                  <a:lnTo>
                    <a:pt x="1129812" y="60574"/>
                  </a:lnTo>
                  <a:lnTo>
                    <a:pt x="1085302" y="61500"/>
                  </a:lnTo>
                  <a:lnTo>
                    <a:pt x="1041593" y="69575"/>
                  </a:lnTo>
                  <a:lnTo>
                    <a:pt x="999347" y="84563"/>
                  </a:lnTo>
                  <a:lnTo>
                    <a:pt x="959227" y="106228"/>
                  </a:lnTo>
                  <a:lnTo>
                    <a:pt x="921896" y="134334"/>
                  </a:lnTo>
                  <a:lnTo>
                    <a:pt x="888018" y="168645"/>
                  </a:lnTo>
                  <a:lnTo>
                    <a:pt x="858255" y="208926"/>
                  </a:lnTo>
                  <a:lnTo>
                    <a:pt x="833270" y="254940"/>
                  </a:lnTo>
                  <a:lnTo>
                    <a:pt x="785411" y="227277"/>
                  </a:lnTo>
                  <a:lnTo>
                    <a:pt x="735114" y="207337"/>
                  </a:lnTo>
                  <a:lnTo>
                    <a:pt x="683080" y="195285"/>
                  </a:lnTo>
                  <a:lnTo>
                    <a:pt x="630009" y="191286"/>
                  </a:lnTo>
                  <a:lnTo>
                    <a:pt x="576603" y="195504"/>
                  </a:lnTo>
                  <a:lnTo>
                    <a:pt x="533624" y="205017"/>
                  </a:lnTo>
                  <a:lnTo>
                    <a:pt x="492608" y="219524"/>
                  </a:lnTo>
                  <a:lnTo>
                    <a:pt x="453765" y="238709"/>
                  </a:lnTo>
                  <a:lnTo>
                    <a:pt x="417305" y="262251"/>
                  </a:lnTo>
                  <a:lnTo>
                    <a:pt x="383436" y="289832"/>
                  </a:lnTo>
                  <a:lnTo>
                    <a:pt x="352367" y="321135"/>
                  </a:lnTo>
                  <a:lnTo>
                    <a:pt x="324309" y="355839"/>
                  </a:lnTo>
                  <a:lnTo>
                    <a:pt x="299470" y="393628"/>
                  </a:lnTo>
                  <a:lnTo>
                    <a:pt x="278060" y="434181"/>
                  </a:lnTo>
                  <a:lnTo>
                    <a:pt x="260288" y="477181"/>
                  </a:lnTo>
                  <a:lnTo>
                    <a:pt x="246363" y="522309"/>
                  </a:lnTo>
                  <a:lnTo>
                    <a:pt x="236495" y="569246"/>
                  </a:lnTo>
                  <a:lnTo>
                    <a:pt x="230892" y="617674"/>
                  </a:lnTo>
                  <a:lnTo>
                    <a:pt x="229765" y="667274"/>
                  </a:lnTo>
                  <a:lnTo>
                    <a:pt x="233322" y="717728"/>
                  </a:lnTo>
                  <a:lnTo>
                    <a:pt x="231163" y="724586"/>
                  </a:lnTo>
                  <a:lnTo>
                    <a:pt x="183350" y="735685"/>
                  </a:lnTo>
                  <a:lnTo>
                    <a:pt x="138768" y="756714"/>
                  </a:lnTo>
                  <a:lnTo>
                    <a:pt x="98483" y="786875"/>
                  </a:lnTo>
                  <a:lnTo>
                    <a:pt x="63563" y="825369"/>
                  </a:lnTo>
                  <a:lnTo>
                    <a:pt x="35075" y="871398"/>
                  </a:lnTo>
                  <a:lnTo>
                    <a:pt x="16839" y="915385"/>
                  </a:lnTo>
                  <a:lnTo>
                    <a:pt x="5210" y="960978"/>
                  </a:lnTo>
                  <a:lnTo>
                    <a:pt x="0" y="1007332"/>
                  </a:lnTo>
                  <a:lnTo>
                    <a:pt x="1016" y="1053600"/>
                  </a:lnTo>
                  <a:lnTo>
                    <a:pt x="8071" y="1098935"/>
                  </a:lnTo>
                  <a:lnTo>
                    <a:pt x="20975" y="1142490"/>
                  </a:lnTo>
                  <a:lnTo>
                    <a:pt x="39537" y="1183420"/>
                  </a:lnTo>
                  <a:lnTo>
                    <a:pt x="63567" y="1220878"/>
                  </a:lnTo>
                  <a:lnTo>
                    <a:pt x="92877" y="1254016"/>
                  </a:lnTo>
                  <a:lnTo>
                    <a:pt x="127277" y="1281989"/>
                  </a:lnTo>
                  <a:lnTo>
                    <a:pt x="99349" y="1323135"/>
                  </a:lnTo>
                  <a:lnTo>
                    <a:pt x="78261" y="1368719"/>
                  </a:lnTo>
                  <a:lnTo>
                    <a:pt x="64329" y="1417631"/>
                  </a:lnTo>
                  <a:lnTo>
                    <a:pt x="57872" y="1468763"/>
                  </a:lnTo>
                  <a:lnTo>
                    <a:pt x="59205" y="1521003"/>
                  </a:lnTo>
                  <a:lnTo>
                    <a:pt x="68764" y="1573801"/>
                  </a:lnTo>
                  <a:lnTo>
                    <a:pt x="85808" y="1622399"/>
                  </a:lnTo>
                  <a:lnTo>
                    <a:pt x="109525" y="1666056"/>
                  </a:lnTo>
                  <a:lnTo>
                    <a:pt x="139103" y="1704034"/>
                  </a:lnTo>
                  <a:lnTo>
                    <a:pt x="173729" y="1735595"/>
                  </a:lnTo>
                  <a:lnTo>
                    <a:pt x="212593" y="1759998"/>
                  </a:lnTo>
                  <a:lnTo>
                    <a:pt x="254880" y="1776506"/>
                  </a:lnTo>
                  <a:lnTo>
                    <a:pt x="299779" y="1784379"/>
                  </a:lnTo>
                  <a:lnTo>
                    <a:pt x="346479" y="1782877"/>
                  </a:lnTo>
                  <a:lnTo>
                    <a:pt x="351305" y="1792529"/>
                  </a:lnTo>
                  <a:lnTo>
                    <a:pt x="375847" y="1835211"/>
                  </a:lnTo>
                  <a:lnTo>
                    <a:pt x="403263" y="1874276"/>
                  </a:lnTo>
                  <a:lnTo>
                    <a:pt x="433290" y="1909647"/>
                  </a:lnTo>
                  <a:lnTo>
                    <a:pt x="465664" y="1941250"/>
                  </a:lnTo>
                  <a:lnTo>
                    <a:pt x="500123" y="1969007"/>
                  </a:lnTo>
                  <a:lnTo>
                    <a:pt x="536403" y="1992844"/>
                  </a:lnTo>
                  <a:lnTo>
                    <a:pt x="574240" y="2012683"/>
                  </a:lnTo>
                  <a:lnTo>
                    <a:pt x="613371" y="2028450"/>
                  </a:lnTo>
                  <a:lnTo>
                    <a:pt x="653533" y="2040067"/>
                  </a:lnTo>
                  <a:lnTo>
                    <a:pt x="694463" y="2047459"/>
                  </a:lnTo>
                  <a:lnTo>
                    <a:pt x="735897" y="2050551"/>
                  </a:lnTo>
                  <a:lnTo>
                    <a:pt x="777571" y="2049265"/>
                  </a:lnTo>
                  <a:lnTo>
                    <a:pt x="819223" y="2043526"/>
                  </a:lnTo>
                  <a:lnTo>
                    <a:pt x="860588" y="2033258"/>
                  </a:lnTo>
                  <a:lnTo>
                    <a:pt x="901405" y="2018385"/>
                  </a:lnTo>
                  <a:lnTo>
                    <a:pt x="941408" y="1998831"/>
                  </a:lnTo>
                  <a:lnTo>
                    <a:pt x="980336" y="1974520"/>
                  </a:lnTo>
                  <a:lnTo>
                    <a:pt x="1008152" y="2017224"/>
                  </a:lnTo>
                  <a:lnTo>
                    <a:pt x="1039795" y="2055716"/>
                  </a:lnTo>
                  <a:lnTo>
                    <a:pt x="1074903" y="2089677"/>
                  </a:lnTo>
                  <a:lnTo>
                    <a:pt x="1113112" y="2118792"/>
                  </a:lnTo>
                  <a:lnTo>
                    <a:pt x="1154058" y="2142742"/>
                  </a:lnTo>
                  <a:lnTo>
                    <a:pt x="1197379" y="2161210"/>
                  </a:lnTo>
                  <a:lnTo>
                    <a:pt x="1239878" y="2173280"/>
                  </a:lnTo>
                  <a:lnTo>
                    <a:pt x="1282387" y="2179846"/>
                  </a:lnTo>
                  <a:lnTo>
                    <a:pt x="1324602" y="2181098"/>
                  </a:lnTo>
                  <a:lnTo>
                    <a:pt x="1366218" y="2177227"/>
                  </a:lnTo>
                  <a:lnTo>
                    <a:pt x="1406929" y="2168421"/>
                  </a:lnTo>
                  <a:lnTo>
                    <a:pt x="1446431" y="2154870"/>
                  </a:lnTo>
                  <a:lnTo>
                    <a:pt x="1484419" y="2136765"/>
                  </a:lnTo>
                  <a:lnTo>
                    <a:pt x="1520589" y="2114294"/>
                  </a:lnTo>
                  <a:lnTo>
                    <a:pt x="1554635" y="2087647"/>
                  </a:lnTo>
                  <a:lnTo>
                    <a:pt x="1586253" y="2057014"/>
                  </a:lnTo>
                  <a:lnTo>
                    <a:pt x="1615138" y="2022584"/>
                  </a:lnTo>
                  <a:lnTo>
                    <a:pt x="1640985" y="1984548"/>
                  </a:lnTo>
                  <a:lnTo>
                    <a:pt x="1663489" y="1943095"/>
                  </a:lnTo>
                  <a:lnTo>
                    <a:pt x="1682346" y="1898414"/>
                  </a:lnTo>
                  <a:lnTo>
                    <a:pt x="1697251" y="1850695"/>
                  </a:lnTo>
                  <a:lnTo>
                    <a:pt x="1738982" y="1876427"/>
                  </a:lnTo>
                  <a:lnTo>
                    <a:pt x="1783166" y="1895193"/>
                  </a:lnTo>
                  <a:lnTo>
                    <a:pt x="1829160" y="1906792"/>
                  </a:lnTo>
                  <a:lnTo>
                    <a:pt x="1876321" y="1911020"/>
                  </a:lnTo>
                  <a:lnTo>
                    <a:pt x="1919437" y="1908329"/>
                  </a:lnTo>
                  <a:lnTo>
                    <a:pt x="1960997" y="1899681"/>
                  </a:lnTo>
                  <a:lnTo>
                    <a:pt x="2000678" y="1885447"/>
                  </a:lnTo>
                  <a:lnTo>
                    <a:pt x="2038153" y="1865994"/>
                  </a:lnTo>
                  <a:lnTo>
                    <a:pt x="2073099" y="1841693"/>
                  </a:lnTo>
                  <a:lnTo>
                    <a:pt x="2105191" y="1812913"/>
                  </a:lnTo>
                  <a:lnTo>
                    <a:pt x="2134104" y="1780023"/>
                  </a:lnTo>
                  <a:lnTo>
                    <a:pt x="2159514" y="1743393"/>
                  </a:lnTo>
                  <a:lnTo>
                    <a:pt x="2181096" y="1703392"/>
                  </a:lnTo>
                  <a:lnTo>
                    <a:pt x="2198525" y="1660389"/>
                  </a:lnTo>
                  <a:lnTo>
                    <a:pt x="2211477" y="1614755"/>
                  </a:lnTo>
                  <a:lnTo>
                    <a:pt x="2219627" y="1566857"/>
                  </a:lnTo>
                  <a:lnTo>
                    <a:pt x="2222650" y="1517066"/>
                  </a:lnTo>
                  <a:lnTo>
                    <a:pt x="2273200" y="1504829"/>
                  </a:lnTo>
                  <a:lnTo>
                    <a:pt x="2321773" y="1485269"/>
                  </a:lnTo>
                  <a:lnTo>
                    <a:pt x="2367775" y="1458684"/>
                  </a:lnTo>
                  <a:lnTo>
                    <a:pt x="2410610" y="1425372"/>
                  </a:lnTo>
                  <a:lnTo>
                    <a:pt x="2443949" y="1392312"/>
                  </a:lnTo>
                  <a:lnTo>
                    <a:pt x="2473426" y="1356033"/>
                  </a:lnTo>
                  <a:lnTo>
                    <a:pt x="2498997" y="1316934"/>
                  </a:lnTo>
                  <a:lnTo>
                    <a:pt x="2520615" y="1275412"/>
                  </a:lnTo>
                  <a:lnTo>
                    <a:pt x="2538235" y="1231867"/>
                  </a:lnTo>
                  <a:lnTo>
                    <a:pt x="2551813" y="1186696"/>
                  </a:lnTo>
                  <a:lnTo>
                    <a:pt x="2561304" y="1140297"/>
                  </a:lnTo>
                  <a:lnTo>
                    <a:pt x="2566661" y="1093070"/>
                  </a:lnTo>
                  <a:lnTo>
                    <a:pt x="2567841" y="1045412"/>
                  </a:lnTo>
                  <a:lnTo>
                    <a:pt x="2564797" y="997721"/>
                  </a:lnTo>
                  <a:lnTo>
                    <a:pt x="2557485" y="950396"/>
                  </a:lnTo>
                  <a:lnTo>
                    <a:pt x="2545860" y="903835"/>
                  </a:lnTo>
                  <a:lnTo>
                    <a:pt x="2529876" y="858436"/>
                  </a:lnTo>
                  <a:lnTo>
                    <a:pt x="2509488" y="814598"/>
                  </a:lnTo>
                  <a:lnTo>
                    <a:pt x="2484651" y="772719"/>
                  </a:lnTo>
                  <a:lnTo>
                    <a:pt x="2488842" y="760910"/>
                  </a:lnTo>
                  <a:lnTo>
                    <a:pt x="2507634" y="675524"/>
                  </a:lnTo>
                  <a:lnTo>
                    <a:pt x="2510341" y="626867"/>
                  </a:lnTo>
                  <a:lnTo>
                    <a:pt x="2507515" y="579024"/>
                  </a:lnTo>
                  <a:lnTo>
                    <a:pt x="2499420" y="532534"/>
                  </a:lnTo>
                  <a:lnTo>
                    <a:pt x="2486324" y="487933"/>
                  </a:lnTo>
                  <a:lnTo>
                    <a:pt x="2468490" y="445758"/>
                  </a:lnTo>
                  <a:lnTo>
                    <a:pt x="2446185" y="406546"/>
                  </a:lnTo>
                  <a:lnTo>
                    <a:pt x="2419674" y="370835"/>
                  </a:lnTo>
                  <a:lnTo>
                    <a:pt x="2389222" y="339161"/>
                  </a:lnTo>
                  <a:lnTo>
                    <a:pt x="2355095" y="312062"/>
                  </a:lnTo>
                  <a:lnTo>
                    <a:pt x="2317559" y="290075"/>
                  </a:lnTo>
                  <a:lnTo>
                    <a:pt x="2276879" y="273736"/>
                  </a:lnTo>
                  <a:lnTo>
                    <a:pt x="2263802" y="218273"/>
                  </a:lnTo>
                  <a:lnTo>
                    <a:pt x="2242843" y="166548"/>
                  </a:lnTo>
                  <a:lnTo>
                    <a:pt x="2214550" y="119681"/>
                  </a:lnTo>
                  <a:lnTo>
                    <a:pt x="2179470" y="78791"/>
                  </a:lnTo>
                  <a:lnTo>
                    <a:pt x="2141368" y="47204"/>
                  </a:lnTo>
                  <a:lnTo>
                    <a:pt x="2100470" y="23713"/>
                  </a:lnTo>
                  <a:lnTo>
                    <a:pt x="2057611" y="8236"/>
                  </a:lnTo>
                  <a:lnTo>
                    <a:pt x="2013630" y="693"/>
                  </a:lnTo>
                  <a:lnTo>
                    <a:pt x="1969364" y="1004"/>
                  </a:lnTo>
                  <a:lnTo>
                    <a:pt x="1925651" y="9087"/>
                  </a:lnTo>
                  <a:lnTo>
                    <a:pt x="1883327" y="24861"/>
                  </a:lnTo>
                  <a:lnTo>
                    <a:pt x="1843231" y="48246"/>
                  </a:lnTo>
                  <a:lnTo>
                    <a:pt x="1806199" y="79162"/>
                  </a:lnTo>
                  <a:lnTo>
                    <a:pt x="1773070" y="117526"/>
                  </a:lnTo>
                  <a:lnTo>
                    <a:pt x="1753797" y="91509"/>
                  </a:lnTo>
                  <a:lnTo>
                    <a:pt x="1708347" y="48000"/>
                  </a:lnTo>
                  <a:lnTo>
                    <a:pt x="1639112" y="11178"/>
                  </a:lnTo>
                  <a:lnTo>
                    <a:pt x="1594512" y="1000"/>
                  </a:lnTo>
                  <a:lnTo>
                    <a:pt x="1549827" y="0"/>
                  </a:lnTo>
                  <a:close/>
                </a:path>
              </a:pathLst>
            </a:custGeom>
            <a:solidFill>
              <a:srgbClr val="A1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01054" y="4353305"/>
              <a:ext cx="304292" cy="2733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2288" y="4128770"/>
              <a:ext cx="363855" cy="363855"/>
            </a:xfrm>
            <a:custGeom>
              <a:avLst/>
              <a:gdLst/>
              <a:ahLst/>
              <a:cxnLst/>
              <a:rect l="l" t="t" r="r" b="b"/>
              <a:pathLst>
                <a:path w="363854" h="363854">
                  <a:moveTo>
                    <a:pt x="181737" y="0"/>
                  </a:moveTo>
                  <a:lnTo>
                    <a:pt x="133438" y="6494"/>
                  </a:lnTo>
                  <a:lnTo>
                    <a:pt x="90028" y="24821"/>
                  </a:lnTo>
                  <a:lnTo>
                    <a:pt x="53244" y="53244"/>
                  </a:lnTo>
                  <a:lnTo>
                    <a:pt x="24821" y="90028"/>
                  </a:lnTo>
                  <a:lnTo>
                    <a:pt x="6494" y="133438"/>
                  </a:lnTo>
                  <a:lnTo>
                    <a:pt x="0" y="181736"/>
                  </a:lnTo>
                  <a:lnTo>
                    <a:pt x="6494" y="230079"/>
                  </a:lnTo>
                  <a:lnTo>
                    <a:pt x="24821" y="273501"/>
                  </a:lnTo>
                  <a:lnTo>
                    <a:pt x="53244" y="310276"/>
                  </a:lnTo>
                  <a:lnTo>
                    <a:pt x="90028" y="338680"/>
                  </a:lnTo>
                  <a:lnTo>
                    <a:pt x="133438" y="356988"/>
                  </a:lnTo>
                  <a:lnTo>
                    <a:pt x="181737" y="363473"/>
                  </a:lnTo>
                  <a:lnTo>
                    <a:pt x="230035" y="356988"/>
                  </a:lnTo>
                  <a:lnTo>
                    <a:pt x="273445" y="338680"/>
                  </a:lnTo>
                  <a:lnTo>
                    <a:pt x="310229" y="310276"/>
                  </a:lnTo>
                  <a:lnTo>
                    <a:pt x="338652" y="273501"/>
                  </a:lnTo>
                  <a:lnTo>
                    <a:pt x="356979" y="230079"/>
                  </a:lnTo>
                  <a:lnTo>
                    <a:pt x="363474" y="181736"/>
                  </a:lnTo>
                  <a:lnTo>
                    <a:pt x="356979" y="133438"/>
                  </a:lnTo>
                  <a:lnTo>
                    <a:pt x="338652" y="90028"/>
                  </a:lnTo>
                  <a:lnTo>
                    <a:pt x="310229" y="53244"/>
                  </a:lnTo>
                  <a:lnTo>
                    <a:pt x="273445" y="24821"/>
                  </a:lnTo>
                  <a:lnTo>
                    <a:pt x="230035" y="6494"/>
                  </a:lnTo>
                  <a:lnTo>
                    <a:pt x="181737" y="0"/>
                  </a:lnTo>
                  <a:close/>
                </a:path>
              </a:pathLst>
            </a:custGeom>
            <a:solidFill>
              <a:srgbClr val="A1E2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6390" y="2417139"/>
              <a:ext cx="2567940" cy="2181225"/>
            </a:xfrm>
            <a:custGeom>
              <a:avLst/>
              <a:gdLst/>
              <a:ahLst/>
              <a:cxnLst/>
              <a:rect l="l" t="t" r="r" b="b"/>
              <a:pathLst>
                <a:path w="2567940" h="2181225">
                  <a:moveTo>
                    <a:pt x="233322" y="717728"/>
                  </a:moveTo>
                  <a:lnTo>
                    <a:pt x="229765" y="667274"/>
                  </a:lnTo>
                  <a:lnTo>
                    <a:pt x="230892" y="617674"/>
                  </a:lnTo>
                  <a:lnTo>
                    <a:pt x="236495" y="569246"/>
                  </a:lnTo>
                  <a:lnTo>
                    <a:pt x="246363" y="522309"/>
                  </a:lnTo>
                  <a:lnTo>
                    <a:pt x="260288" y="477181"/>
                  </a:lnTo>
                  <a:lnTo>
                    <a:pt x="278060" y="434181"/>
                  </a:lnTo>
                  <a:lnTo>
                    <a:pt x="299470" y="393628"/>
                  </a:lnTo>
                  <a:lnTo>
                    <a:pt x="324309" y="355839"/>
                  </a:lnTo>
                  <a:lnTo>
                    <a:pt x="352367" y="321135"/>
                  </a:lnTo>
                  <a:lnTo>
                    <a:pt x="383436" y="289832"/>
                  </a:lnTo>
                  <a:lnTo>
                    <a:pt x="417305" y="262251"/>
                  </a:lnTo>
                  <a:lnTo>
                    <a:pt x="453765" y="238709"/>
                  </a:lnTo>
                  <a:lnTo>
                    <a:pt x="492608" y="219524"/>
                  </a:lnTo>
                  <a:lnTo>
                    <a:pt x="533624" y="205017"/>
                  </a:lnTo>
                  <a:lnTo>
                    <a:pt x="576603" y="195504"/>
                  </a:lnTo>
                  <a:lnTo>
                    <a:pt x="630009" y="191286"/>
                  </a:lnTo>
                  <a:lnTo>
                    <a:pt x="683080" y="195285"/>
                  </a:lnTo>
                  <a:lnTo>
                    <a:pt x="735114" y="207337"/>
                  </a:lnTo>
                  <a:lnTo>
                    <a:pt x="785411" y="227277"/>
                  </a:lnTo>
                  <a:lnTo>
                    <a:pt x="833270" y="254940"/>
                  </a:lnTo>
                  <a:lnTo>
                    <a:pt x="858255" y="208926"/>
                  </a:lnTo>
                  <a:lnTo>
                    <a:pt x="888018" y="168645"/>
                  </a:lnTo>
                  <a:lnTo>
                    <a:pt x="921896" y="134334"/>
                  </a:lnTo>
                  <a:lnTo>
                    <a:pt x="959227" y="106228"/>
                  </a:lnTo>
                  <a:lnTo>
                    <a:pt x="999347" y="84563"/>
                  </a:lnTo>
                  <a:lnTo>
                    <a:pt x="1041593" y="69575"/>
                  </a:lnTo>
                  <a:lnTo>
                    <a:pt x="1085302" y="61500"/>
                  </a:lnTo>
                  <a:lnTo>
                    <a:pt x="1129812" y="60574"/>
                  </a:lnTo>
                  <a:lnTo>
                    <a:pt x="1174459" y="67033"/>
                  </a:lnTo>
                  <a:lnTo>
                    <a:pt x="1218581" y="81112"/>
                  </a:lnTo>
                  <a:lnTo>
                    <a:pt x="1261514" y="103048"/>
                  </a:lnTo>
                  <a:lnTo>
                    <a:pt x="1300233" y="131242"/>
                  </a:lnTo>
                  <a:lnTo>
                    <a:pt x="1335047" y="165532"/>
                  </a:lnTo>
                  <a:lnTo>
                    <a:pt x="1359577" y="119414"/>
                  </a:lnTo>
                  <a:lnTo>
                    <a:pt x="1389926" y="80204"/>
                  </a:lnTo>
                  <a:lnTo>
                    <a:pt x="1425109" y="48278"/>
                  </a:lnTo>
                  <a:lnTo>
                    <a:pt x="1464142" y="24017"/>
                  </a:lnTo>
                  <a:lnTo>
                    <a:pt x="1506043" y="7798"/>
                  </a:lnTo>
                  <a:lnTo>
                    <a:pt x="1549827" y="0"/>
                  </a:lnTo>
                  <a:lnTo>
                    <a:pt x="1594512" y="1000"/>
                  </a:lnTo>
                  <a:lnTo>
                    <a:pt x="1639112" y="11178"/>
                  </a:lnTo>
                  <a:lnTo>
                    <a:pt x="1682646" y="30912"/>
                  </a:lnTo>
                  <a:lnTo>
                    <a:pt x="1732144" y="68266"/>
                  </a:lnTo>
                  <a:lnTo>
                    <a:pt x="1773070" y="117526"/>
                  </a:lnTo>
                  <a:lnTo>
                    <a:pt x="1806199" y="79162"/>
                  </a:lnTo>
                  <a:lnTo>
                    <a:pt x="1843231" y="48246"/>
                  </a:lnTo>
                  <a:lnTo>
                    <a:pt x="1883327" y="24861"/>
                  </a:lnTo>
                  <a:lnTo>
                    <a:pt x="1925651" y="9087"/>
                  </a:lnTo>
                  <a:lnTo>
                    <a:pt x="1969364" y="1004"/>
                  </a:lnTo>
                  <a:lnTo>
                    <a:pt x="2013630" y="693"/>
                  </a:lnTo>
                  <a:lnTo>
                    <a:pt x="2057611" y="8236"/>
                  </a:lnTo>
                  <a:lnTo>
                    <a:pt x="2100470" y="23713"/>
                  </a:lnTo>
                  <a:lnTo>
                    <a:pt x="2141368" y="47204"/>
                  </a:lnTo>
                  <a:lnTo>
                    <a:pt x="2179470" y="78791"/>
                  </a:lnTo>
                  <a:lnTo>
                    <a:pt x="2214550" y="119681"/>
                  </a:lnTo>
                  <a:lnTo>
                    <a:pt x="2242843" y="166548"/>
                  </a:lnTo>
                  <a:lnTo>
                    <a:pt x="2263802" y="218273"/>
                  </a:lnTo>
                  <a:lnTo>
                    <a:pt x="2276879" y="273736"/>
                  </a:lnTo>
                  <a:lnTo>
                    <a:pt x="2317559" y="290075"/>
                  </a:lnTo>
                  <a:lnTo>
                    <a:pt x="2355095" y="312062"/>
                  </a:lnTo>
                  <a:lnTo>
                    <a:pt x="2389222" y="339161"/>
                  </a:lnTo>
                  <a:lnTo>
                    <a:pt x="2419674" y="370835"/>
                  </a:lnTo>
                  <a:lnTo>
                    <a:pt x="2446185" y="406546"/>
                  </a:lnTo>
                  <a:lnTo>
                    <a:pt x="2468490" y="445758"/>
                  </a:lnTo>
                  <a:lnTo>
                    <a:pt x="2486324" y="487933"/>
                  </a:lnTo>
                  <a:lnTo>
                    <a:pt x="2499420" y="532534"/>
                  </a:lnTo>
                  <a:lnTo>
                    <a:pt x="2507515" y="579024"/>
                  </a:lnTo>
                  <a:lnTo>
                    <a:pt x="2510341" y="626867"/>
                  </a:lnTo>
                  <a:lnTo>
                    <a:pt x="2507634" y="675524"/>
                  </a:lnTo>
                  <a:lnTo>
                    <a:pt x="2499129" y="724459"/>
                  </a:lnTo>
                  <a:lnTo>
                    <a:pt x="2484651" y="772719"/>
                  </a:lnTo>
                  <a:lnTo>
                    <a:pt x="2509488" y="814598"/>
                  </a:lnTo>
                  <a:lnTo>
                    <a:pt x="2529876" y="858436"/>
                  </a:lnTo>
                  <a:lnTo>
                    <a:pt x="2545860" y="903835"/>
                  </a:lnTo>
                  <a:lnTo>
                    <a:pt x="2557485" y="950396"/>
                  </a:lnTo>
                  <a:lnTo>
                    <a:pt x="2564797" y="997721"/>
                  </a:lnTo>
                  <a:lnTo>
                    <a:pt x="2567841" y="1045412"/>
                  </a:lnTo>
                  <a:lnTo>
                    <a:pt x="2566661" y="1093070"/>
                  </a:lnTo>
                  <a:lnTo>
                    <a:pt x="2561304" y="1140297"/>
                  </a:lnTo>
                  <a:lnTo>
                    <a:pt x="2551813" y="1186696"/>
                  </a:lnTo>
                  <a:lnTo>
                    <a:pt x="2538235" y="1231867"/>
                  </a:lnTo>
                  <a:lnTo>
                    <a:pt x="2520615" y="1275412"/>
                  </a:lnTo>
                  <a:lnTo>
                    <a:pt x="2498997" y="1316934"/>
                  </a:lnTo>
                  <a:lnTo>
                    <a:pt x="2473426" y="1356033"/>
                  </a:lnTo>
                  <a:lnTo>
                    <a:pt x="2443949" y="1392312"/>
                  </a:lnTo>
                  <a:lnTo>
                    <a:pt x="2410610" y="1425372"/>
                  </a:lnTo>
                  <a:lnTo>
                    <a:pt x="2367775" y="1458684"/>
                  </a:lnTo>
                  <a:lnTo>
                    <a:pt x="2321773" y="1485269"/>
                  </a:lnTo>
                  <a:lnTo>
                    <a:pt x="2273200" y="1504829"/>
                  </a:lnTo>
                  <a:lnTo>
                    <a:pt x="2222650" y="1517066"/>
                  </a:lnTo>
                  <a:lnTo>
                    <a:pt x="2219627" y="1566857"/>
                  </a:lnTo>
                  <a:lnTo>
                    <a:pt x="2211477" y="1614755"/>
                  </a:lnTo>
                  <a:lnTo>
                    <a:pt x="2198525" y="1660389"/>
                  </a:lnTo>
                  <a:lnTo>
                    <a:pt x="2181096" y="1703392"/>
                  </a:lnTo>
                  <a:lnTo>
                    <a:pt x="2159514" y="1743393"/>
                  </a:lnTo>
                  <a:lnTo>
                    <a:pt x="2134104" y="1780023"/>
                  </a:lnTo>
                  <a:lnTo>
                    <a:pt x="2105191" y="1812913"/>
                  </a:lnTo>
                  <a:lnTo>
                    <a:pt x="2073099" y="1841693"/>
                  </a:lnTo>
                  <a:lnTo>
                    <a:pt x="2038153" y="1865994"/>
                  </a:lnTo>
                  <a:lnTo>
                    <a:pt x="2000678" y="1885447"/>
                  </a:lnTo>
                  <a:lnTo>
                    <a:pt x="1960997" y="1899681"/>
                  </a:lnTo>
                  <a:lnTo>
                    <a:pt x="1919437" y="1908329"/>
                  </a:lnTo>
                  <a:lnTo>
                    <a:pt x="1876321" y="1911020"/>
                  </a:lnTo>
                  <a:lnTo>
                    <a:pt x="1829160" y="1906792"/>
                  </a:lnTo>
                  <a:lnTo>
                    <a:pt x="1783166" y="1895193"/>
                  </a:lnTo>
                  <a:lnTo>
                    <a:pt x="1738982" y="1876427"/>
                  </a:lnTo>
                  <a:lnTo>
                    <a:pt x="1697251" y="1850695"/>
                  </a:lnTo>
                  <a:lnTo>
                    <a:pt x="1682346" y="1898414"/>
                  </a:lnTo>
                  <a:lnTo>
                    <a:pt x="1663489" y="1943095"/>
                  </a:lnTo>
                  <a:lnTo>
                    <a:pt x="1640985" y="1984548"/>
                  </a:lnTo>
                  <a:lnTo>
                    <a:pt x="1615138" y="2022584"/>
                  </a:lnTo>
                  <a:lnTo>
                    <a:pt x="1586253" y="2057014"/>
                  </a:lnTo>
                  <a:lnTo>
                    <a:pt x="1554635" y="2087647"/>
                  </a:lnTo>
                  <a:lnTo>
                    <a:pt x="1520589" y="2114294"/>
                  </a:lnTo>
                  <a:lnTo>
                    <a:pt x="1484419" y="2136765"/>
                  </a:lnTo>
                  <a:lnTo>
                    <a:pt x="1446431" y="2154870"/>
                  </a:lnTo>
                  <a:lnTo>
                    <a:pt x="1406929" y="2168421"/>
                  </a:lnTo>
                  <a:lnTo>
                    <a:pt x="1366218" y="2177227"/>
                  </a:lnTo>
                  <a:lnTo>
                    <a:pt x="1324602" y="2181098"/>
                  </a:lnTo>
                  <a:lnTo>
                    <a:pt x="1282387" y="2179846"/>
                  </a:lnTo>
                  <a:lnTo>
                    <a:pt x="1239878" y="2173280"/>
                  </a:lnTo>
                  <a:lnTo>
                    <a:pt x="1197379" y="2161210"/>
                  </a:lnTo>
                  <a:lnTo>
                    <a:pt x="1154058" y="2142742"/>
                  </a:lnTo>
                  <a:lnTo>
                    <a:pt x="1113112" y="2118792"/>
                  </a:lnTo>
                  <a:lnTo>
                    <a:pt x="1074903" y="2089677"/>
                  </a:lnTo>
                  <a:lnTo>
                    <a:pt x="1039795" y="2055716"/>
                  </a:lnTo>
                  <a:lnTo>
                    <a:pt x="1008152" y="2017224"/>
                  </a:lnTo>
                  <a:lnTo>
                    <a:pt x="980336" y="1974520"/>
                  </a:lnTo>
                  <a:lnTo>
                    <a:pt x="941408" y="1998831"/>
                  </a:lnTo>
                  <a:lnTo>
                    <a:pt x="901405" y="2018385"/>
                  </a:lnTo>
                  <a:lnTo>
                    <a:pt x="860588" y="2033258"/>
                  </a:lnTo>
                  <a:lnTo>
                    <a:pt x="819223" y="2043526"/>
                  </a:lnTo>
                  <a:lnTo>
                    <a:pt x="777571" y="2049265"/>
                  </a:lnTo>
                  <a:lnTo>
                    <a:pt x="735897" y="2050551"/>
                  </a:lnTo>
                  <a:lnTo>
                    <a:pt x="694463" y="2047459"/>
                  </a:lnTo>
                  <a:lnTo>
                    <a:pt x="653533" y="2040067"/>
                  </a:lnTo>
                  <a:lnTo>
                    <a:pt x="613371" y="2028450"/>
                  </a:lnTo>
                  <a:lnTo>
                    <a:pt x="574240" y="2012683"/>
                  </a:lnTo>
                  <a:lnTo>
                    <a:pt x="536403" y="1992844"/>
                  </a:lnTo>
                  <a:lnTo>
                    <a:pt x="500123" y="1969007"/>
                  </a:lnTo>
                  <a:lnTo>
                    <a:pt x="465664" y="1941250"/>
                  </a:lnTo>
                  <a:lnTo>
                    <a:pt x="433290" y="1909647"/>
                  </a:lnTo>
                  <a:lnTo>
                    <a:pt x="403263" y="1874276"/>
                  </a:lnTo>
                  <a:lnTo>
                    <a:pt x="375847" y="1835211"/>
                  </a:lnTo>
                  <a:lnTo>
                    <a:pt x="351305" y="1792529"/>
                  </a:lnTo>
                  <a:lnTo>
                    <a:pt x="349654" y="1789354"/>
                  </a:lnTo>
                  <a:lnTo>
                    <a:pt x="348003" y="1786179"/>
                  </a:lnTo>
                  <a:lnTo>
                    <a:pt x="346479" y="1782877"/>
                  </a:lnTo>
                  <a:lnTo>
                    <a:pt x="299779" y="1784379"/>
                  </a:lnTo>
                  <a:lnTo>
                    <a:pt x="254880" y="1776506"/>
                  </a:lnTo>
                  <a:lnTo>
                    <a:pt x="212593" y="1759998"/>
                  </a:lnTo>
                  <a:lnTo>
                    <a:pt x="173729" y="1735595"/>
                  </a:lnTo>
                  <a:lnTo>
                    <a:pt x="139103" y="1704034"/>
                  </a:lnTo>
                  <a:lnTo>
                    <a:pt x="109525" y="1666056"/>
                  </a:lnTo>
                  <a:lnTo>
                    <a:pt x="85808" y="1622399"/>
                  </a:lnTo>
                  <a:lnTo>
                    <a:pt x="68764" y="1573801"/>
                  </a:lnTo>
                  <a:lnTo>
                    <a:pt x="59205" y="1521003"/>
                  </a:lnTo>
                  <a:lnTo>
                    <a:pt x="57872" y="1468763"/>
                  </a:lnTo>
                  <a:lnTo>
                    <a:pt x="64329" y="1417631"/>
                  </a:lnTo>
                  <a:lnTo>
                    <a:pt x="78261" y="1368719"/>
                  </a:lnTo>
                  <a:lnTo>
                    <a:pt x="99349" y="1323135"/>
                  </a:lnTo>
                  <a:lnTo>
                    <a:pt x="127277" y="1281989"/>
                  </a:lnTo>
                  <a:lnTo>
                    <a:pt x="92877" y="1254016"/>
                  </a:lnTo>
                  <a:lnTo>
                    <a:pt x="63567" y="1220878"/>
                  </a:lnTo>
                  <a:lnTo>
                    <a:pt x="39537" y="1183420"/>
                  </a:lnTo>
                  <a:lnTo>
                    <a:pt x="20975" y="1142490"/>
                  </a:lnTo>
                  <a:lnTo>
                    <a:pt x="8071" y="1098935"/>
                  </a:lnTo>
                  <a:lnTo>
                    <a:pt x="1016" y="1053600"/>
                  </a:lnTo>
                  <a:lnTo>
                    <a:pt x="0" y="1007332"/>
                  </a:lnTo>
                  <a:lnTo>
                    <a:pt x="5210" y="960978"/>
                  </a:lnTo>
                  <a:lnTo>
                    <a:pt x="16839" y="915385"/>
                  </a:lnTo>
                  <a:lnTo>
                    <a:pt x="35075" y="871398"/>
                  </a:lnTo>
                  <a:lnTo>
                    <a:pt x="63563" y="825369"/>
                  </a:lnTo>
                  <a:lnTo>
                    <a:pt x="98483" y="786875"/>
                  </a:lnTo>
                  <a:lnTo>
                    <a:pt x="138768" y="756714"/>
                  </a:lnTo>
                  <a:lnTo>
                    <a:pt x="183350" y="735685"/>
                  </a:lnTo>
                  <a:lnTo>
                    <a:pt x="231163" y="724586"/>
                  </a:lnTo>
                  <a:lnTo>
                    <a:pt x="233322" y="717728"/>
                  </a:lnTo>
                  <a:close/>
                </a:path>
              </a:pathLst>
            </a:custGeom>
            <a:ln w="9525">
              <a:solidFill>
                <a:srgbClr val="09C5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6292" y="4348543"/>
              <a:ext cx="313817" cy="2828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2288" y="2527554"/>
              <a:ext cx="2467610" cy="1964689"/>
            </a:xfrm>
            <a:custGeom>
              <a:avLst/>
              <a:gdLst/>
              <a:ahLst/>
              <a:cxnLst/>
              <a:rect l="l" t="t" r="r" b="b"/>
              <a:pathLst>
                <a:path w="2467609" h="1964689">
                  <a:moveTo>
                    <a:pt x="363474" y="1782953"/>
                  </a:moveTo>
                  <a:lnTo>
                    <a:pt x="356979" y="1831295"/>
                  </a:lnTo>
                  <a:lnTo>
                    <a:pt x="338652" y="1874717"/>
                  </a:lnTo>
                  <a:lnTo>
                    <a:pt x="310229" y="1911492"/>
                  </a:lnTo>
                  <a:lnTo>
                    <a:pt x="273445" y="1939896"/>
                  </a:lnTo>
                  <a:lnTo>
                    <a:pt x="230035" y="1958204"/>
                  </a:lnTo>
                  <a:lnTo>
                    <a:pt x="181737" y="1964690"/>
                  </a:lnTo>
                  <a:lnTo>
                    <a:pt x="133438" y="1958204"/>
                  </a:lnTo>
                  <a:lnTo>
                    <a:pt x="90028" y="1939896"/>
                  </a:lnTo>
                  <a:lnTo>
                    <a:pt x="53244" y="1911492"/>
                  </a:lnTo>
                  <a:lnTo>
                    <a:pt x="24821" y="1874717"/>
                  </a:lnTo>
                  <a:lnTo>
                    <a:pt x="6494" y="1831295"/>
                  </a:lnTo>
                  <a:lnTo>
                    <a:pt x="0" y="1782953"/>
                  </a:lnTo>
                  <a:lnTo>
                    <a:pt x="6494" y="1734654"/>
                  </a:lnTo>
                  <a:lnTo>
                    <a:pt x="24821" y="1691244"/>
                  </a:lnTo>
                  <a:lnTo>
                    <a:pt x="53244" y="1654460"/>
                  </a:lnTo>
                  <a:lnTo>
                    <a:pt x="90028" y="1626037"/>
                  </a:lnTo>
                  <a:lnTo>
                    <a:pt x="133438" y="1607710"/>
                  </a:lnTo>
                  <a:lnTo>
                    <a:pt x="181737" y="1601216"/>
                  </a:lnTo>
                  <a:lnTo>
                    <a:pt x="230035" y="1607710"/>
                  </a:lnTo>
                  <a:lnTo>
                    <a:pt x="273445" y="1626037"/>
                  </a:lnTo>
                  <a:lnTo>
                    <a:pt x="310229" y="1654460"/>
                  </a:lnTo>
                  <a:lnTo>
                    <a:pt x="338652" y="1691244"/>
                  </a:lnTo>
                  <a:lnTo>
                    <a:pt x="356979" y="1734654"/>
                  </a:lnTo>
                  <a:lnTo>
                    <a:pt x="363474" y="1782953"/>
                  </a:lnTo>
                  <a:close/>
                </a:path>
                <a:path w="2467609" h="1964689">
                  <a:moveTo>
                    <a:pt x="264540" y="1203325"/>
                  </a:moveTo>
                  <a:lnTo>
                    <a:pt x="225294" y="1203430"/>
                  </a:lnTo>
                  <a:lnTo>
                    <a:pt x="186689" y="1196641"/>
                  </a:lnTo>
                  <a:lnTo>
                    <a:pt x="149419" y="1183161"/>
                  </a:lnTo>
                  <a:lnTo>
                    <a:pt x="114173" y="1163193"/>
                  </a:lnTo>
                </a:path>
                <a:path w="2467609" h="1964689">
                  <a:moveTo>
                    <a:pt x="397256" y="1643634"/>
                  </a:moveTo>
                  <a:lnTo>
                    <a:pt x="381244" y="1650347"/>
                  </a:lnTo>
                  <a:lnTo>
                    <a:pt x="364886" y="1655810"/>
                  </a:lnTo>
                  <a:lnTo>
                    <a:pt x="348267" y="1660011"/>
                  </a:lnTo>
                  <a:lnTo>
                    <a:pt x="331470" y="1662938"/>
                  </a:lnTo>
                </a:path>
                <a:path w="2467609" h="1964689">
                  <a:moveTo>
                    <a:pt x="964184" y="1855216"/>
                  </a:moveTo>
                  <a:lnTo>
                    <a:pt x="952777" y="1834199"/>
                  </a:lnTo>
                  <a:lnTo>
                    <a:pt x="942371" y="1812528"/>
                  </a:lnTo>
                  <a:lnTo>
                    <a:pt x="932965" y="1790261"/>
                  </a:lnTo>
                  <a:lnTo>
                    <a:pt x="924560" y="1767459"/>
                  </a:lnTo>
                </a:path>
                <a:path w="2467609" h="1964689">
                  <a:moveTo>
                    <a:pt x="1697482" y="1636268"/>
                  </a:moveTo>
                  <a:lnTo>
                    <a:pt x="1695126" y="1660667"/>
                  </a:lnTo>
                  <a:lnTo>
                    <a:pt x="1691687" y="1684877"/>
                  </a:lnTo>
                  <a:lnTo>
                    <a:pt x="1687177" y="1708848"/>
                  </a:lnTo>
                  <a:lnTo>
                    <a:pt x="1681607" y="1732534"/>
                  </a:lnTo>
                </a:path>
                <a:path w="2467609" h="1964689">
                  <a:moveTo>
                    <a:pt x="2012188" y="1040638"/>
                  </a:moveTo>
                  <a:lnTo>
                    <a:pt x="2050186" y="1065612"/>
                  </a:lnTo>
                  <a:lnTo>
                    <a:pt x="2084672" y="1095502"/>
                  </a:lnTo>
                  <a:lnTo>
                    <a:pt x="2115377" y="1129815"/>
                  </a:lnTo>
                  <a:lnTo>
                    <a:pt x="2142034" y="1168057"/>
                  </a:lnTo>
                  <a:lnTo>
                    <a:pt x="2164375" y="1209735"/>
                  </a:lnTo>
                  <a:lnTo>
                    <a:pt x="2182132" y="1254355"/>
                  </a:lnTo>
                  <a:lnTo>
                    <a:pt x="2195039" y="1301424"/>
                  </a:lnTo>
                  <a:lnTo>
                    <a:pt x="2202826" y="1350449"/>
                  </a:lnTo>
                  <a:lnTo>
                    <a:pt x="2205228" y="1400937"/>
                  </a:lnTo>
                </a:path>
                <a:path w="2467609" h="1964689">
                  <a:moveTo>
                    <a:pt x="2467610" y="656971"/>
                  </a:moveTo>
                  <a:lnTo>
                    <a:pt x="2451264" y="694944"/>
                  </a:lnTo>
                  <a:lnTo>
                    <a:pt x="2431335" y="730345"/>
                  </a:lnTo>
                  <a:lnTo>
                    <a:pt x="2408048" y="762841"/>
                  </a:lnTo>
                  <a:lnTo>
                    <a:pt x="2381631" y="792099"/>
                  </a:lnTo>
                </a:path>
                <a:path w="2467609" h="1964689">
                  <a:moveTo>
                    <a:pt x="2261235" y="155829"/>
                  </a:moveTo>
                  <a:lnTo>
                    <a:pt x="2263378" y="171684"/>
                  </a:lnTo>
                  <a:lnTo>
                    <a:pt x="2264854" y="187610"/>
                  </a:lnTo>
                  <a:lnTo>
                    <a:pt x="2265664" y="203584"/>
                  </a:lnTo>
                  <a:lnTo>
                    <a:pt x="2265807" y="219583"/>
                  </a:lnTo>
                </a:path>
                <a:path w="2467609" h="1964689">
                  <a:moveTo>
                    <a:pt x="1712340" y="81407"/>
                  </a:moveTo>
                  <a:lnTo>
                    <a:pt x="1721405" y="59703"/>
                  </a:lnTo>
                  <a:lnTo>
                    <a:pt x="1731803" y="38846"/>
                  </a:lnTo>
                  <a:lnTo>
                    <a:pt x="1743487" y="18917"/>
                  </a:lnTo>
                  <a:lnTo>
                    <a:pt x="1756410" y="0"/>
                  </a:lnTo>
                </a:path>
                <a:path w="2467609" h="1964689">
                  <a:moveTo>
                    <a:pt x="1300480" y="120142"/>
                  </a:moveTo>
                  <a:lnTo>
                    <a:pt x="1304385" y="102080"/>
                  </a:lnTo>
                  <a:lnTo>
                    <a:pt x="1309242" y="84328"/>
                  </a:lnTo>
                  <a:lnTo>
                    <a:pt x="1315053" y="66956"/>
                  </a:lnTo>
                  <a:lnTo>
                    <a:pt x="1321815" y="50037"/>
                  </a:lnTo>
                </a:path>
                <a:path w="2467609" h="1964689">
                  <a:moveTo>
                    <a:pt x="817117" y="144018"/>
                  </a:moveTo>
                  <a:lnTo>
                    <a:pt x="837755" y="158940"/>
                  </a:lnTo>
                  <a:lnTo>
                    <a:pt x="857535" y="175291"/>
                  </a:lnTo>
                  <a:lnTo>
                    <a:pt x="876411" y="193024"/>
                  </a:lnTo>
                  <a:lnTo>
                    <a:pt x="894334" y="212090"/>
                  </a:lnTo>
                </a:path>
                <a:path w="2467609" h="1964689">
                  <a:moveTo>
                    <a:pt x="230886" y="678942"/>
                  </a:moveTo>
                  <a:lnTo>
                    <a:pt x="226621" y="661302"/>
                  </a:lnTo>
                  <a:lnTo>
                    <a:pt x="222964" y="643461"/>
                  </a:lnTo>
                  <a:lnTo>
                    <a:pt x="219902" y="625453"/>
                  </a:lnTo>
                  <a:lnTo>
                    <a:pt x="217424" y="607313"/>
                  </a:lnTo>
                </a:path>
              </a:pathLst>
            </a:custGeom>
            <a:ln w="9525">
              <a:solidFill>
                <a:srgbClr val="09C5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69202" y="2712161"/>
            <a:ext cx="1466215" cy="146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latin typeface="Times New Roman"/>
                <a:cs typeface="Times New Roman"/>
              </a:rPr>
              <a:t>Ejemplo: El </a:t>
            </a:r>
            <a:r>
              <a:rPr sz="1050" b="1" spc="-20" dirty="0">
                <a:latin typeface="Times New Roman"/>
                <a:cs typeface="Times New Roman"/>
              </a:rPr>
              <a:t>plazo  </a:t>
            </a:r>
            <a:r>
              <a:rPr sz="1050" b="1" spc="-15" dirty="0">
                <a:latin typeface="Times New Roman"/>
                <a:cs typeface="Times New Roman"/>
              </a:rPr>
              <a:t>original </a:t>
            </a:r>
            <a:r>
              <a:rPr sz="1050" b="1" spc="-5" dirty="0">
                <a:latin typeface="Times New Roman"/>
                <a:cs typeface="Times New Roman"/>
              </a:rPr>
              <a:t>es </a:t>
            </a:r>
            <a:r>
              <a:rPr sz="1050" b="1" spc="-10" dirty="0">
                <a:latin typeface="Times New Roman"/>
                <a:cs typeface="Times New Roman"/>
              </a:rPr>
              <a:t>de </a:t>
            </a:r>
            <a:r>
              <a:rPr sz="1050" b="1" spc="-5" dirty="0">
                <a:latin typeface="Times New Roman"/>
                <a:cs typeface="Times New Roman"/>
              </a:rPr>
              <a:t>9 </a:t>
            </a:r>
            <a:r>
              <a:rPr sz="1050" b="1" spc="-10" dirty="0">
                <a:latin typeface="Times New Roman"/>
                <a:cs typeface="Times New Roman"/>
              </a:rPr>
              <a:t>meses, </a:t>
            </a:r>
            <a:r>
              <a:rPr sz="1050" b="1" spc="-5" dirty="0">
                <a:latin typeface="Times New Roman"/>
                <a:cs typeface="Times New Roman"/>
              </a:rPr>
              <a:t>y  </a:t>
            </a:r>
            <a:r>
              <a:rPr sz="1050" b="1" spc="-15" dirty="0">
                <a:latin typeface="Times New Roman"/>
                <a:cs typeface="Times New Roman"/>
              </a:rPr>
              <a:t>su plazo </a:t>
            </a:r>
            <a:r>
              <a:rPr sz="1050" b="1" spc="-10" dirty="0">
                <a:latin typeface="Times New Roman"/>
                <a:cs typeface="Times New Roman"/>
              </a:rPr>
              <a:t>de </a:t>
            </a:r>
            <a:r>
              <a:rPr sz="1050" b="1" spc="-15" dirty="0">
                <a:latin typeface="Times New Roman"/>
                <a:cs typeface="Times New Roman"/>
              </a:rPr>
              <a:t>prolongación  </a:t>
            </a:r>
            <a:r>
              <a:rPr sz="1050" b="1" spc="-5" dirty="0">
                <a:latin typeface="Times New Roman"/>
                <a:cs typeface="Times New Roman"/>
              </a:rPr>
              <a:t>es </a:t>
            </a:r>
            <a:r>
              <a:rPr sz="1050" b="1" spc="-10" dirty="0">
                <a:latin typeface="Times New Roman"/>
                <a:cs typeface="Times New Roman"/>
              </a:rPr>
              <a:t>de </a:t>
            </a:r>
            <a:r>
              <a:rPr sz="1050" b="1" spc="-5" dirty="0">
                <a:latin typeface="Times New Roman"/>
                <a:cs typeface="Times New Roman"/>
              </a:rPr>
              <a:t>9 </a:t>
            </a:r>
            <a:r>
              <a:rPr sz="1050" b="1" spc="-10" dirty="0">
                <a:latin typeface="Times New Roman"/>
                <a:cs typeface="Times New Roman"/>
              </a:rPr>
              <a:t>meses </a:t>
            </a:r>
            <a:r>
              <a:rPr sz="1050" b="1" spc="-15" dirty="0">
                <a:latin typeface="Times New Roman"/>
                <a:cs typeface="Times New Roman"/>
              </a:rPr>
              <a:t>más. Los  </a:t>
            </a:r>
            <a:r>
              <a:rPr sz="1050" b="1" spc="-20" dirty="0">
                <a:latin typeface="Times New Roman"/>
                <a:cs typeface="Times New Roman"/>
              </a:rPr>
              <a:t>primeros </a:t>
            </a:r>
            <a:r>
              <a:rPr sz="1050" b="1" spc="-10" dirty="0">
                <a:latin typeface="Times New Roman"/>
                <a:cs typeface="Times New Roman"/>
              </a:rPr>
              <a:t>nueve meses no  </a:t>
            </a:r>
            <a:r>
              <a:rPr sz="1050" b="1" spc="-15" dirty="0">
                <a:latin typeface="Times New Roman"/>
                <a:cs typeface="Times New Roman"/>
              </a:rPr>
              <a:t>son </a:t>
            </a:r>
            <a:r>
              <a:rPr sz="1050" b="1" spc="-5" dirty="0">
                <a:latin typeface="Times New Roman"/>
                <a:cs typeface="Times New Roman"/>
              </a:rPr>
              <a:t>objeto </a:t>
            </a:r>
            <a:r>
              <a:rPr sz="1050" b="1" spc="-10" dirty="0">
                <a:latin typeface="Times New Roman"/>
                <a:cs typeface="Times New Roman"/>
              </a:rPr>
              <a:t>de adecuación,  sino tan </a:t>
            </a:r>
            <a:r>
              <a:rPr sz="1050" b="1" spc="-15" dirty="0">
                <a:latin typeface="Times New Roman"/>
                <a:cs typeface="Times New Roman"/>
              </a:rPr>
              <a:t>solo </a:t>
            </a:r>
            <a:r>
              <a:rPr sz="1050" b="1" spc="-10" dirty="0">
                <a:latin typeface="Times New Roman"/>
                <a:cs typeface="Times New Roman"/>
              </a:rPr>
              <a:t>los </a:t>
            </a:r>
            <a:r>
              <a:rPr sz="1050" b="1" spc="-5" dirty="0">
                <a:latin typeface="Times New Roman"/>
                <a:cs typeface="Times New Roman"/>
              </a:rPr>
              <a:t>9 </a:t>
            </a:r>
            <a:r>
              <a:rPr sz="1050" b="1" spc="-10" dirty="0">
                <a:latin typeface="Times New Roman"/>
                <a:cs typeface="Times New Roman"/>
              </a:rPr>
              <a:t>meses  </a:t>
            </a:r>
            <a:r>
              <a:rPr sz="1050" b="1" spc="-15" dirty="0">
                <a:latin typeface="Times New Roman"/>
                <a:cs typeface="Times New Roman"/>
              </a:rPr>
              <a:t>reconocidos como plazo  </a:t>
            </a:r>
            <a:r>
              <a:rPr sz="1050" b="1" spc="-10" dirty="0">
                <a:latin typeface="Times New Roman"/>
                <a:cs typeface="Times New Roman"/>
              </a:rPr>
              <a:t>de</a:t>
            </a:r>
            <a:r>
              <a:rPr sz="1050" b="1" spc="-20" dirty="0">
                <a:latin typeface="Times New Roman"/>
                <a:cs typeface="Times New Roman"/>
              </a:rPr>
              <a:t> </a:t>
            </a:r>
            <a:r>
              <a:rPr sz="1050" b="1" spc="-15" dirty="0">
                <a:latin typeface="Times New Roman"/>
                <a:cs typeface="Times New Roman"/>
              </a:rPr>
              <a:t>prolongación</a:t>
            </a:r>
            <a:endParaRPr sz="105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08659" y="3633851"/>
          <a:ext cx="4841240" cy="1577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28">
                <a:tc>
                  <a:txBody>
                    <a:bodyPr/>
                    <a:lstStyle/>
                    <a:p>
                      <a:pPr marL="51435">
                        <a:lnSpc>
                          <a:spcPts val="1065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TIPO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CASO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065"/>
                        </a:lnSpc>
                        <a:tabLst>
                          <a:tab pos="628650" algn="l"/>
                          <a:tab pos="1402080" algn="l"/>
                        </a:tabLst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PLAZO	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ORIGINAL	DE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PRISION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65"/>
                        </a:lnSpc>
                        <a:tabLst>
                          <a:tab pos="1402715" algn="l"/>
                        </a:tabLst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PLAZO	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PROLONGACIÓN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Simple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9 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+ 9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77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Complejo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3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Crimen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Organizado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Times New Roman"/>
                          <a:cs typeface="Times New Roman"/>
                        </a:rPr>
                        <a:t>36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meses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711" y="513968"/>
            <a:ext cx="5822950" cy="1125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5715" algn="ctr">
              <a:lnSpc>
                <a:spcPct val="100000"/>
              </a:lnSpc>
              <a:spcBef>
                <a:spcPts val="110"/>
              </a:spcBef>
            </a:pPr>
            <a:r>
              <a:rPr sz="2400" spc="-10" dirty="0"/>
              <a:t>CALCULO </a:t>
            </a:r>
            <a:r>
              <a:rPr sz="2400" spc="-15" dirty="0"/>
              <a:t>PARA </a:t>
            </a:r>
            <a:r>
              <a:rPr sz="2400" spc="5" dirty="0"/>
              <a:t>LA </a:t>
            </a:r>
            <a:r>
              <a:rPr sz="2400" spc="-10" dirty="0"/>
              <a:t>ADECUACIÓN </a:t>
            </a:r>
            <a:r>
              <a:rPr sz="2400" spc="5" dirty="0"/>
              <a:t>DEL  </a:t>
            </a:r>
            <a:r>
              <a:rPr sz="2400" spc="-10" dirty="0"/>
              <a:t>PLAZO </a:t>
            </a:r>
            <a:r>
              <a:rPr sz="2400" spc="5" dirty="0"/>
              <a:t>DE </a:t>
            </a:r>
            <a:r>
              <a:rPr sz="2400" dirty="0"/>
              <a:t>PROLONGACIÓN </a:t>
            </a:r>
            <a:r>
              <a:rPr sz="2400" spc="5" dirty="0"/>
              <a:t>DE</a:t>
            </a:r>
            <a:r>
              <a:rPr sz="2400" spc="-114" dirty="0"/>
              <a:t> </a:t>
            </a:r>
            <a:r>
              <a:rPr sz="2400" spc="15" dirty="0"/>
              <a:t>PRISIÓN  </a:t>
            </a:r>
            <a:r>
              <a:rPr sz="2400" spc="5" dirty="0"/>
              <a:t>PREVENTIVA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776015" y="2672994"/>
            <a:ext cx="1035050" cy="1035685"/>
            <a:chOff x="776015" y="2672994"/>
            <a:chExt cx="1035050" cy="1035685"/>
          </a:xfrm>
        </p:grpSpPr>
        <p:sp>
          <p:nvSpPr>
            <p:cNvPr id="4" name="object 4"/>
            <p:cNvSpPr/>
            <p:nvPr/>
          </p:nvSpPr>
          <p:spPr>
            <a:xfrm>
              <a:off x="781095" y="2678074"/>
              <a:ext cx="1024890" cy="1025525"/>
            </a:xfrm>
            <a:custGeom>
              <a:avLst/>
              <a:gdLst/>
              <a:ahLst/>
              <a:cxnLst/>
              <a:rect l="l" t="t" r="r" b="b"/>
              <a:pathLst>
                <a:path w="1024889" h="1025525">
                  <a:moveTo>
                    <a:pt x="853953" y="0"/>
                  </a:moveTo>
                  <a:lnTo>
                    <a:pt x="170790" y="0"/>
                  </a:lnTo>
                  <a:lnTo>
                    <a:pt x="116810" y="7297"/>
                  </a:lnTo>
                  <a:lnTo>
                    <a:pt x="69926" y="27618"/>
                  </a:lnTo>
                  <a:lnTo>
                    <a:pt x="32954" y="58602"/>
                  </a:lnTo>
                  <a:lnTo>
                    <a:pt x="8707" y="97889"/>
                  </a:lnTo>
                  <a:lnTo>
                    <a:pt x="0" y="143121"/>
                  </a:lnTo>
                  <a:lnTo>
                    <a:pt x="0" y="882359"/>
                  </a:lnTo>
                  <a:lnTo>
                    <a:pt x="8707" y="927591"/>
                  </a:lnTo>
                  <a:lnTo>
                    <a:pt x="32954" y="966878"/>
                  </a:lnTo>
                  <a:lnTo>
                    <a:pt x="69926" y="997862"/>
                  </a:lnTo>
                  <a:lnTo>
                    <a:pt x="116810" y="1018182"/>
                  </a:lnTo>
                  <a:lnTo>
                    <a:pt x="170790" y="1025480"/>
                  </a:lnTo>
                  <a:lnTo>
                    <a:pt x="853953" y="1025480"/>
                  </a:lnTo>
                  <a:lnTo>
                    <a:pt x="907933" y="1018182"/>
                  </a:lnTo>
                  <a:lnTo>
                    <a:pt x="954816" y="997862"/>
                  </a:lnTo>
                  <a:lnTo>
                    <a:pt x="991789" y="966878"/>
                  </a:lnTo>
                  <a:lnTo>
                    <a:pt x="1016036" y="927591"/>
                  </a:lnTo>
                  <a:lnTo>
                    <a:pt x="1024743" y="882359"/>
                  </a:lnTo>
                  <a:lnTo>
                    <a:pt x="1024743" y="143121"/>
                  </a:lnTo>
                  <a:lnTo>
                    <a:pt x="1016036" y="97889"/>
                  </a:lnTo>
                  <a:lnTo>
                    <a:pt x="991789" y="58602"/>
                  </a:lnTo>
                  <a:lnTo>
                    <a:pt x="954816" y="27618"/>
                  </a:lnTo>
                  <a:lnTo>
                    <a:pt x="907933" y="7297"/>
                  </a:lnTo>
                  <a:lnTo>
                    <a:pt x="85395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1095" y="2678074"/>
              <a:ext cx="1024890" cy="1025525"/>
            </a:xfrm>
            <a:custGeom>
              <a:avLst/>
              <a:gdLst/>
              <a:ahLst/>
              <a:cxnLst/>
              <a:rect l="l" t="t" r="r" b="b"/>
              <a:pathLst>
                <a:path w="1024889" h="1025525">
                  <a:moveTo>
                    <a:pt x="0" y="143121"/>
                  </a:moveTo>
                  <a:lnTo>
                    <a:pt x="8707" y="97889"/>
                  </a:lnTo>
                  <a:lnTo>
                    <a:pt x="32954" y="58602"/>
                  </a:lnTo>
                  <a:lnTo>
                    <a:pt x="69926" y="27618"/>
                  </a:lnTo>
                  <a:lnTo>
                    <a:pt x="116810" y="7297"/>
                  </a:lnTo>
                  <a:lnTo>
                    <a:pt x="170790" y="0"/>
                  </a:lnTo>
                  <a:lnTo>
                    <a:pt x="853953" y="0"/>
                  </a:lnTo>
                  <a:lnTo>
                    <a:pt x="907933" y="7297"/>
                  </a:lnTo>
                  <a:lnTo>
                    <a:pt x="954816" y="27618"/>
                  </a:lnTo>
                  <a:lnTo>
                    <a:pt x="991789" y="58602"/>
                  </a:lnTo>
                  <a:lnTo>
                    <a:pt x="1016036" y="97889"/>
                  </a:lnTo>
                  <a:lnTo>
                    <a:pt x="1024743" y="143121"/>
                  </a:lnTo>
                  <a:lnTo>
                    <a:pt x="1024743" y="882359"/>
                  </a:lnTo>
                  <a:lnTo>
                    <a:pt x="1016036" y="927591"/>
                  </a:lnTo>
                  <a:lnTo>
                    <a:pt x="991789" y="966878"/>
                  </a:lnTo>
                  <a:lnTo>
                    <a:pt x="954816" y="997862"/>
                  </a:lnTo>
                  <a:lnTo>
                    <a:pt x="907933" y="1018182"/>
                  </a:lnTo>
                  <a:lnTo>
                    <a:pt x="853953" y="1025480"/>
                  </a:lnTo>
                  <a:lnTo>
                    <a:pt x="170790" y="1025480"/>
                  </a:lnTo>
                  <a:lnTo>
                    <a:pt x="116810" y="1018182"/>
                  </a:lnTo>
                  <a:lnTo>
                    <a:pt x="69926" y="997862"/>
                  </a:lnTo>
                  <a:lnTo>
                    <a:pt x="32954" y="966878"/>
                  </a:lnTo>
                  <a:lnTo>
                    <a:pt x="8707" y="927591"/>
                  </a:lnTo>
                  <a:lnTo>
                    <a:pt x="0" y="882359"/>
                  </a:lnTo>
                  <a:lnTo>
                    <a:pt x="0" y="143121"/>
                  </a:lnTo>
                  <a:close/>
                </a:path>
              </a:pathLst>
            </a:custGeom>
            <a:ln w="995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41668" y="3066283"/>
            <a:ext cx="70358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95" dirty="0">
                <a:solidFill>
                  <a:srgbClr val="FFFFFF"/>
                </a:solidFill>
                <a:latin typeface="Carlito"/>
                <a:cs typeface="Carlito"/>
              </a:rPr>
              <a:t>CASO</a:t>
            </a:r>
            <a:r>
              <a:rPr sz="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85" dirty="0">
                <a:solidFill>
                  <a:srgbClr val="FFFFFF"/>
                </a:solidFill>
                <a:latin typeface="Carlito"/>
                <a:cs typeface="Carlito"/>
              </a:rPr>
              <a:t>SIMPLE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9722" y="2663327"/>
            <a:ext cx="2771140" cy="1025525"/>
          </a:xfrm>
          <a:custGeom>
            <a:avLst/>
            <a:gdLst/>
            <a:ahLst/>
            <a:cxnLst/>
            <a:rect l="l" t="t" r="r" b="b"/>
            <a:pathLst>
              <a:path w="2771140" h="1025525">
                <a:moveTo>
                  <a:pt x="2771004" y="0"/>
                </a:moveTo>
                <a:lnTo>
                  <a:pt x="0" y="0"/>
                </a:lnTo>
                <a:lnTo>
                  <a:pt x="0" y="1025480"/>
                </a:lnTo>
                <a:lnTo>
                  <a:pt x="2771004" y="1025480"/>
                </a:lnTo>
                <a:lnTo>
                  <a:pt x="2771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5543" y="2683713"/>
            <a:ext cx="40640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95" dirty="0">
                <a:latin typeface="Caladea"/>
                <a:cs typeface="Caladea"/>
              </a:rPr>
              <a:t>O</a:t>
            </a:r>
            <a:r>
              <a:rPr sz="650" b="1" spc="65" dirty="0">
                <a:latin typeface="Caladea"/>
                <a:cs typeface="Caladea"/>
              </a:rPr>
              <a:t>r</a:t>
            </a:r>
            <a:r>
              <a:rPr sz="650" b="1" spc="45" dirty="0">
                <a:latin typeface="Caladea"/>
                <a:cs typeface="Caladea"/>
              </a:rPr>
              <a:t>i</a:t>
            </a:r>
            <a:r>
              <a:rPr sz="650" b="1" spc="60" dirty="0">
                <a:latin typeface="Caladea"/>
                <a:cs typeface="Caladea"/>
              </a:rPr>
              <a:t>g</a:t>
            </a:r>
            <a:r>
              <a:rPr sz="650" b="1" spc="45" dirty="0">
                <a:latin typeface="Caladea"/>
                <a:cs typeface="Caladea"/>
              </a:rPr>
              <a:t>i</a:t>
            </a:r>
            <a:r>
              <a:rPr sz="650" b="1" spc="80" dirty="0">
                <a:latin typeface="Caladea"/>
                <a:cs typeface="Caladea"/>
              </a:rPr>
              <a:t>n</a:t>
            </a:r>
            <a:r>
              <a:rPr sz="650" b="1" spc="55" dirty="0">
                <a:latin typeface="Caladea"/>
                <a:cs typeface="Caladea"/>
              </a:rPr>
              <a:t>al</a:t>
            </a:r>
            <a:endParaRPr sz="650">
              <a:latin typeface="Caladea"/>
              <a:cs typeface="Calad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930" y="2683713"/>
            <a:ext cx="64833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70" dirty="0">
                <a:latin typeface="Caladea"/>
                <a:cs typeface="Caladea"/>
              </a:rPr>
              <a:t>Prolongación</a:t>
            </a:r>
            <a:endParaRPr sz="650">
              <a:latin typeface="Caladea"/>
              <a:cs typeface="Calad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2530" y="2903783"/>
            <a:ext cx="452755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95" dirty="0">
                <a:latin typeface="Caladea"/>
                <a:cs typeface="Caladea"/>
              </a:rPr>
              <a:t>9</a:t>
            </a:r>
            <a:r>
              <a:rPr sz="800" spc="-20" dirty="0">
                <a:latin typeface="Caladea"/>
                <a:cs typeface="Caladea"/>
              </a:rPr>
              <a:t> </a:t>
            </a:r>
            <a:r>
              <a:rPr sz="800" spc="90" dirty="0">
                <a:latin typeface="Caladea"/>
                <a:cs typeface="Caladea"/>
              </a:rPr>
              <a:t>meses</a:t>
            </a:r>
            <a:endParaRPr sz="800">
              <a:latin typeface="Caladea"/>
              <a:cs typeface="Calade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7225" y="2908321"/>
            <a:ext cx="914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100" dirty="0">
                <a:solidFill>
                  <a:srgbClr val="212121"/>
                </a:solidFill>
                <a:latin typeface="Caladea"/>
                <a:cs typeface="Caladea"/>
              </a:rPr>
              <a:t>+</a:t>
            </a:r>
            <a:endParaRPr sz="750">
              <a:latin typeface="Caladea"/>
              <a:cs typeface="Calad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1688" y="2908321"/>
            <a:ext cx="435609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100" dirty="0">
                <a:solidFill>
                  <a:srgbClr val="212121"/>
                </a:solidFill>
                <a:latin typeface="Caladea"/>
                <a:cs typeface="Caladea"/>
              </a:rPr>
              <a:t>9</a:t>
            </a:r>
            <a:r>
              <a:rPr sz="750" spc="-10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750" spc="95" dirty="0">
                <a:solidFill>
                  <a:srgbClr val="212121"/>
                </a:solidFill>
                <a:latin typeface="Caladea"/>
                <a:cs typeface="Caladea"/>
              </a:rPr>
              <a:t>meses</a:t>
            </a:r>
            <a:endParaRPr sz="750">
              <a:latin typeface="Caladea"/>
              <a:cs typeface="Calad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8401" y="3149093"/>
            <a:ext cx="109093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55" dirty="0">
                <a:latin typeface="Carlito"/>
                <a:cs typeface="Carlito"/>
              </a:rPr>
              <a:t>1</a:t>
            </a:r>
            <a:r>
              <a:rPr sz="600" spc="110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2</a:t>
            </a:r>
            <a:r>
              <a:rPr sz="600" spc="110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3</a:t>
            </a:r>
            <a:r>
              <a:rPr sz="600" spc="114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4</a:t>
            </a:r>
            <a:r>
              <a:rPr sz="600" spc="120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5</a:t>
            </a:r>
            <a:r>
              <a:rPr sz="600" spc="114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6</a:t>
            </a:r>
            <a:r>
              <a:rPr sz="600" spc="110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7</a:t>
            </a:r>
            <a:r>
              <a:rPr sz="600" spc="114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8</a:t>
            </a:r>
            <a:r>
              <a:rPr sz="600" spc="110" dirty="0">
                <a:latin typeface="Carlito"/>
                <a:cs typeface="Carlito"/>
              </a:rPr>
              <a:t> </a:t>
            </a:r>
            <a:r>
              <a:rPr sz="600" spc="55" dirty="0">
                <a:latin typeface="Carlito"/>
                <a:cs typeface="Carlito"/>
              </a:rPr>
              <a:t>9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80836" y="3028327"/>
            <a:ext cx="1330960" cy="911225"/>
            <a:chOff x="2880836" y="3028327"/>
            <a:chExt cx="1330960" cy="911225"/>
          </a:xfrm>
        </p:grpSpPr>
        <p:sp>
          <p:nvSpPr>
            <p:cNvPr id="15" name="object 15"/>
            <p:cNvSpPr/>
            <p:nvPr/>
          </p:nvSpPr>
          <p:spPr>
            <a:xfrm>
              <a:off x="2883376" y="3030867"/>
              <a:ext cx="1183640" cy="76200"/>
            </a:xfrm>
            <a:custGeom>
              <a:avLst/>
              <a:gdLst/>
              <a:ahLst/>
              <a:cxnLst/>
              <a:rect l="l" t="t" r="r" b="b"/>
              <a:pathLst>
                <a:path w="1183639" h="76200">
                  <a:moveTo>
                    <a:pt x="1183125" y="0"/>
                  </a:moveTo>
                  <a:lnTo>
                    <a:pt x="1182531" y="14791"/>
                  </a:lnTo>
                  <a:lnTo>
                    <a:pt x="1180911" y="26870"/>
                  </a:lnTo>
                  <a:lnTo>
                    <a:pt x="1178509" y="35015"/>
                  </a:lnTo>
                  <a:lnTo>
                    <a:pt x="1175567" y="38001"/>
                  </a:lnTo>
                  <a:lnTo>
                    <a:pt x="599120" y="38001"/>
                  </a:lnTo>
                  <a:lnTo>
                    <a:pt x="596179" y="40988"/>
                  </a:lnTo>
                  <a:lnTo>
                    <a:pt x="593776" y="49132"/>
                  </a:lnTo>
                  <a:lnTo>
                    <a:pt x="592156" y="61212"/>
                  </a:lnTo>
                  <a:lnTo>
                    <a:pt x="591562" y="76003"/>
                  </a:lnTo>
                  <a:lnTo>
                    <a:pt x="590968" y="61212"/>
                  </a:lnTo>
                  <a:lnTo>
                    <a:pt x="589348" y="49132"/>
                  </a:lnTo>
                  <a:lnTo>
                    <a:pt x="586946" y="40988"/>
                  </a:lnTo>
                  <a:lnTo>
                    <a:pt x="584004" y="38001"/>
                  </a:lnTo>
                  <a:lnTo>
                    <a:pt x="7558" y="38001"/>
                  </a:lnTo>
                  <a:lnTo>
                    <a:pt x="4616" y="35015"/>
                  </a:lnTo>
                  <a:lnTo>
                    <a:pt x="2213" y="26870"/>
                  </a:lnTo>
                  <a:lnTo>
                    <a:pt x="594" y="14791"/>
                  </a:lnTo>
                  <a:lnTo>
                    <a:pt x="0" y="0"/>
                  </a:lnTo>
                </a:path>
              </a:pathLst>
            </a:custGeom>
            <a:ln w="45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1032" y="3161956"/>
              <a:ext cx="127844" cy="123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60222" y="3290640"/>
              <a:ext cx="651510" cy="648970"/>
            </a:xfrm>
            <a:custGeom>
              <a:avLst/>
              <a:gdLst/>
              <a:ahLst/>
              <a:cxnLst/>
              <a:rect l="l" t="t" r="r" b="b"/>
              <a:pathLst>
                <a:path w="651510" h="648970">
                  <a:moveTo>
                    <a:pt x="651125" y="0"/>
                  </a:moveTo>
                  <a:lnTo>
                    <a:pt x="0" y="0"/>
                  </a:lnTo>
                  <a:lnTo>
                    <a:pt x="0" y="648866"/>
                  </a:lnTo>
                  <a:lnTo>
                    <a:pt x="651125" y="648866"/>
                  </a:lnTo>
                  <a:lnTo>
                    <a:pt x="651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33594" y="3313579"/>
            <a:ext cx="507365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97815" algn="l"/>
              </a:tabLst>
            </a:pPr>
            <a:r>
              <a:rPr sz="450" spc="25" dirty="0">
                <a:latin typeface="Carlito"/>
                <a:cs typeface="Carlito"/>
              </a:rPr>
              <a:t>El </a:t>
            </a:r>
            <a:r>
              <a:rPr sz="450" spc="35" dirty="0">
                <a:latin typeface="Carlito"/>
                <a:cs typeface="Carlito"/>
              </a:rPr>
              <a:t>caso </a:t>
            </a:r>
            <a:r>
              <a:rPr sz="450" spc="30" dirty="0">
                <a:latin typeface="Carlito"/>
                <a:cs typeface="Carlito"/>
              </a:rPr>
              <a:t>deja </a:t>
            </a:r>
            <a:r>
              <a:rPr sz="450" spc="35" dirty="0">
                <a:latin typeface="Carlito"/>
                <a:cs typeface="Carlito"/>
              </a:rPr>
              <a:t>de  </a:t>
            </a:r>
            <a:r>
              <a:rPr sz="450" spc="30" dirty="0">
                <a:latin typeface="Carlito"/>
                <a:cs typeface="Carlito"/>
              </a:rPr>
              <a:t>ser simple </a:t>
            </a:r>
            <a:r>
              <a:rPr sz="450" spc="35" dirty="0">
                <a:latin typeface="Carlito"/>
                <a:cs typeface="Carlito"/>
              </a:rPr>
              <a:t>y se  </a:t>
            </a:r>
            <a:r>
              <a:rPr sz="450" spc="30" dirty="0">
                <a:latin typeface="Carlito"/>
                <a:cs typeface="Carlito"/>
              </a:rPr>
              <a:t>convierte </a:t>
            </a:r>
            <a:r>
              <a:rPr sz="450" spc="40" dirty="0">
                <a:latin typeface="Carlito"/>
                <a:cs typeface="Carlito"/>
              </a:rPr>
              <a:t>en uno  </a:t>
            </a:r>
            <a:r>
              <a:rPr sz="450" spc="30" dirty="0">
                <a:latin typeface="Carlito"/>
                <a:cs typeface="Carlito"/>
              </a:rPr>
              <a:t>complejo, </a:t>
            </a:r>
            <a:r>
              <a:rPr sz="450" spc="35" dirty="0">
                <a:latin typeface="Carlito"/>
                <a:cs typeface="Carlito"/>
              </a:rPr>
              <a:t>por </a:t>
            </a:r>
            <a:r>
              <a:rPr sz="450" spc="30" dirty="0">
                <a:latin typeface="Carlito"/>
                <a:cs typeface="Carlito"/>
              </a:rPr>
              <a:t>lo  </a:t>
            </a:r>
            <a:r>
              <a:rPr sz="450" spc="35" dirty="0">
                <a:latin typeface="Carlito"/>
                <a:cs typeface="Carlito"/>
              </a:rPr>
              <a:t>qu</a:t>
            </a:r>
            <a:r>
              <a:rPr sz="450" spc="40" dirty="0">
                <a:latin typeface="Carlito"/>
                <a:cs typeface="Carlito"/>
              </a:rPr>
              <a:t>e</a:t>
            </a:r>
            <a:r>
              <a:rPr sz="450" dirty="0">
                <a:latin typeface="Carlito"/>
                <a:cs typeface="Carlito"/>
              </a:rPr>
              <a:t>	</a:t>
            </a:r>
            <a:r>
              <a:rPr sz="450" spc="30" dirty="0">
                <a:latin typeface="Carlito"/>
                <a:cs typeface="Carlito"/>
              </a:rPr>
              <a:t>s</a:t>
            </a:r>
            <a:r>
              <a:rPr sz="450" spc="35" dirty="0">
                <a:latin typeface="Carlito"/>
                <a:cs typeface="Carlito"/>
              </a:rPr>
              <a:t>o</a:t>
            </a:r>
            <a:r>
              <a:rPr sz="450" spc="5" dirty="0">
                <a:latin typeface="Carlito"/>
                <a:cs typeface="Carlito"/>
              </a:rPr>
              <a:t>li</a:t>
            </a:r>
            <a:r>
              <a:rPr sz="450" spc="40" dirty="0">
                <a:latin typeface="Carlito"/>
                <a:cs typeface="Carlito"/>
              </a:rPr>
              <a:t>c</a:t>
            </a:r>
            <a:r>
              <a:rPr sz="450" spc="5" dirty="0">
                <a:latin typeface="Carlito"/>
                <a:cs typeface="Carlito"/>
              </a:rPr>
              <a:t>i</a:t>
            </a:r>
            <a:r>
              <a:rPr sz="450" spc="25" dirty="0">
                <a:latin typeface="Carlito"/>
                <a:cs typeface="Carlito"/>
              </a:rPr>
              <a:t>to  </a:t>
            </a:r>
            <a:r>
              <a:rPr sz="450" spc="35" dirty="0">
                <a:latin typeface="Carlito"/>
                <a:cs typeface="Carlito"/>
              </a:rPr>
              <a:t>adecuación </a:t>
            </a:r>
            <a:r>
              <a:rPr sz="450" spc="30" dirty="0">
                <a:latin typeface="Carlito"/>
                <a:cs typeface="Carlito"/>
              </a:rPr>
              <a:t>al  plazo </a:t>
            </a:r>
            <a:r>
              <a:rPr sz="450" spc="35" dirty="0">
                <a:latin typeface="Carlito"/>
                <a:cs typeface="Carlito"/>
              </a:rPr>
              <a:t>de </a:t>
            </a:r>
            <a:r>
              <a:rPr sz="450" spc="30" dirty="0">
                <a:latin typeface="Carlito"/>
                <a:cs typeface="Carlito"/>
              </a:rPr>
              <a:t>casos  </a:t>
            </a:r>
            <a:r>
              <a:rPr sz="450" spc="35" dirty="0">
                <a:latin typeface="Carlito"/>
                <a:cs typeface="Carlito"/>
              </a:rPr>
              <a:t>complejos</a:t>
            </a:r>
            <a:endParaRPr sz="45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41789" y="2905351"/>
            <a:ext cx="2243455" cy="2467610"/>
            <a:chOff x="3841789" y="2905351"/>
            <a:chExt cx="2243455" cy="2467610"/>
          </a:xfrm>
        </p:grpSpPr>
        <p:sp>
          <p:nvSpPr>
            <p:cNvPr id="20" name="object 20"/>
            <p:cNvSpPr/>
            <p:nvPr/>
          </p:nvSpPr>
          <p:spPr>
            <a:xfrm>
              <a:off x="3841788" y="3263226"/>
              <a:ext cx="797560" cy="1400810"/>
            </a:xfrm>
            <a:custGeom>
              <a:avLst/>
              <a:gdLst/>
              <a:ahLst/>
              <a:cxnLst/>
              <a:rect l="l" t="t" r="r" b="b"/>
              <a:pathLst>
                <a:path w="797560" h="1400810">
                  <a:moveTo>
                    <a:pt x="67678" y="0"/>
                  </a:moveTo>
                  <a:lnTo>
                    <a:pt x="0" y="0"/>
                  </a:lnTo>
                  <a:lnTo>
                    <a:pt x="33832" y="56730"/>
                  </a:lnTo>
                  <a:lnTo>
                    <a:pt x="67678" y="0"/>
                  </a:lnTo>
                  <a:close/>
                </a:path>
                <a:path w="797560" h="1400810">
                  <a:moveTo>
                    <a:pt x="797229" y="630034"/>
                  </a:moveTo>
                  <a:lnTo>
                    <a:pt x="796759" y="569175"/>
                  </a:lnTo>
                  <a:lnTo>
                    <a:pt x="793711" y="631596"/>
                  </a:lnTo>
                  <a:lnTo>
                    <a:pt x="788149" y="692619"/>
                  </a:lnTo>
                  <a:lnTo>
                    <a:pt x="780173" y="752005"/>
                  </a:lnTo>
                  <a:lnTo>
                    <a:pt x="769874" y="809536"/>
                  </a:lnTo>
                  <a:lnTo>
                    <a:pt x="757339" y="865009"/>
                  </a:lnTo>
                  <a:lnTo>
                    <a:pt x="742657" y="918197"/>
                  </a:lnTo>
                  <a:lnTo>
                    <a:pt x="725944" y="968870"/>
                  </a:lnTo>
                  <a:lnTo>
                    <a:pt x="707275" y="1016800"/>
                  </a:lnTo>
                  <a:lnTo>
                    <a:pt x="686739" y="1061783"/>
                  </a:lnTo>
                  <a:lnTo>
                    <a:pt x="664438" y="1103591"/>
                  </a:lnTo>
                  <a:lnTo>
                    <a:pt x="640473" y="1141996"/>
                  </a:lnTo>
                  <a:lnTo>
                    <a:pt x="614921" y="1176794"/>
                  </a:lnTo>
                  <a:lnTo>
                    <a:pt x="587895" y="1207744"/>
                  </a:lnTo>
                  <a:lnTo>
                    <a:pt x="559473" y="1234630"/>
                  </a:lnTo>
                  <a:lnTo>
                    <a:pt x="498830" y="1275334"/>
                  </a:lnTo>
                  <a:lnTo>
                    <a:pt x="498830" y="1233639"/>
                  </a:lnTo>
                  <a:lnTo>
                    <a:pt x="399338" y="1341602"/>
                  </a:lnTo>
                  <a:lnTo>
                    <a:pt x="498830" y="1400403"/>
                  </a:lnTo>
                  <a:lnTo>
                    <a:pt x="498830" y="1358709"/>
                  </a:lnTo>
                  <a:lnTo>
                    <a:pt x="528866" y="1341221"/>
                  </a:lnTo>
                  <a:lnTo>
                    <a:pt x="585343" y="1293837"/>
                  </a:lnTo>
                  <a:lnTo>
                    <a:pt x="611632" y="1264348"/>
                  </a:lnTo>
                  <a:lnTo>
                    <a:pt x="636524" y="1231265"/>
                  </a:lnTo>
                  <a:lnTo>
                    <a:pt x="659917" y="1194816"/>
                  </a:lnTo>
                  <a:lnTo>
                    <a:pt x="681774" y="1155192"/>
                  </a:lnTo>
                  <a:lnTo>
                    <a:pt x="701979" y="1112596"/>
                  </a:lnTo>
                  <a:lnTo>
                    <a:pt x="720471" y="1067244"/>
                  </a:lnTo>
                  <a:lnTo>
                    <a:pt x="737171" y="1019340"/>
                  </a:lnTo>
                  <a:lnTo>
                    <a:pt x="751992" y="969098"/>
                  </a:lnTo>
                  <a:lnTo>
                    <a:pt x="764870" y="916724"/>
                  </a:lnTo>
                  <a:lnTo>
                    <a:pt x="775703" y="862418"/>
                  </a:lnTo>
                  <a:lnTo>
                    <a:pt x="784440" y="806386"/>
                  </a:lnTo>
                  <a:lnTo>
                    <a:pt x="790994" y="748842"/>
                  </a:lnTo>
                  <a:lnTo>
                    <a:pt x="795286" y="689978"/>
                  </a:lnTo>
                  <a:lnTo>
                    <a:pt x="797229" y="63003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1128" y="3018389"/>
              <a:ext cx="398145" cy="855980"/>
            </a:xfrm>
            <a:custGeom>
              <a:avLst/>
              <a:gdLst/>
              <a:ahLst/>
              <a:cxnLst/>
              <a:rect l="l" t="t" r="r" b="b"/>
              <a:pathLst>
                <a:path w="398145" h="855979">
                  <a:moveTo>
                    <a:pt x="0" y="0"/>
                  </a:moveTo>
                  <a:lnTo>
                    <a:pt x="0" y="83377"/>
                  </a:lnTo>
                  <a:lnTo>
                    <a:pt x="32633" y="85937"/>
                  </a:lnTo>
                  <a:lnTo>
                    <a:pt x="64542" y="93485"/>
                  </a:lnTo>
                  <a:lnTo>
                    <a:pt x="125774" y="122752"/>
                  </a:lnTo>
                  <a:lnTo>
                    <a:pt x="182874" y="169585"/>
                  </a:lnTo>
                  <a:lnTo>
                    <a:pt x="209618" y="199092"/>
                  </a:lnTo>
                  <a:lnTo>
                    <a:pt x="235022" y="232395"/>
                  </a:lnTo>
                  <a:lnTo>
                    <a:pt x="258983" y="269294"/>
                  </a:lnTo>
                  <a:lnTo>
                    <a:pt x="281398" y="309591"/>
                  </a:lnTo>
                  <a:lnTo>
                    <a:pt x="302165" y="353087"/>
                  </a:lnTo>
                  <a:lnTo>
                    <a:pt x="321182" y="399583"/>
                  </a:lnTo>
                  <a:lnTo>
                    <a:pt x="338345" y="448880"/>
                  </a:lnTo>
                  <a:lnTo>
                    <a:pt x="353552" y="500780"/>
                  </a:lnTo>
                  <a:lnTo>
                    <a:pt x="366702" y="555084"/>
                  </a:lnTo>
                  <a:lnTo>
                    <a:pt x="377690" y="611593"/>
                  </a:lnTo>
                  <a:lnTo>
                    <a:pt x="386415" y="670108"/>
                  </a:lnTo>
                  <a:lnTo>
                    <a:pt x="392774" y="730430"/>
                  </a:lnTo>
                  <a:lnTo>
                    <a:pt x="396665" y="792361"/>
                  </a:lnTo>
                  <a:lnTo>
                    <a:pt x="397985" y="855701"/>
                  </a:lnTo>
                  <a:lnTo>
                    <a:pt x="397985" y="772324"/>
                  </a:lnTo>
                  <a:lnTo>
                    <a:pt x="396665" y="708984"/>
                  </a:lnTo>
                  <a:lnTo>
                    <a:pt x="392774" y="647053"/>
                  </a:lnTo>
                  <a:lnTo>
                    <a:pt x="386415" y="586731"/>
                  </a:lnTo>
                  <a:lnTo>
                    <a:pt x="377690" y="528216"/>
                  </a:lnTo>
                  <a:lnTo>
                    <a:pt x="366702" y="471707"/>
                  </a:lnTo>
                  <a:lnTo>
                    <a:pt x="353552" y="417403"/>
                  </a:lnTo>
                  <a:lnTo>
                    <a:pt x="338345" y="365503"/>
                  </a:lnTo>
                  <a:lnTo>
                    <a:pt x="321182" y="316206"/>
                  </a:lnTo>
                  <a:lnTo>
                    <a:pt x="302165" y="269710"/>
                  </a:lnTo>
                  <a:lnTo>
                    <a:pt x="281398" y="226214"/>
                  </a:lnTo>
                  <a:lnTo>
                    <a:pt x="258983" y="185917"/>
                  </a:lnTo>
                  <a:lnTo>
                    <a:pt x="235022" y="149018"/>
                  </a:lnTo>
                  <a:lnTo>
                    <a:pt x="209618" y="115715"/>
                  </a:lnTo>
                  <a:lnTo>
                    <a:pt x="182874" y="86208"/>
                  </a:lnTo>
                  <a:lnTo>
                    <a:pt x="125774" y="39375"/>
                  </a:lnTo>
                  <a:lnTo>
                    <a:pt x="64542" y="10108"/>
                  </a:lnTo>
                  <a:lnTo>
                    <a:pt x="32633" y="2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1128" y="3018389"/>
              <a:ext cx="398145" cy="1645285"/>
            </a:xfrm>
            <a:custGeom>
              <a:avLst/>
              <a:gdLst/>
              <a:ahLst/>
              <a:cxnLst/>
              <a:rect l="l" t="t" r="r" b="b"/>
              <a:pathLst>
                <a:path w="398145" h="1645285">
                  <a:moveTo>
                    <a:pt x="397985" y="855701"/>
                  </a:moveTo>
                  <a:lnTo>
                    <a:pt x="396665" y="792361"/>
                  </a:lnTo>
                  <a:lnTo>
                    <a:pt x="392774" y="730430"/>
                  </a:lnTo>
                  <a:lnTo>
                    <a:pt x="386415" y="670108"/>
                  </a:lnTo>
                  <a:lnTo>
                    <a:pt x="377690" y="611593"/>
                  </a:lnTo>
                  <a:lnTo>
                    <a:pt x="366702" y="555084"/>
                  </a:lnTo>
                  <a:lnTo>
                    <a:pt x="353552" y="500780"/>
                  </a:lnTo>
                  <a:lnTo>
                    <a:pt x="338345" y="448880"/>
                  </a:lnTo>
                  <a:lnTo>
                    <a:pt x="321182" y="399583"/>
                  </a:lnTo>
                  <a:lnTo>
                    <a:pt x="302165" y="353087"/>
                  </a:lnTo>
                  <a:lnTo>
                    <a:pt x="281398" y="309591"/>
                  </a:lnTo>
                  <a:lnTo>
                    <a:pt x="258983" y="269294"/>
                  </a:lnTo>
                  <a:lnTo>
                    <a:pt x="235022" y="232395"/>
                  </a:lnTo>
                  <a:lnTo>
                    <a:pt x="209618" y="199092"/>
                  </a:lnTo>
                  <a:lnTo>
                    <a:pt x="182874" y="169585"/>
                  </a:lnTo>
                  <a:lnTo>
                    <a:pt x="125774" y="122752"/>
                  </a:lnTo>
                  <a:lnTo>
                    <a:pt x="64542" y="93485"/>
                  </a:lnTo>
                  <a:lnTo>
                    <a:pt x="0" y="83377"/>
                  </a:lnTo>
                  <a:lnTo>
                    <a:pt x="0" y="0"/>
                  </a:lnTo>
                  <a:lnTo>
                    <a:pt x="64542" y="10108"/>
                  </a:lnTo>
                  <a:lnTo>
                    <a:pt x="125774" y="39375"/>
                  </a:lnTo>
                  <a:lnTo>
                    <a:pt x="182874" y="86208"/>
                  </a:lnTo>
                  <a:lnTo>
                    <a:pt x="209618" y="115715"/>
                  </a:lnTo>
                  <a:lnTo>
                    <a:pt x="235022" y="149018"/>
                  </a:lnTo>
                  <a:lnTo>
                    <a:pt x="258983" y="185917"/>
                  </a:lnTo>
                  <a:lnTo>
                    <a:pt x="281398" y="226214"/>
                  </a:lnTo>
                  <a:lnTo>
                    <a:pt x="302165" y="269710"/>
                  </a:lnTo>
                  <a:lnTo>
                    <a:pt x="321182" y="316206"/>
                  </a:lnTo>
                  <a:lnTo>
                    <a:pt x="338345" y="365503"/>
                  </a:lnTo>
                  <a:lnTo>
                    <a:pt x="353552" y="417403"/>
                  </a:lnTo>
                  <a:lnTo>
                    <a:pt x="366702" y="471707"/>
                  </a:lnTo>
                  <a:lnTo>
                    <a:pt x="377690" y="528216"/>
                  </a:lnTo>
                  <a:lnTo>
                    <a:pt x="386415" y="586731"/>
                  </a:lnTo>
                  <a:lnTo>
                    <a:pt x="392774" y="647053"/>
                  </a:lnTo>
                  <a:lnTo>
                    <a:pt x="396665" y="708984"/>
                  </a:lnTo>
                  <a:lnTo>
                    <a:pt x="397985" y="772324"/>
                  </a:lnTo>
                  <a:lnTo>
                    <a:pt x="397985" y="855701"/>
                  </a:lnTo>
                  <a:lnTo>
                    <a:pt x="396725" y="917360"/>
                  </a:lnTo>
                  <a:lnTo>
                    <a:pt x="393002" y="977878"/>
                  </a:lnTo>
                  <a:lnTo>
                    <a:pt x="386901" y="1037043"/>
                  </a:lnTo>
                  <a:lnTo>
                    <a:pt x="378508" y="1094641"/>
                  </a:lnTo>
                  <a:lnTo>
                    <a:pt x="367907" y="1150457"/>
                  </a:lnTo>
                  <a:lnTo>
                    <a:pt x="355183" y="1204278"/>
                  </a:lnTo>
                  <a:lnTo>
                    <a:pt x="340423" y="1255891"/>
                  </a:lnTo>
                  <a:lnTo>
                    <a:pt x="323710" y="1305082"/>
                  </a:lnTo>
                  <a:lnTo>
                    <a:pt x="305130" y="1351637"/>
                  </a:lnTo>
                  <a:lnTo>
                    <a:pt x="284768" y="1395343"/>
                  </a:lnTo>
                  <a:lnTo>
                    <a:pt x="262710" y="1435985"/>
                  </a:lnTo>
                  <a:lnTo>
                    <a:pt x="239040" y="1473350"/>
                  </a:lnTo>
                  <a:lnTo>
                    <a:pt x="213843" y="1507224"/>
                  </a:lnTo>
                  <a:lnTo>
                    <a:pt x="187206" y="1537394"/>
                  </a:lnTo>
                  <a:lnTo>
                    <a:pt x="159212" y="1563646"/>
                  </a:lnTo>
                  <a:lnTo>
                    <a:pt x="99496" y="1603542"/>
                  </a:lnTo>
                  <a:lnTo>
                    <a:pt x="99496" y="1645230"/>
                  </a:lnTo>
                  <a:lnTo>
                    <a:pt x="0" y="1586432"/>
                  </a:lnTo>
                  <a:lnTo>
                    <a:pt x="99496" y="1478476"/>
                  </a:lnTo>
                  <a:lnTo>
                    <a:pt x="99496" y="1520165"/>
                  </a:lnTo>
                  <a:lnTo>
                    <a:pt x="130419" y="1502064"/>
                  </a:lnTo>
                  <a:lnTo>
                    <a:pt x="188561" y="1452570"/>
                  </a:lnTo>
                  <a:lnTo>
                    <a:pt x="215592" y="1421620"/>
                  </a:lnTo>
                  <a:lnTo>
                    <a:pt x="241139" y="1386830"/>
                  </a:lnTo>
                  <a:lnTo>
                    <a:pt x="265107" y="1348421"/>
                  </a:lnTo>
                  <a:lnTo>
                    <a:pt x="287404" y="1306614"/>
                  </a:lnTo>
                  <a:lnTo>
                    <a:pt x="307936" y="1261632"/>
                  </a:lnTo>
                  <a:lnTo>
                    <a:pt x="326609" y="1213696"/>
                  </a:lnTo>
                  <a:lnTo>
                    <a:pt x="343330" y="1163026"/>
                  </a:lnTo>
                  <a:lnTo>
                    <a:pt x="358005" y="1109844"/>
                  </a:lnTo>
                  <a:lnTo>
                    <a:pt x="370541" y="1054373"/>
                  </a:lnTo>
                  <a:lnTo>
                    <a:pt x="380844" y="996832"/>
                  </a:lnTo>
                  <a:lnTo>
                    <a:pt x="388820" y="937445"/>
                  </a:lnTo>
                  <a:lnTo>
                    <a:pt x="394377" y="876431"/>
                  </a:lnTo>
                  <a:lnTo>
                    <a:pt x="397420" y="814013"/>
                  </a:lnTo>
                </a:path>
              </a:pathLst>
            </a:custGeom>
            <a:ln w="1073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39286" y="2909479"/>
              <a:ext cx="1341755" cy="2459355"/>
            </a:xfrm>
            <a:custGeom>
              <a:avLst/>
              <a:gdLst/>
              <a:ahLst/>
              <a:cxnLst/>
              <a:rect l="l" t="t" r="r" b="b"/>
              <a:pathLst>
                <a:path w="1341754" h="2459354">
                  <a:moveTo>
                    <a:pt x="1341507" y="0"/>
                  </a:moveTo>
                  <a:lnTo>
                    <a:pt x="0" y="0"/>
                  </a:lnTo>
                  <a:lnTo>
                    <a:pt x="0" y="2459338"/>
                  </a:lnTo>
                  <a:lnTo>
                    <a:pt x="1341507" y="2459338"/>
                  </a:lnTo>
                  <a:lnTo>
                    <a:pt x="1341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39286" y="2909479"/>
              <a:ext cx="1341755" cy="2459355"/>
            </a:xfrm>
            <a:custGeom>
              <a:avLst/>
              <a:gdLst/>
              <a:ahLst/>
              <a:cxnLst/>
              <a:rect l="l" t="t" r="r" b="b"/>
              <a:pathLst>
                <a:path w="1341754" h="2459354">
                  <a:moveTo>
                    <a:pt x="0" y="2459338"/>
                  </a:moveTo>
                  <a:lnTo>
                    <a:pt x="1341507" y="2459338"/>
                  </a:lnTo>
                  <a:lnTo>
                    <a:pt x="1341507" y="0"/>
                  </a:lnTo>
                  <a:lnTo>
                    <a:pt x="0" y="0"/>
                  </a:lnTo>
                  <a:lnTo>
                    <a:pt x="0" y="2459338"/>
                  </a:lnTo>
                  <a:close/>
                </a:path>
              </a:pathLst>
            </a:custGeom>
            <a:ln w="78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12997" y="2919835"/>
            <a:ext cx="114300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5"/>
              </a:spcBef>
            </a:pPr>
            <a:r>
              <a:rPr sz="800" spc="100" dirty="0">
                <a:latin typeface="Caladea"/>
                <a:cs typeface="Caladea"/>
              </a:rPr>
              <a:t>ADECUACION</a:t>
            </a:r>
            <a:r>
              <a:rPr sz="800" spc="20" dirty="0">
                <a:latin typeface="Caladea"/>
                <a:cs typeface="Caladea"/>
              </a:rPr>
              <a:t> </a:t>
            </a:r>
            <a:r>
              <a:rPr sz="800" spc="110" dirty="0">
                <a:latin typeface="Caladea"/>
                <a:cs typeface="Caladea"/>
              </a:rPr>
              <a:t>DE</a:t>
            </a:r>
            <a:r>
              <a:rPr sz="800" spc="20" dirty="0">
                <a:latin typeface="Caladea"/>
                <a:cs typeface="Caladea"/>
              </a:rPr>
              <a:t> </a:t>
            </a:r>
            <a:r>
              <a:rPr sz="800" spc="95" dirty="0">
                <a:latin typeface="Caladea"/>
                <a:cs typeface="Caladea"/>
              </a:rPr>
              <a:t>9</a:t>
            </a:r>
            <a:r>
              <a:rPr sz="800" spc="20" dirty="0">
                <a:latin typeface="Caladea"/>
                <a:cs typeface="Caladea"/>
              </a:rPr>
              <a:t> </a:t>
            </a:r>
            <a:r>
              <a:rPr sz="800" spc="110" dirty="0">
                <a:latin typeface="Caladea"/>
                <a:cs typeface="Caladea"/>
              </a:rPr>
              <a:t>A  </a:t>
            </a:r>
            <a:r>
              <a:rPr sz="800" spc="95" dirty="0">
                <a:latin typeface="Caladea"/>
                <a:cs typeface="Caladea"/>
              </a:rPr>
              <a:t>18</a:t>
            </a:r>
            <a:r>
              <a:rPr sz="800" spc="35" dirty="0">
                <a:latin typeface="Caladea"/>
                <a:cs typeface="Caladea"/>
              </a:rPr>
              <a:t> </a:t>
            </a:r>
            <a:r>
              <a:rPr sz="800" spc="100" dirty="0">
                <a:latin typeface="Caladea"/>
                <a:cs typeface="Caladea"/>
              </a:rPr>
              <a:t>MESES</a:t>
            </a:r>
            <a:endParaRPr sz="800">
              <a:latin typeface="Caladea"/>
              <a:cs typeface="Calade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" b="1" i="1" spc="85" dirty="0">
                <a:latin typeface="Trebuchet MS"/>
                <a:cs typeface="Trebuchet MS"/>
              </a:rPr>
              <a:t>¿Qué</a:t>
            </a:r>
            <a:r>
              <a:rPr sz="800" b="1" i="1" spc="-105" dirty="0">
                <a:latin typeface="Trebuchet MS"/>
                <a:cs typeface="Trebuchet MS"/>
              </a:rPr>
              <a:t> </a:t>
            </a:r>
            <a:r>
              <a:rPr sz="800" b="1" i="1" spc="70" dirty="0">
                <a:latin typeface="Trebuchet MS"/>
                <a:cs typeface="Trebuchet MS"/>
              </a:rPr>
              <a:t>implica?</a:t>
            </a:r>
            <a:endParaRPr sz="800">
              <a:latin typeface="Trebuchet MS"/>
              <a:cs typeface="Trebuchet MS"/>
            </a:endParaRPr>
          </a:p>
          <a:p>
            <a:pPr marL="12700" marR="8890">
              <a:lnSpc>
                <a:spcPct val="108300"/>
              </a:lnSpc>
              <a:spcBef>
                <a:spcPts val="585"/>
              </a:spcBef>
            </a:pPr>
            <a:r>
              <a:rPr sz="800" spc="80" dirty="0">
                <a:latin typeface="Caladea"/>
                <a:cs typeface="Caladea"/>
              </a:rPr>
              <a:t>1) </a:t>
            </a:r>
            <a:r>
              <a:rPr sz="800" spc="95" dirty="0">
                <a:latin typeface="Caladea"/>
                <a:cs typeface="Caladea"/>
              </a:rPr>
              <a:t>Sumar 9 </a:t>
            </a:r>
            <a:r>
              <a:rPr sz="800" spc="85" dirty="0">
                <a:latin typeface="Caladea"/>
                <a:cs typeface="Caladea"/>
              </a:rPr>
              <a:t>(que </a:t>
            </a:r>
            <a:r>
              <a:rPr sz="800" spc="80" dirty="0">
                <a:latin typeface="Caladea"/>
                <a:cs typeface="Caladea"/>
              </a:rPr>
              <a:t>ya  </a:t>
            </a:r>
            <a:r>
              <a:rPr sz="800" spc="70" dirty="0">
                <a:latin typeface="Caladea"/>
                <a:cs typeface="Caladea"/>
              </a:rPr>
              <a:t>tenia </a:t>
            </a:r>
            <a:r>
              <a:rPr sz="800" spc="80" dirty="0">
                <a:latin typeface="Caladea"/>
                <a:cs typeface="Caladea"/>
              </a:rPr>
              <a:t>otorgado) </a:t>
            </a:r>
            <a:r>
              <a:rPr sz="800" spc="95" dirty="0">
                <a:solidFill>
                  <a:srgbClr val="212121"/>
                </a:solidFill>
                <a:latin typeface="Caladea"/>
                <a:cs typeface="Caladea"/>
              </a:rPr>
              <a:t>+ 18  </a:t>
            </a:r>
            <a:r>
              <a:rPr sz="800" spc="75" dirty="0">
                <a:solidFill>
                  <a:srgbClr val="212121"/>
                </a:solidFill>
                <a:latin typeface="Caladea"/>
                <a:cs typeface="Caladea"/>
              </a:rPr>
              <a:t>(ya </a:t>
            </a:r>
            <a:r>
              <a:rPr sz="800" spc="90" dirty="0">
                <a:solidFill>
                  <a:srgbClr val="212121"/>
                </a:solidFill>
                <a:latin typeface="Caladea"/>
                <a:cs typeface="Caladea"/>
              </a:rPr>
              <a:t>que</a:t>
            </a:r>
            <a:r>
              <a:rPr sz="800" spc="-110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800" spc="80" dirty="0">
                <a:solidFill>
                  <a:srgbClr val="212121"/>
                </a:solidFill>
                <a:latin typeface="Caladea"/>
                <a:cs typeface="Caladea"/>
              </a:rPr>
              <a:t>ahora </a:t>
            </a:r>
            <a:r>
              <a:rPr sz="800" spc="65" dirty="0">
                <a:solidFill>
                  <a:srgbClr val="212121"/>
                </a:solidFill>
                <a:latin typeface="Caladea"/>
                <a:cs typeface="Caladea"/>
              </a:rPr>
              <a:t>el </a:t>
            </a:r>
            <a:r>
              <a:rPr sz="800" spc="80" dirty="0">
                <a:solidFill>
                  <a:srgbClr val="212121"/>
                </a:solidFill>
                <a:latin typeface="Caladea"/>
                <a:cs typeface="Caladea"/>
              </a:rPr>
              <a:t>caso  es complejo;</a:t>
            </a:r>
            <a:r>
              <a:rPr sz="800" spc="-20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800" spc="95" dirty="0">
                <a:solidFill>
                  <a:srgbClr val="212121"/>
                </a:solidFill>
                <a:latin typeface="Caladea"/>
                <a:cs typeface="Caladea"/>
              </a:rPr>
              <a:t>o</a:t>
            </a:r>
            <a:endParaRPr sz="800">
              <a:latin typeface="Caladea"/>
              <a:cs typeface="Calade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02212" y="4636583"/>
            <a:ext cx="370205" cy="151130"/>
            <a:chOff x="5002212" y="4636583"/>
            <a:chExt cx="370205" cy="151130"/>
          </a:xfrm>
        </p:grpSpPr>
        <p:sp>
          <p:nvSpPr>
            <p:cNvPr id="27" name="object 27"/>
            <p:cNvSpPr/>
            <p:nvPr/>
          </p:nvSpPr>
          <p:spPr>
            <a:xfrm>
              <a:off x="5002212" y="4636583"/>
              <a:ext cx="117152" cy="131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01315" y="4636694"/>
              <a:ext cx="171077" cy="1506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12997" y="4276366"/>
            <a:ext cx="925194" cy="854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95"/>
              </a:spcBef>
            </a:pPr>
            <a:r>
              <a:rPr sz="800" spc="80" dirty="0">
                <a:latin typeface="Caladea"/>
                <a:cs typeface="Caladea"/>
              </a:rPr>
              <a:t>2)</a:t>
            </a:r>
            <a:r>
              <a:rPr sz="800" spc="20" dirty="0">
                <a:latin typeface="Caladea"/>
                <a:cs typeface="Caladea"/>
              </a:rPr>
              <a:t> </a:t>
            </a:r>
            <a:r>
              <a:rPr sz="800" spc="95" dirty="0">
                <a:latin typeface="Caladea"/>
                <a:cs typeface="Caladea"/>
              </a:rPr>
              <a:t>18</a:t>
            </a:r>
            <a:r>
              <a:rPr sz="800" spc="25" dirty="0">
                <a:latin typeface="Caladea"/>
                <a:cs typeface="Caladea"/>
              </a:rPr>
              <a:t> </a:t>
            </a:r>
            <a:r>
              <a:rPr sz="800" spc="80" dirty="0">
                <a:latin typeface="Caladea"/>
                <a:cs typeface="Caladea"/>
              </a:rPr>
              <a:t>es</a:t>
            </a:r>
            <a:r>
              <a:rPr sz="800" spc="25" dirty="0">
                <a:latin typeface="Caladea"/>
                <a:cs typeface="Caladea"/>
              </a:rPr>
              <a:t> </a:t>
            </a:r>
            <a:r>
              <a:rPr sz="800" spc="65" dirty="0">
                <a:latin typeface="Caladea"/>
                <a:cs typeface="Caladea"/>
              </a:rPr>
              <a:t>el</a:t>
            </a:r>
            <a:r>
              <a:rPr sz="800" spc="20" dirty="0">
                <a:latin typeface="Caladea"/>
                <a:cs typeface="Caladea"/>
              </a:rPr>
              <a:t> </a:t>
            </a:r>
            <a:r>
              <a:rPr sz="800" spc="90" dirty="0">
                <a:latin typeface="Caladea"/>
                <a:cs typeface="Caladea"/>
              </a:rPr>
              <a:t>nuevo  máximo.</a:t>
            </a:r>
            <a:endParaRPr sz="800">
              <a:latin typeface="Caladea"/>
              <a:cs typeface="Caladea"/>
            </a:endParaRPr>
          </a:p>
          <a:p>
            <a:pPr marL="12700" algn="just">
              <a:lnSpc>
                <a:spcPct val="100000"/>
              </a:lnSpc>
              <a:spcBef>
                <a:spcPts val="665"/>
              </a:spcBef>
            </a:pPr>
            <a:r>
              <a:rPr sz="800" spc="95" dirty="0">
                <a:latin typeface="Caladea"/>
                <a:cs typeface="Caladea"/>
              </a:rPr>
              <a:t>9</a:t>
            </a:r>
            <a:r>
              <a:rPr sz="800" spc="30" dirty="0">
                <a:latin typeface="Caladea"/>
                <a:cs typeface="Caladea"/>
              </a:rPr>
              <a:t> </a:t>
            </a:r>
            <a:r>
              <a:rPr sz="800" spc="95" dirty="0">
                <a:solidFill>
                  <a:srgbClr val="212121"/>
                </a:solidFill>
                <a:latin typeface="Caladea"/>
                <a:cs typeface="Caladea"/>
              </a:rPr>
              <a:t>+</a:t>
            </a:r>
            <a:r>
              <a:rPr sz="800" spc="30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800" b="1" spc="105" dirty="0">
                <a:solidFill>
                  <a:srgbClr val="212121"/>
                </a:solidFill>
                <a:latin typeface="Caladea"/>
                <a:cs typeface="Caladea"/>
              </a:rPr>
              <a:t>9</a:t>
            </a:r>
            <a:r>
              <a:rPr sz="800" b="1" spc="25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800" spc="95" dirty="0">
                <a:solidFill>
                  <a:srgbClr val="212121"/>
                </a:solidFill>
                <a:latin typeface="Caladea"/>
                <a:cs typeface="Caladea"/>
              </a:rPr>
              <a:t>=</a:t>
            </a:r>
            <a:r>
              <a:rPr sz="800" spc="35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800" spc="95" dirty="0">
                <a:solidFill>
                  <a:srgbClr val="212121"/>
                </a:solidFill>
                <a:latin typeface="Caladea"/>
                <a:cs typeface="Caladea"/>
              </a:rPr>
              <a:t>18</a:t>
            </a:r>
            <a:endParaRPr sz="800">
              <a:latin typeface="Caladea"/>
              <a:cs typeface="Caladea"/>
            </a:endParaRPr>
          </a:p>
          <a:p>
            <a:pPr marL="66675" marR="424180" algn="just">
              <a:lnSpc>
                <a:spcPct val="100000"/>
              </a:lnSpc>
              <a:spcBef>
                <a:spcPts val="640"/>
              </a:spcBef>
            </a:pPr>
            <a:r>
              <a:rPr sz="450" spc="35" dirty="0">
                <a:latin typeface="Carlito"/>
                <a:cs typeface="Carlito"/>
              </a:rPr>
              <a:t>Para </a:t>
            </a:r>
            <a:r>
              <a:rPr sz="450" spc="25" dirty="0">
                <a:latin typeface="Carlito"/>
                <a:cs typeface="Carlito"/>
              </a:rPr>
              <a:t>llegar al  </a:t>
            </a:r>
            <a:r>
              <a:rPr sz="450" spc="40" dirty="0">
                <a:latin typeface="Carlito"/>
                <a:cs typeface="Carlito"/>
              </a:rPr>
              <a:t>nuevo máximo  </a:t>
            </a:r>
            <a:r>
              <a:rPr sz="450" spc="35" dirty="0">
                <a:latin typeface="Carlito"/>
                <a:cs typeface="Carlito"/>
              </a:rPr>
              <a:t>que ahora es  18</a:t>
            </a:r>
            <a:endParaRPr sz="45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01735" y="4230500"/>
            <a:ext cx="1035050" cy="1035685"/>
            <a:chOff x="801735" y="4230500"/>
            <a:chExt cx="1035050" cy="1035685"/>
          </a:xfrm>
        </p:grpSpPr>
        <p:sp>
          <p:nvSpPr>
            <p:cNvPr id="31" name="object 31"/>
            <p:cNvSpPr/>
            <p:nvPr/>
          </p:nvSpPr>
          <p:spPr>
            <a:xfrm>
              <a:off x="806815" y="4235580"/>
              <a:ext cx="1024890" cy="1025525"/>
            </a:xfrm>
            <a:custGeom>
              <a:avLst/>
              <a:gdLst/>
              <a:ahLst/>
              <a:cxnLst/>
              <a:rect l="l" t="t" r="r" b="b"/>
              <a:pathLst>
                <a:path w="1024889" h="1025525">
                  <a:moveTo>
                    <a:pt x="853953" y="0"/>
                  </a:moveTo>
                  <a:lnTo>
                    <a:pt x="170790" y="0"/>
                  </a:lnTo>
                  <a:lnTo>
                    <a:pt x="116810" y="7297"/>
                  </a:lnTo>
                  <a:lnTo>
                    <a:pt x="69926" y="27618"/>
                  </a:lnTo>
                  <a:lnTo>
                    <a:pt x="32954" y="58602"/>
                  </a:lnTo>
                  <a:lnTo>
                    <a:pt x="8707" y="97889"/>
                  </a:lnTo>
                  <a:lnTo>
                    <a:pt x="0" y="143121"/>
                  </a:lnTo>
                  <a:lnTo>
                    <a:pt x="0" y="882350"/>
                  </a:lnTo>
                  <a:lnTo>
                    <a:pt x="8707" y="927585"/>
                  </a:lnTo>
                  <a:lnTo>
                    <a:pt x="32954" y="966873"/>
                  </a:lnTo>
                  <a:lnTo>
                    <a:pt x="69926" y="997855"/>
                  </a:lnTo>
                  <a:lnTo>
                    <a:pt x="116810" y="1018174"/>
                  </a:lnTo>
                  <a:lnTo>
                    <a:pt x="170790" y="1025471"/>
                  </a:lnTo>
                  <a:lnTo>
                    <a:pt x="853953" y="1025471"/>
                  </a:lnTo>
                  <a:lnTo>
                    <a:pt x="907933" y="1018174"/>
                  </a:lnTo>
                  <a:lnTo>
                    <a:pt x="954816" y="997855"/>
                  </a:lnTo>
                  <a:lnTo>
                    <a:pt x="991789" y="966873"/>
                  </a:lnTo>
                  <a:lnTo>
                    <a:pt x="1016036" y="927585"/>
                  </a:lnTo>
                  <a:lnTo>
                    <a:pt x="1024743" y="882350"/>
                  </a:lnTo>
                  <a:lnTo>
                    <a:pt x="1024743" y="143121"/>
                  </a:lnTo>
                  <a:lnTo>
                    <a:pt x="1016036" y="97889"/>
                  </a:lnTo>
                  <a:lnTo>
                    <a:pt x="991789" y="58602"/>
                  </a:lnTo>
                  <a:lnTo>
                    <a:pt x="954816" y="27618"/>
                  </a:lnTo>
                  <a:lnTo>
                    <a:pt x="907933" y="7297"/>
                  </a:lnTo>
                  <a:lnTo>
                    <a:pt x="85395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6815" y="4235580"/>
              <a:ext cx="1024890" cy="1025525"/>
            </a:xfrm>
            <a:custGeom>
              <a:avLst/>
              <a:gdLst/>
              <a:ahLst/>
              <a:cxnLst/>
              <a:rect l="l" t="t" r="r" b="b"/>
              <a:pathLst>
                <a:path w="1024889" h="1025525">
                  <a:moveTo>
                    <a:pt x="0" y="143121"/>
                  </a:moveTo>
                  <a:lnTo>
                    <a:pt x="8707" y="97889"/>
                  </a:lnTo>
                  <a:lnTo>
                    <a:pt x="32954" y="58602"/>
                  </a:lnTo>
                  <a:lnTo>
                    <a:pt x="69926" y="27618"/>
                  </a:lnTo>
                  <a:lnTo>
                    <a:pt x="116810" y="7297"/>
                  </a:lnTo>
                  <a:lnTo>
                    <a:pt x="170790" y="0"/>
                  </a:lnTo>
                  <a:lnTo>
                    <a:pt x="853953" y="0"/>
                  </a:lnTo>
                  <a:lnTo>
                    <a:pt x="907933" y="7297"/>
                  </a:lnTo>
                  <a:lnTo>
                    <a:pt x="954816" y="27618"/>
                  </a:lnTo>
                  <a:lnTo>
                    <a:pt x="991789" y="58602"/>
                  </a:lnTo>
                  <a:lnTo>
                    <a:pt x="1016036" y="97889"/>
                  </a:lnTo>
                  <a:lnTo>
                    <a:pt x="1024743" y="143121"/>
                  </a:lnTo>
                  <a:lnTo>
                    <a:pt x="1024743" y="882350"/>
                  </a:lnTo>
                  <a:lnTo>
                    <a:pt x="1016036" y="927585"/>
                  </a:lnTo>
                  <a:lnTo>
                    <a:pt x="991789" y="966873"/>
                  </a:lnTo>
                  <a:lnTo>
                    <a:pt x="954816" y="997855"/>
                  </a:lnTo>
                  <a:lnTo>
                    <a:pt x="907933" y="1018174"/>
                  </a:lnTo>
                  <a:lnTo>
                    <a:pt x="853953" y="1025471"/>
                  </a:lnTo>
                  <a:lnTo>
                    <a:pt x="170790" y="1025471"/>
                  </a:lnTo>
                  <a:lnTo>
                    <a:pt x="116810" y="1018174"/>
                  </a:lnTo>
                  <a:lnTo>
                    <a:pt x="69926" y="997855"/>
                  </a:lnTo>
                  <a:lnTo>
                    <a:pt x="32954" y="966873"/>
                  </a:lnTo>
                  <a:lnTo>
                    <a:pt x="8707" y="927585"/>
                  </a:lnTo>
                  <a:lnTo>
                    <a:pt x="0" y="882350"/>
                  </a:lnTo>
                  <a:lnTo>
                    <a:pt x="0" y="143121"/>
                  </a:lnTo>
                  <a:close/>
                </a:path>
              </a:pathLst>
            </a:custGeom>
            <a:ln w="995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29657" y="4544080"/>
            <a:ext cx="580390" cy="300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7795">
              <a:lnSpc>
                <a:spcPct val="112599"/>
              </a:lnSpc>
              <a:spcBef>
                <a:spcPts val="95"/>
              </a:spcBef>
            </a:pPr>
            <a:r>
              <a:rPr sz="800" spc="95" dirty="0">
                <a:solidFill>
                  <a:srgbClr val="FFFFFF"/>
                </a:solidFill>
                <a:latin typeface="Carlito"/>
                <a:cs typeface="Carlito"/>
              </a:rPr>
              <a:t>CASO  </a:t>
            </a:r>
            <a:r>
              <a:rPr sz="800" spc="100" dirty="0">
                <a:solidFill>
                  <a:srgbClr val="FFFFFF"/>
                </a:solidFill>
                <a:latin typeface="Carlito"/>
                <a:cs typeface="Carlito"/>
              </a:rPr>
              <a:t>CO</a:t>
            </a:r>
            <a:r>
              <a:rPr sz="800" spc="14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800" spc="80" dirty="0">
                <a:solidFill>
                  <a:srgbClr val="FFFFFF"/>
                </a:solidFill>
                <a:latin typeface="Carlito"/>
                <a:cs typeface="Carlito"/>
              </a:rPr>
              <a:t>PLEJO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50684" y="4276408"/>
            <a:ext cx="2284095" cy="1025525"/>
          </a:xfrm>
          <a:custGeom>
            <a:avLst/>
            <a:gdLst/>
            <a:ahLst/>
            <a:cxnLst/>
            <a:rect l="l" t="t" r="r" b="b"/>
            <a:pathLst>
              <a:path w="2284095" h="1025525">
                <a:moveTo>
                  <a:pt x="2283675" y="0"/>
                </a:moveTo>
                <a:lnTo>
                  <a:pt x="0" y="0"/>
                </a:lnTo>
                <a:lnTo>
                  <a:pt x="0" y="1025480"/>
                </a:lnTo>
                <a:lnTo>
                  <a:pt x="2283675" y="1025480"/>
                </a:lnTo>
                <a:lnTo>
                  <a:pt x="228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46505" y="4297465"/>
            <a:ext cx="407670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65" dirty="0">
                <a:latin typeface="Caladea"/>
                <a:cs typeface="Caladea"/>
              </a:rPr>
              <a:t>Original</a:t>
            </a:r>
            <a:endParaRPr sz="650">
              <a:latin typeface="Caladea"/>
              <a:cs typeface="Calade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1892" y="4297465"/>
            <a:ext cx="64833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b="1" spc="70" dirty="0">
                <a:latin typeface="Caladea"/>
                <a:cs typeface="Caladea"/>
              </a:rPr>
              <a:t>Prolongación</a:t>
            </a:r>
            <a:endParaRPr sz="650">
              <a:latin typeface="Caladea"/>
              <a:cs typeface="Calade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23492" y="4517535"/>
            <a:ext cx="521970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95" dirty="0">
                <a:latin typeface="Caladea"/>
                <a:cs typeface="Caladea"/>
              </a:rPr>
              <a:t>18</a:t>
            </a:r>
            <a:r>
              <a:rPr sz="800" spc="-15" dirty="0">
                <a:latin typeface="Caladea"/>
                <a:cs typeface="Caladea"/>
              </a:rPr>
              <a:t> </a:t>
            </a:r>
            <a:r>
              <a:rPr sz="800" spc="90" dirty="0">
                <a:latin typeface="Caladea"/>
                <a:cs typeface="Caladea"/>
              </a:rPr>
              <a:t>meses</a:t>
            </a:r>
            <a:endParaRPr sz="800">
              <a:latin typeface="Caladea"/>
              <a:cs typeface="Calade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37225" y="4522073"/>
            <a:ext cx="914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100" dirty="0">
                <a:solidFill>
                  <a:srgbClr val="212121"/>
                </a:solidFill>
                <a:latin typeface="Caladea"/>
                <a:cs typeface="Caladea"/>
              </a:rPr>
              <a:t>+</a:t>
            </a:r>
            <a:endParaRPr sz="750">
              <a:latin typeface="Caladea"/>
              <a:cs typeface="Calade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41688" y="4522073"/>
            <a:ext cx="50165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100" dirty="0">
                <a:solidFill>
                  <a:srgbClr val="212121"/>
                </a:solidFill>
                <a:latin typeface="Caladea"/>
                <a:cs typeface="Caladea"/>
              </a:rPr>
              <a:t>18</a:t>
            </a:r>
            <a:r>
              <a:rPr sz="750" spc="-25" dirty="0">
                <a:solidFill>
                  <a:srgbClr val="212121"/>
                </a:solidFill>
                <a:latin typeface="Caladea"/>
                <a:cs typeface="Caladea"/>
              </a:rPr>
              <a:t> </a:t>
            </a:r>
            <a:r>
              <a:rPr sz="750" spc="100" dirty="0">
                <a:solidFill>
                  <a:srgbClr val="212121"/>
                </a:solidFill>
                <a:latin typeface="Caladea"/>
                <a:cs typeface="Caladea"/>
              </a:rPr>
              <a:t>meses</a:t>
            </a:r>
            <a:endParaRPr sz="750">
              <a:latin typeface="Caladea"/>
              <a:cs typeface="Calade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88587" y="4770998"/>
            <a:ext cx="597535" cy="596900"/>
          </a:xfrm>
          <a:custGeom>
            <a:avLst/>
            <a:gdLst/>
            <a:ahLst/>
            <a:cxnLst/>
            <a:rect l="l" t="t" r="r" b="b"/>
            <a:pathLst>
              <a:path w="597535" h="596900">
                <a:moveTo>
                  <a:pt x="596977" y="0"/>
                </a:moveTo>
                <a:lnTo>
                  <a:pt x="0" y="0"/>
                </a:lnTo>
                <a:lnTo>
                  <a:pt x="0" y="596684"/>
                </a:lnTo>
                <a:lnTo>
                  <a:pt x="596977" y="596684"/>
                </a:lnTo>
                <a:lnTo>
                  <a:pt x="596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061395" y="4794324"/>
            <a:ext cx="451484" cy="50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Carlito"/>
                <a:cs typeface="Carlito"/>
              </a:rPr>
              <a:t>Ya </a:t>
            </a:r>
            <a:r>
              <a:rPr sz="450" spc="40" dirty="0">
                <a:latin typeface="Carlito"/>
                <a:cs typeface="Carlito"/>
              </a:rPr>
              <a:t>no  </a:t>
            </a:r>
            <a:r>
              <a:rPr sz="450" spc="25" dirty="0">
                <a:latin typeface="Carlito"/>
                <a:cs typeface="Carlito"/>
              </a:rPr>
              <a:t>aplica,  </a:t>
            </a:r>
            <a:r>
              <a:rPr sz="450" spc="35" dirty="0">
                <a:latin typeface="Carlito"/>
                <a:cs typeface="Carlito"/>
              </a:rPr>
              <a:t>adecuación  </a:t>
            </a:r>
            <a:r>
              <a:rPr sz="450" spc="30" dirty="0">
                <a:latin typeface="Carlito"/>
                <a:cs typeface="Carlito"/>
              </a:rPr>
              <a:t>solo </a:t>
            </a:r>
            <a:r>
              <a:rPr sz="450" spc="35" dirty="0">
                <a:latin typeface="Carlito"/>
                <a:cs typeface="Carlito"/>
              </a:rPr>
              <a:t>es </a:t>
            </a:r>
            <a:r>
              <a:rPr sz="450" spc="25" dirty="0">
                <a:latin typeface="Carlito"/>
                <a:cs typeface="Carlito"/>
              </a:rPr>
              <a:t>al </a:t>
            </a:r>
            <a:r>
              <a:rPr sz="450" spc="30" dirty="0">
                <a:latin typeface="Carlito"/>
                <a:cs typeface="Carlito"/>
              </a:rPr>
              <a:t>plazo  </a:t>
            </a:r>
            <a:r>
              <a:rPr sz="450" spc="35" dirty="0">
                <a:latin typeface="Carlito"/>
                <a:cs typeface="Carlito"/>
              </a:rPr>
              <a:t>de  </a:t>
            </a:r>
            <a:r>
              <a:rPr sz="450" spc="30" dirty="0">
                <a:latin typeface="Carlito"/>
                <a:cs typeface="Carlito"/>
              </a:rPr>
              <a:t>prolongación  </a:t>
            </a:r>
            <a:r>
              <a:rPr sz="450" spc="40" dirty="0">
                <a:latin typeface="Carlito"/>
                <a:cs typeface="Carlito"/>
              </a:rPr>
              <a:t>no </a:t>
            </a:r>
            <a:r>
              <a:rPr sz="450" spc="30" dirty="0">
                <a:latin typeface="Carlito"/>
                <a:cs typeface="Carlito"/>
              </a:rPr>
              <a:t>al plazo  </a:t>
            </a:r>
            <a:r>
              <a:rPr sz="450" spc="25" dirty="0">
                <a:latin typeface="Carlito"/>
                <a:cs typeface="Carlito"/>
              </a:rPr>
              <a:t>original</a:t>
            </a:r>
            <a:endParaRPr sz="45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106526" y="2887664"/>
            <a:ext cx="6713220" cy="2608580"/>
            <a:chOff x="2106526" y="2887664"/>
            <a:chExt cx="6713220" cy="2608580"/>
          </a:xfrm>
        </p:grpSpPr>
        <p:sp>
          <p:nvSpPr>
            <p:cNvPr id="43" name="object 43"/>
            <p:cNvSpPr/>
            <p:nvPr/>
          </p:nvSpPr>
          <p:spPr>
            <a:xfrm>
              <a:off x="2109066" y="2890204"/>
              <a:ext cx="385445" cy="1824989"/>
            </a:xfrm>
            <a:custGeom>
              <a:avLst/>
              <a:gdLst/>
              <a:ahLst/>
              <a:cxnLst/>
              <a:rect l="l" t="t" r="r" b="b"/>
              <a:pathLst>
                <a:path w="385444" h="1824989">
                  <a:moveTo>
                    <a:pt x="17597" y="235384"/>
                  </a:moveTo>
                  <a:lnTo>
                    <a:pt x="385350" y="0"/>
                  </a:lnTo>
                </a:path>
                <a:path w="385444" h="1824989">
                  <a:moveTo>
                    <a:pt x="0" y="1824652"/>
                  </a:moveTo>
                  <a:lnTo>
                    <a:pt x="367752" y="1589268"/>
                  </a:lnTo>
                </a:path>
              </a:pathLst>
            </a:custGeom>
            <a:ln w="497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61303" y="3374136"/>
              <a:ext cx="779526" cy="857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2511" y="3639312"/>
              <a:ext cx="2432685" cy="1851660"/>
            </a:xfrm>
            <a:custGeom>
              <a:avLst/>
              <a:gdLst/>
              <a:ahLst/>
              <a:cxnLst/>
              <a:rect l="l" t="t" r="r" b="b"/>
              <a:pathLst>
                <a:path w="2432684" h="1851660">
                  <a:moveTo>
                    <a:pt x="2432304" y="0"/>
                  </a:moveTo>
                  <a:lnTo>
                    <a:pt x="362204" y="0"/>
                  </a:lnTo>
                  <a:lnTo>
                    <a:pt x="362204" y="719582"/>
                  </a:lnTo>
                  <a:lnTo>
                    <a:pt x="237362" y="719582"/>
                  </a:lnTo>
                  <a:lnTo>
                    <a:pt x="237362" y="462914"/>
                  </a:lnTo>
                  <a:lnTo>
                    <a:pt x="0" y="925830"/>
                  </a:lnTo>
                  <a:lnTo>
                    <a:pt x="237362" y="1388745"/>
                  </a:lnTo>
                  <a:lnTo>
                    <a:pt x="237362" y="1132077"/>
                  </a:lnTo>
                  <a:lnTo>
                    <a:pt x="362204" y="1132077"/>
                  </a:lnTo>
                  <a:lnTo>
                    <a:pt x="362204" y="1851660"/>
                  </a:lnTo>
                  <a:lnTo>
                    <a:pt x="2432304" y="1851660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A0C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82511" y="3639312"/>
              <a:ext cx="2432685" cy="1851660"/>
            </a:xfrm>
            <a:custGeom>
              <a:avLst/>
              <a:gdLst/>
              <a:ahLst/>
              <a:cxnLst/>
              <a:rect l="l" t="t" r="r" b="b"/>
              <a:pathLst>
                <a:path w="2432684" h="1851660">
                  <a:moveTo>
                    <a:pt x="0" y="925830"/>
                  </a:moveTo>
                  <a:lnTo>
                    <a:pt x="237362" y="462914"/>
                  </a:lnTo>
                  <a:lnTo>
                    <a:pt x="237362" y="719582"/>
                  </a:lnTo>
                  <a:lnTo>
                    <a:pt x="362204" y="719582"/>
                  </a:lnTo>
                  <a:lnTo>
                    <a:pt x="362204" y="0"/>
                  </a:lnTo>
                  <a:lnTo>
                    <a:pt x="2432304" y="0"/>
                  </a:lnTo>
                  <a:lnTo>
                    <a:pt x="2432304" y="1851660"/>
                  </a:lnTo>
                  <a:lnTo>
                    <a:pt x="362204" y="1851660"/>
                  </a:lnTo>
                  <a:lnTo>
                    <a:pt x="362204" y="1132077"/>
                  </a:lnTo>
                  <a:lnTo>
                    <a:pt x="237362" y="1132077"/>
                  </a:lnTo>
                  <a:lnTo>
                    <a:pt x="237362" y="1388745"/>
                  </a:lnTo>
                  <a:lnTo>
                    <a:pt x="0" y="925830"/>
                  </a:lnTo>
                  <a:close/>
                </a:path>
              </a:pathLst>
            </a:custGeom>
            <a:ln w="9524">
              <a:solidFill>
                <a:srgbClr val="0095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78190" y="3188797"/>
            <a:ext cx="88900" cy="9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Carlito"/>
                <a:cs typeface="Carlito"/>
              </a:rPr>
              <a:t>ya</a:t>
            </a:r>
            <a:endParaRPr sz="45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15543" y="3188797"/>
            <a:ext cx="240029" cy="16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Carlito"/>
                <a:cs typeface="Carlito"/>
              </a:rPr>
              <a:t>Plazo  </a:t>
            </a:r>
            <a:r>
              <a:rPr sz="450" spc="35" dirty="0">
                <a:latin typeface="Carlito"/>
                <a:cs typeface="Carlito"/>
              </a:rPr>
              <a:t>ve</a:t>
            </a:r>
            <a:r>
              <a:rPr sz="450" spc="30" dirty="0">
                <a:latin typeface="Carlito"/>
                <a:cs typeface="Carlito"/>
              </a:rPr>
              <a:t>nc</a:t>
            </a:r>
            <a:r>
              <a:rPr sz="450" spc="5" dirty="0">
                <a:latin typeface="Carlito"/>
                <a:cs typeface="Carlito"/>
              </a:rPr>
              <a:t>i</a:t>
            </a:r>
            <a:r>
              <a:rPr sz="450" spc="35" dirty="0">
                <a:latin typeface="Carlito"/>
                <a:cs typeface="Carlito"/>
              </a:rPr>
              <a:t>d</a:t>
            </a:r>
            <a:r>
              <a:rPr sz="450" spc="40" dirty="0">
                <a:latin typeface="Carlito"/>
                <a:cs typeface="Carlito"/>
              </a:rPr>
              <a:t>o</a:t>
            </a:r>
            <a:endParaRPr sz="45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30314" y="3669919"/>
            <a:ext cx="1901825" cy="1785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050" b="1" spc="-15" dirty="0">
                <a:latin typeface="Times New Roman"/>
                <a:cs typeface="Times New Roman"/>
              </a:rPr>
              <a:t>La Corte Suprema </a:t>
            </a:r>
            <a:r>
              <a:rPr sz="1050" b="1" spc="-10" dirty="0">
                <a:latin typeface="Times New Roman"/>
                <a:cs typeface="Times New Roman"/>
              </a:rPr>
              <a:t>de </a:t>
            </a:r>
            <a:r>
              <a:rPr sz="1050" b="1" spc="-5" dirty="0">
                <a:latin typeface="Times New Roman"/>
                <a:cs typeface="Times New Roman"/>
              </a:rPr>
              <a:t>Justicia </a:t>
            </a:r>
            <a:r>
              <a:rPr sz="1050" b="1" spc="-10" dirty="0">
                <a:latin typeface="Times New Roman"/>
                <a:cs typeface="Times New Roman"/>
              </a:rPr>
              <a:t>ha  </a:t>
            </a:r>
            <a:r>
              <a:rPr sz="1050" b="1" spc="-5" dirty="0">
                <a:latin typeface="Times New Roman"/>
                <a:cs typeface="Times New Roman"/>
              </a:rPr>
              <a:t>fijado </a:t>
            </a:r>
            <a:r>
              <a:rPr sz="1050" b="1" spc="-10" dirty="0">
                <a:latin typeface="Times New Roman"/>
                <a:cs typeface="Times New Roman"/>
              </a:rPr>
              <a:t>que </a:t>
            </a:r>
            <a:r>
              <a:rPr sz="1050" b="1" spc="-15" dirty="0">
                <a:latin typeface="Times New Roman"/>
                <a:cs typeface="Times New Roman"/>
              </a:rPr>
              <a:t>adecuar implicaría  </a:t>
            </a:r>
            <a:r>
              <a:rPr sz="1050" b="1" spc="-10" dirty="0">
                <a:latin typeface="Times New Roman"/>
                <a:cs typeface="Times New Roman"/>
              </a:rPr>
              <a:t>establecer un nuevo tope, un  </a:t>
            </a:r>
            <a:r>
              <a:rPr sz="1050" b="1" spc="-5" dirty="0">
                <a:latin typeface="Times New Roman"/>
                <a:cs typeface="Times New Roman"/>
              </a:rPr>
              <a:t>límite </a:t>
            </a:r>
            <a:r>
              <a:rPr sz="1050" b="1" spc="-15" dirty="0">
                <a:latin typeface="Times New Roman"/>
                <a:cs typeface="Times New Roman"/>
              </a:rPr>
              <a:t>máximo </a:t>
            </a:r>
            <a:r>
              <a:rPr sz="1050" b="1" spc="-10" dirty="0">
                <a:latin typeface="Times New Roman"/>
                <a:cs typeface="Times New Roman"/>
              </a:rPr>
              <a:t>permitido </a:t>
            </a:r>
            <a:r>
              <a:rPr sz="1050" b="1" spc="-20" dirty="0">
                <a:latin typeface="Times New Roman"/>
                <a:cs typeface="Times New Roman"/>
              </a:rPr>
              <a:t>para  </a:t>
            </a:r>
            <a:r>
              <a:rPr sz="1050" b="1" spc="-10" dirty="0">
                <a:latin typeface="Times New Roman"/>
                <a:cs typeface="Times New Roman"/>
              </a:rPr>
              <a:t>un </a:t>
            </a:r>
            <a:r>
              <a:rPr sz="1050" b="1" spc="-15" dirty="0">
                <a:latin typeface="Times New Roman"/>
                <a:cs typeface="Times New Roman"/>
              </a:rPr>
              <a:t>caso </a:t>
            </a:r>
            <a:r>
              <a:rPr sz="1050" b="1" spc="-10" dirty="0">
                <a:latin typeface="Times New Roman"/>
                <a:cs typeface="Times New Roman"/>
              </a:rPr>
              <a:t>que ha </a:t>
            </a:r>
            <a:r>
              <a:rPr sz="1050" b="1" spc="-15" dirty="0">
                <a:latin typeface="Times New Roman"/>
                <a:cs typeface="Times New Roman"/>
              </a:rPr>
              <a:t>cambiado </a:t>
            </a:r>
            <a:r>
              <a:rPr sz="1050" b="1" spc="-10" dirty="0">
                <a:latin typeface="Times New Roman"/>
                <a:cs typeface="Times New Roman"/>
              </a:rPr>
              <a:t>de  simple </a:t>
            </a:r>
            <a:r>
              <a:rPr sz="1050" b="1" spc="-5" dirty="0">
                <a:latin typeface="Times New Roman"/>
                <a:cs typeface="Times New Roman"/>
              </a:rPr>
              <a:t>a </a:t>
            </a:r>
            <a:r>
              <a:rPr sz="1050" b="1" spc="-10" dirty="0">
                <a:latin typeface="Times New Roman"/>
                <a:cs typeface="Times New Roman"/>
              </a:rPr>
              <a:t>complejo, antes su  </a:t>
            </a:r>
            <a:r>
              <a:rPr sz="1050" b="1" spc="-15" dirty="0">
                <a:latin typeface="Times New Roman"/>
                <a:cs typeface="Times New Roman"/>
              </a:rPr>
              <a:t>máximo era </a:t>
            </a:r>
            <a:r>
              <a:rPr sz="1050" b="1" spc="-5" dirty="0">
                <a:latin typeface="Times New Roman"/>
                <a:cs typeface="Times New Roman"/>
              </a:rPr>
              <a:t>9</a:t>
            </a:r>
            <a:r>
              <a:rPr sz="1050" b="1" spc="95" dirty="0">
                <a:latin typeface="Times New Roman"/>
                <a:cs typeface="Times New Roman"/>
              </a:rPr>
              <a:t> </a:t>
            </a:r>
            <a:r>
              <a:rPr sz="1050" b="1" spc="-20" dirty="0">
                <a:latin typeface="Times New Roman"/>
                <a:cs typeface="Times New Roman"/>
              </a:rPr>
              <a:t>para</a:t>
            </a:r>
            <a:endParaRPr sz="1050">
              <a:latin typeface="Times New Roman"/>
              <a:cs typeface="Times New Roman"/>
            </a:endParaRPr>
          </a:p>
          <a:p>
            <a:pPr marL="17145" marR="5080" algn="ctr">
              <a:lnSpc>
                <a:spcPct val="100000"/>
              </a:lnSpc>
              <a:spcBef>
                <a:spcPts val="10"/>
              </a:spcBef>
            </a:pPr>
            <a:r>
              <a:rPr sz="1050" b="1" spc="-15" dirty="0">
                <a:latin typeface="Times New Roman"/>
                <a:cs typeface="Times New Roman"/>
              </a:rPr>
              <a:t>prolongación, </a:t>
            </a:r>
            <a:r>
              <a:rPr sz="1050" b="1" spc="-10" dirty="0">
                <a:latin typeface="Times New Roman"/>
                <a:cs typeface="Times New Roman"/>
              </a:rPr>
              <a:t>si </a:t>
            </a:r>
            <a:r>
              <a:rPr sz="1050" b="1" spc="-15" dirty="0">
                <a:latin typeface="Times New Roman"/>
                <a:cs typeface="Times New Roman"/>
              </a:rPr>
              <a:t>se </a:t>
            </a:r>
            <a:r>
              <a:rPr sz="1050" b="1" spc="-10" dirty="0">
                <a:latin typeface="Times New Roman"/>
                <a:cs typeface="Times New Roman"/>
              </a:rPr>
              <a:t>adecua, </a:t>
            </a:r>
            <a:r>
              <a:rPr sz="1050" b="1" spc="-20" dirty="0">
                <a:latin typeface="Times New Roman"/>
                <a:cs typeface="Times New Roman"/>
              </a:rPr>
              <a:t>ahora  </a:t>
            </a:r>
            <a:r>
              <a:rPr sz="1050" b="1" spc="-10" dirty="0">
                <a:latin typeface="Times New Roman"/>
                <a:cs typeface="Times New Roman"/>
              </a:rPr>
              <a:t>su nuevo </a:t>
            </a:r>
            <a:r>
              <a:rPr sz="1050" b="1" spc="-15" dirty="0">
                <a:latin typeface="Times New Roman"/>
                <a:cs typeface="Times New Roman"/>
              </a:rPr>
              <a:t>máximo será </a:t>
            </a:r>
            <a:r>
              <a:rPr sz="1050" b="1" spc="5" dirty="0">
                <a:latin typeface="Times New Roman"/>
                <a:cs typeface="Times New Roman"/>
              </a:rPr>
              <a:t>18 </a:t>
            </a:r>
            <a:r>
              <a:rPr sz="1050" b="1" spc="-10" dirty="0">
                <a:latin typeface="Times New Roman"/>
                <a:cs typeface="Times New Roman"/>
              </a:rPr>
              <a:t>meses,  </a:t>
            </a:r>
            <a:r>
              <a:rPr sz="1050" b="1" spc="-5" dirty="0">
                <a:latin typeface="Times New Roman"/>
                <a:cs typeface="Times New Roman"/>
              </a:rPr>
              <a:t>es </a:t>
            </a:r>
            <a:r>
              <a:rPr sz="1050" b="1" spc="-10" dirty="0">
                <a:latin typeface="Times New Roman"/>
                <a:cs typeface="Times New Roman"/>
              </a:rPr>
              <a:t>decir, </a:t>
            </a:r>
            <a:r>
              <a:rPr sz="1050" b="1" spc="-15" dirty="0">
                <a:latin typeface="Times New Roman"/>
                <a:cs typeface="Times New Roman"/>
              </a:rPr>
              <a:t>solo habría </a:t>
            </a:r>
            <a:r>
              <a:rPr sz="1050" b="1" spc="-10" dirty="0">
                <a:latin typeface="Times New Roman"/>
                <a:cs typeface="Times New Roman"/>
              </a:rPr>
              <a:t>que  completar </a:t>
            </a:r>
            <a:r>
              <a:rPr sz="1050" b="1" spc="-5" dirty="0">
                <a:latin typeface="Times New Roman"/>
                <a:cs typeface="Times New Roman"/>
              </a:rPr>
              <a:t>9</a:t>
            </a:r>
            <a:r>
              <a:rPr sz="1050" b="1" spc="30" dirty="0">
                <a:latin typeface="Times New Roman"/>
                <a:cs typeface="Times New Roman"/>
              </a:rPr>
              <a:t> </a:t>
            </a:r>
            <a:r>
              <a:rPr sz="1050" b="1" spc="-15" dirty="0">
                <a:latin typeface="Times New Roman"/>
                <a:cs typeface="Times New Roman"/>
              </a:rPr>
              <a:t>más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502" y="648411"/>
            <a:ext cx="3206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PRESUPUESTOS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28293" y="2553779"/>
          <a:ext cx="6878318" cy="2457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PRISIÓN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PREVENTIVA</a:t>
                      </a:r>
                      <a:endParaRPr sz="1100">
                        <a:latin typeface="TeXGyreAdventor"/>
                        <a:cs typeface="TeXGyreAdventor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EC593"/>
                      </a:solidFill>
                      <a:prstDash val="solid"/>
                    </a:lnL>
                    <a:lnT w="9525">
                      <a:solidFill>
                        <a:srgbClr val="0EC593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CF9B"/>
                    </a:solidFill>
                  </a:tcPr>
                </a:tc>
                <a:tc>
                  <a:txBody>
                    <a:bodyPr/>
                    <a:lstStyle/>
                    <a:p>
                      <a:pPr marL="710565" marR="142875" indent="-562610">
                        <a:lnSpc>
                          <a:spcPts val="1300"/>
                        </a:lnSpc>
                        <a:spcBef>
                          <a:spcPts val="325"/>
                        </a:spcBef>
                      </a:pP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PROLONGACIÓN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DE</a:t>
                      </a:r>
                      <a:r>
                        <a:rPr sz="1100" b="1" spc="-180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PRISIÓN  PREVENTIVA</a:t>
                      </a:r>
                      <a:endParaRPr sz="1100">
                        <a:latin typeface="TeXGyreAdventor"/>
                        <a:cs typeface="TeXGyreAdventor"/>
                      </a:endParaRPr>
                    </a:p>
                  </a:txBody>
                  <a:tcPr marL="0" marR="0" marT="41275" marB="0">
                    <a:lnT w="9525">
                      <a:solidFill>
                        <a:srgbClr val="0EC593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CF9B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168910" indent="-3810" algn="ctr">
                        <a:lnSpc>
                          <a:spcPct val="99700"/>
                        </a:lnSpc>
                        <a:spcBef>
                          <a:spcPts val="265"/>
                        </a:spcBef>
                      </a:pPr>
                      <a:r>
                        <a:rPr sz="1100" b="1" spc="10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ADECUACIÓN DE PLAZO DE 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PROLONGACIÓN </a:t>
                      </a:r>
                      <a:r>
                        <a:rPr sz="1100" b="1" spc="10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DE</a:t>
                      </a:r>
                      <a:r>
                        <a:rPr sz="1100" b="1" spc="-180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PRISIÓN  PREVENTIVA</a:t>
                      </a:r>
                      <a:endParaRPr sz="1100">
                        <a:latin typeface="TeXGyreAdventor"/>
                        <a:cs typeface="TeXGyreAdventor"/>
                      </a:endParaRPr>
                    </a:p>
                  </a:txBody>
                  <a:tcPr marL="0" marR="0" marT="33655" marB="0"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FC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8580">
                        <a:lnSpc>
                          <a:spcPts val="1365"/>
                        </a:lnSpc>
                        <a:spcBef>
                          <a:spcPts val="325"/>
                        </a:spcBef>
                        <a:tabLst>
                          <a:tab pos="1029335" algn="l"/>
                          <a:tab pos="1541780" algn="l"/>
                        </a:tabLst>
                      </a:pPr>
                      <a:r>
                        <a:rPr sz="1150" spc="25" dirty="0">
                          <a:latin typeface="TeXGyreAdventor"/>
                          <a:cs typeface="TeXGyreAdventor"/>
                        </a:rPr>
                        <a:t>Graves	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y	</a:t>
                      </a:r>
                      <a:r>
                        <a:rPr sz="1150" spc="30" dirty="0">
                          <a:latin typeface="TeXGyreAdventor"/>
                          <a:cs typeface="TeXGyreAdventor"/>
                        </a:rPr>
                        <a:t>Fundados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  <a:p>
                      <a:pPr marL="68580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TeXGyreAdventor"/>
                          <a:cs typeface="TeXGyreAdventor"/>
                        </a:rPr>
                        <a:t>elementos </a:t>
                      </a:r>
                      <a:r>
                        <a:rPr sz="1200" spc="-5" dirty="0">
                          <a:latin typeface="TeXGyreAdventor"/>
                          <a:cs typeface="TeXGyreAdventor"/>
                        </a:rPr>
                        <a:t>de</a:t>
                      </a:r>
                      <a:r>
                        <a:rPr sz="1200" spc="-114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200" spc="-5" dirty="0">
                          <a:latin typeface="TeXGyreAdventor"/>
                          <a:cs typeface="TeXGyreAdventor"/>
                        </a:rPr>
                        <a:t>convicción</a:t>
                      </a:r>
                      <a:endParaRPr sz="1200">
                        <a:latin typeface="TeXGyreAdventor"/>
                        <a:cs typeface="TeXGyreAdventor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1594" algn="just">
                        <a:lnSpc>
                          <a:spcPct val="100899"/>
                        </a:lnSpc>
                        <a:spcBef>
                          <a:spcPts val="310"/>
                        </a:spcBef>
                        <a:tabLst>
                          <a:tab pos="1296035" algn="l"/>
                          <a:tab pos="2032635" algn="l"/>
                        </a:tabLst>
                      </a:pPr>
                      <a:r>
                        <a:rPr sz="1150" spc="20" dirty="0">
                          <a:latin typeface="TeXGyreAdventor"/>
                          <a:cs typeface="TeXGyreAdventor"/>
                        </a:rPr>
                        <a:t>Circunstancia </a:t>
                      </a:r>
                      <a:r>
                        <a:rPr sz="1150" spc="30" dirty="0">
                          <a:latin typeface="TeXGyreAdventor"/>
                          <a:cs typeface="TeXGyreAdventor"/>
                        </a:rPr>
                        <a:t>de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especial  </a:t>
                      </a:r>
                      <a:r>
                        <a:rPr sz="1200" spc="10" dirty="0">
                          <a:latin typeface="TeXGyreAdventor"/>
                          <a:cs typeface="TeXGyreAdventor"/>
                        </a:rPr>
                        <a:t>di</a:t>
                      </a:r>
                      <a:r>
                        <a:rPr sz="1200" spc="-15" dirty="0">
                          <a:latin typeface="TeXGyreAdventor"/>
                          <a:cs typeface="TeXGyreAdventor"/>
                        </a:rPr>
                        <a:t>f</a:t>
                      </a:r>
                      <a:r>
                        <a:rPr sz="1200" spc="10" dirty="0">
                          <a:latin typeface="TeXGyreAdventor"/>
                          <a:cs typeface="TeXGyreAdventor"/>
                        </a:rPr>
                        <a:t>i</a:t>
                      </a:r>
                      <a:r>
                        <a:rPr sz="1200" spc="-15" dirty="0">
                          <a:latin typeface="TeXGyreAdventor"/>
                          <a:cs typeface="TeXGyreAdventor"/>
                        </a:rPr>
                        <a:t>c</a:t>
                      </a:r>
                      <a:r>
                        <a:rPr sz="1200" spc="-5" dirty="0">
                          <a:latin typeface="TeXGyreAdventor"/>
                          <a:cs typeface="TeXGyreAdventor"/>
                        </a:rPr>
                        <a:t>u</a:t>
                      </a:r>
                      <a:r>
                        <a:rPr sz="1200" spc="10" dirty="0">
                          <a:latin typeface="TeXGyreAdventor"/>
                          <a:cs typeface="TeXGyreAdventor"/>
                        </a:rPr>
                        <a:t>l</a:t>
                      </a:r>
                      <a:r>
                        <a:rPr sz="1200" spc="-45" dirty="0">
                          <a:latin typeface="TeXGyreAdventor"/>
                          <a:cs typeface="TeXGyreAdventor"/>
                        </a:rPr>
                        <a:t>t</a:t>
                      </a:r>
                      <a:r>
                        <a:rPr sz="1200" spc="10" dirty="0">
                          <a:latin typeface="TeXGyreAdventor"/>
                          <a:cs typeface="TeXGyreAdventor"/>
                        </a:rPr>
                        <a:t>a</a:t>
                      </a:r>
                      <a:r>
                        <a:rPr sz="1200" dirty="0">
                          <a:latin typeface="TeXGyreAdventor"/>
                          <a:cs typeface="TeXGyreAdventor"/>
                        </a:rPr>
                        <a:t>d	</a:t>
                      </a:r>
                      <a:r>
                        <a:rPr sz="1200" spc="10" dirty="0">
                          <a:latin typeface="TeXGyreAdventor"/>
                          <a:cs typeface="TeXGyreAdventor"/>
                        </a:rPr>
                        <a:t>d</a:t>
                      </a:r>
                      <a:r>
                        <a:rPr sz="1200" dirty="0">
                          <a:latin typeface="TeXGyreAdventor"/>
                          <a:cs typeface="TeXGyreAdventor"/>
                        </a:rPr>
                        <a:t>e	</a:t>
                      </a:r>
                      <a:r>
                        <a:rPr sz="1200" spc="-25" dirty="0">
                          <a:latin typeface="TeXGyreAdventor"/>
                          <a:cs typeface="TeXGyreAdventor"/>
                        </a:rPr>
                        <a:t>la  </a:t>
                      </a:r>
                      <a:r>
                        <a:rPr sz="1150" spc="15" dirty="0">
                          <a:latin typeface="TeXGyreAdventor"/>
                          <a:cs typeface="TeXGyreAdventor"/>
                        </a:rPr>
                        <a:t>investigación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o</a:t>
                      </a:r>
                      <a:r>
                        <a:rPr sz="1150" spc="10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proceso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0325" algn="just">
                        <a:lnSpc>
                          <a:spcPct val="100899"/>
                        </a:lnSpc>
                        <a:spcBef>
                          <a:spcPts val="310"/>
                        </a:spcBef>
                      </a:pPr>
                      <a:r>
                        <a:rPr sz="1150" spc="20" dirty="0">
                          <a:latin typeface="TeXGyreAdventor"/>
                          <a:cs typeface="TeXGyreAdventor"/>
                        </a:rPr>
                        <a:t>Circunstancias </a:t>
                      </a:r>
                      <a:r>
                        <a:rPr sz="1150" spc="30" dirty="0">
                          <a:latin typeface="TeXGyreAdventor"/>
                          <a:cs typeface="TeXGyreAdventor"/>
                        </a:rPr>
                        <a:t>de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especial  </a:t>
                      </a:r>
                      <a:r>
                        <a:rPr sz="1200" spc="-10" dirty="0">
                          <a:latin typeface="TeXGyreAdventor"/>
                          <a:cs typeface="TeXGyreAdventor"/>
                        </a:rPr>
                        <a:t>dificultad </a:t>
                      </a:r>
                      <a:r>
                        <a:rPr sz="1200" spc="-15" dirty="0">
                          <a:latin typeface="TeXGyreAdventor"/>
                          <a:cs typeface="TeXGyreAdventor"/>
                        </a:rPr>
                        <a:t>no </a:t>
                      </a:r>
                      <a:r>
                        <a:rPr sz="1200" spc="-5" dirty="0">
                          <a:latin typeface="TeXGyreAdventor"/>
                          <a:cs typeface="TeXGyreAdventor"/>
                        </a:rPr>
                        <a:t>advertidas </a:t>
                      </a:r>
                      <a:r>
                        <a:rPr sz="1200" spc="-30" dirty="0">
                          <a:latin typeface="TeXGyreAdventor"/>
                          <a:cs typeface="TeXGyreAdventor"/>
                        </a:rPr>
                        <a:t>en  </a:t>
                      </a:r>
                      <a:r>
                        <a:rPr sz="1150" spc="5" dirty="0">
                          <a:latin typeface="TeXGyreAdventor"/>
                          <a:cs typeface="TeXGyreAdventor"/>
                        </a:rPr>
                        <a:t>el 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requerimiento</a:t>
                      </a:r>
                      <a:r>
                        <a:rPr sz="1150" spc="204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50" spc="15" dirty="0">
                          <a:latin typeface="TeXGyreAdventor"/>
                          <a:cs typeface="TeXGyreAdventor"/>
                        </a:rPr>
                        <a:t>inicial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</a:txBody>
                  <a:tcPr marL="0" marR="0" marT="3937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TeXGyreAdventor"/>
                          <a:cs typeface="TeXGyreAdventor"/>
                        </a:rPr>
                        <a:t>Prognosis de</a:t>
                      </a:r>
                      <a:r>
                        <a:rPr sz="1200" spc="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200" spc="-10" dirty="0">
                          <a:latin typeface="TeXGyreAdventor"/>
                          <a:cs typeface="TeXGyreAdventor"/>
                        </a:rPr>
                        <a:t>pena</a:t>
                      </a:r>
                      <a:endParaRPr sz="1200">
                        <a:latin typeface="TeXGyreAdventor"/>
                        <a:cs typeface="TeXGyreAdventor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50" spc="10" dirty="0">
                          <a:latin typeface="TeXGyreAdventor"/>
                          <a:cs typeface="TeXGyreAdventor"/>
                        </a:rPr>
                        <a:t>Peligro</a:t>
                      </a:r>
                      <a:r>
                        <a:rPr sz="1150" spc="5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Procesal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68580" marR="68580">
                        <a:lnSpc>
                          <a:spcPct val="101699"/>
                        </a:lnSpc>
                        <a:spcBef>
                          <a:spcPts val="309"/>
                        </a:spcBef>
                        <a:tabLst>
                          <a:tab pos="1647189" algn="l"/>
                          <a:tab pos="2141220" algn="l"/>
                        </a:tabLst>
                      </a:pPr>
                      <a:r>
                        <a:rPr sz="1150" spc="15" dirty="0">
                          <a:latin typeface="TeXGyreAdventor"/>
                          <a:cs typeface="TeXGyreAdventor"/>
                        </a:rPr>
                        <a:t>P</a:t>
                      </a:r>
                      <a:r>
                        <a:rPr sz="1150" dirty="0">
                          <a:latin typeface="TeXGyreAdventor"/>
                          <a:cs typeface="TeXGyreAdventor"/>
                        </a:rPr>
                        <a:t>r</a:t>
                      </a:r>
                      <a:r>
                        <a:rPr sz="1150" spc="15" dirty="0">
                          <a:latin typeface="TeXGyreAdventor"/>
                          <a:cs typeface="TeXGyreAdventor"/>
                        </a:rPr>
                        <a:t>op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o</a:t>
                      </a:r>
                      <a:r>
                        <a:rPr sz="1150" dirty="0">
                          <a:latin typeface="TeXGyreAdventor"/>
                          <a:cs typeface="TeXGyreAdventor"/>
                        </a:rPr>
                        <a:t>r</a:t>
                      </a:r>
                      <a:r>
                        <a:rPr sz="1150" spc="-15" dirty="0">
                          <a:latin typeface="TeXGyreAdventor"/>
                          <a:cs typeface="TeXGyreAdventor"/>
                        </a:rPr>
                        <a:t>c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io</a:t>
                      </a:r>
                      <a:r>
                        <a:rPr sz="1150" spc="-5" dirty="0">
                          <a:latin typeface="TeXGyreAdventor"/>
                          <a:cs typeface="TeXGyreAdventor"/>
                        </a:rPr>
                        <a:t>n</a:t>
                      </a:r>
                      <a:r>
                        <a:rPr sz="1150" spc="15" dirty="0">
                          <a:latin typeface="TeXGyreAdventor"/>
                          <a:cs typeface="TeXGyreAdventor"/>
                        </a:rPr>
                        <a:t>a</a:t>
                      </a:r>
                      <a:r>
                        <a:rPr sz="1150" spc="-25" dirty="0">
                          <a:latin typeface="TeXGyreAdventor"/>
                          <a:cs typeface="TeXGyreAdventor"/>
                        </a:rPr>
                        <a:t>l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id</a:t>
                      </a:r>
                      <a:r>
                        <a:rPr sz="1150" spc="15" dirty="0">
                          <a:latin typeface="TeXGyreAdventor"/>
                          <a:cs typeface="TeXGyreAdventor"/>
                        </a:rPr>
                        <a:t>a</a:t>
                      </a:r>
                      <a:r>
                        <a:rPr sz="1150" dirty="0">
                          <a:latin typeface="TeXGyreAdventor"/>
                          <a:cs typeface="TeXGyreAdventor"/>
                        </a:rPr>
                        <a:t>d	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d</a:t>
                      </a:r>
                      <a:r>
                        <a:rPr sz="1150" dirty="0">
                          <a:latin typeface="TeXGyreAdventor"/>
                          <a:cs typeface="TeXGyreAdventor"/>
                        </a:rPr>
                        <a:t>e	</a:t>
                      </a:r>
                      <a:r>
                        <a:rPr sz="1150" spc="-25" dirty="0">
                          <a:latin typeface="TeXGyreAdventor"/>
                          <a:cs typeface="TeXGyreAdventor"/>
                        </a:rPr>
                        <a:t>la 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medida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</a:txBody>
                  <a:tcPr marL="0" marR="0" marT="39369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A0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50" spc="25" dirty="0">
                          <a:latin typeface="TeXGyreAdventor"/>
                          <a:cs typeface="TeXGyreAdventor"/>
                        </a:rPr>
                        <a:t>Duración </a:t>
                      </a:r>
                      <a:r>
                        <a:rPr sz="1150" spc="30" dirty="0">
                          <a:latin typeface="TeXGyreAdventor"/>
                          <a:cs typeface="TeXGyreAdventor"/>
                        </a:rPr>
                        <a:t>de </a:t>
                      </a:r>
                      <a:r>
                        <a:rPr sz="1150" dirty="0">
                          <a:latin typeface="TeXGyreAdventor"/>
                          <a:cs typeface="TeXGyreAdventor"/>
                        </a:rPr>
                        <a:t>la</a:t>
                      </a:r>
                      <a:r>
                        <a:rPr sz="1150" spc="1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150" spc="20" dirty="0">
                          <a:latin typeface="TeXGyreAdventor"/>
                          <a:cs typeface="TeXGyreAdventor"/>
                        </a:rPr>
                        <a:t>medida</a:t>
                      </a:r>
                      <a:endParaRPr sz="1150">
                        <a:latin typeface="TeXGyreAdventor"/>
                        <a:cs typeface="TeXGyreAdventor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EC593"/>
                      </a:solidFill>
                      <a:prstDash val="solid"/>
                    </a:lnL>
                    <a:lnR w="9525">
                      <a:solidFill>
                        <a:srgbClr val="0EC593"/>
                      </a:solidFill>
                      <a:prstDash val="solid"/>
                    </a:lnR>
                    <a:lnT w="9525">
                      <a:solidFill>
                        <a:srgbClr val="0EC593"/>
                      </a:solidFill>
                      <a:prstDash val="solid"/>
                    </a:lnT>
                    <a:lnB w="9525">
                      <a:solidFill>
                        <a:srgbClr val="0EC593"/>
                      </a:solidFill>
                      <a:prstDash val="solid"/>
                    </a:lnB>
                    <a:solidFill>
                      <a:srgbClr val="9FE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673852" y="1824227"/>
            <a:ext cx="2336800" cy="3337560"/>
          </a:xfrm>
          <a:custGeom>
            <a:avLst/>
            <a:gdLst/>
            <a:ahLst/>
            <a:cxnLst/>
            <a:rect l="l" t="t" r="r" b="b"/>
            <a:pathLst>
              <a:path w="2336800" h="3337560">
                <a:moveTo>
                  <a:pt x="0" y="1668780"/>
                </a:moveTo>
                <a:lnTo>
                  <a:pt x="650" y="1612576"/>
                </a:lnTo>
                <a:lnTo>
                  <a:pt x="2586" y="1556837"/>
                </a:lnTo>
                <a:lnTo>
                  <a:pt x="5789" y="1501593"/>
                </a:lnTo>
                <a:lnTo>
                  <a:pt x="10237" y="1446872"/>
                </a:lnTo>
                <a:lnTo>
                  <a:pt x="15910" y="1392704"/>
                </a:lnTo>
                <a:lnTo>
                  <a:pt x="22788" y="1339119"/>
                </a:lnTo>
                <a:lnTo>
                  <a:pt x="30851" y="1286144"/>
                </a:lnTo>
                <a:lnTo>
                  <a:pt x="40077" y="1233811"/>
                </a:lnTo>
                <a:lnTo>
                  <a:pt x="50446" y="1182146"/>
                </a:lnTo>
                <a:lnTo>
                  <a:pt x="61939" y="1131181"/>
                </a:lnTo>
                <a:lnTo>
                  <a:pt x="74534" y="1080944"/>
                </a:lnTo>
                <a:lnTo>
                  <a:pt x="88211" y="1031464"/>
                </a:lnTo>
                <a:lnTo>
                  <a:pt x="102949" y="982771"/>
                </a:lnTo>
                <a:lnTo>
                  <a:pt x="118729" y="934894"/>
                </a:lnTo>
                <a:lnTo>
                  <a:pt x="135530" y="887861"/>
                </a:lnTo>
                <a:lnTo>
                  <a:pt x="153331" y="841702"/>
                </a:lnTo>
                <a:lnTo>
                  <a:pt x="172112" y="796447"/>
                </a:lnTo>
                <a:lnTo>
                  <a:pt x="191852" y="752125"/>
                </a:lnTo>
                <a:lnTo>
                  <a:pt x="212531" y="708764"/>
                </a:lnTo>
                <a:lnTo>
                  <a:pt x="234129" y="666394"/>
                </a:lnTo>
                <a:lnTo>
                  <a:pt x="256625" y="625044"/>
                </a:lnTo>
                <a:lnTo>
                  <a:pt x="279998" y="584743"/>
                </a:lnTo>
                <a:lnTo>
                  <a:pt x="304229" y="545522"/>
                </a:lnTo>
                <a:lnTo>
                  <a:pt x="329296" y="507407"/>
                </a:lnTo>
                <a:lnTo>
                  <a:pt x="355180" y="470430"/>
                </a:lnTo>
                <a:lnTo>
                  <a:pt x="381860" y="434619"/>
                </a:lnTo>
                <a:lnTo>
                  <a:pt x="409315" y="400004"/>
                </a:lnTo>
                <a:lnTo>
                  <a:pt x="437525" y="366613"/>
                </a:lnTo>
                <a:lnTo>
                  <a:pt x="466470" y="334475"/>
                </a:lnTo>
                <a:lnTo>
                  <a:pt x="496129" y="303621"/>
                </a:lnTo>
                <a:lnTo>
                  <a:pt x="526481" y="274079"/>
                </a:lnTo>
                <a:lnTo>
                  <a:pt x="557507" y="245878"/>
                </a:lnTo>
                <a:lnTo>
                  <a:pt x="589186" y="219048"/>
                </a:lnTo>
                <a:lnTo>
                  <a:pt x="621497" y="193618"/>
                </a:lnTo>
                <a:lnTo>
                  <a:pt x="654420" y="169617"/>
                </a:lnTo>
                <a:lnTo>
                  <a:pt x="687934" y="147074"/>
                </a:lnTo>
                <a:lnTo>
                  <a:pt x="722020" y="126018"/>
                </a:lnTo>
                <a:lnTo>
                  <a:pt x="756656" y="106479"/>
                </a:lnTo>
                <a:lnTo>
                  <a:pt x="791822" y="88486"/>
                </a:lnTo>
                <a:lnTo>
                  <a:pt x="827498" y="72068"/>
                </a:lnTo>
                <a:lnTo>
                  <a:pt x="863663" y="57254"/>
                </a:lnTo>
                <a:lnTo>
                  <a:pt x="900297" y="44073"/>
                </a:lnTo>
                <a:lnTo>
                  <a:pt x="937379" y="32555"/>
                </a:lnTo>
                <a:lnTo>
                  <a:pt x="974890" y="22730"/>
                </a:lnTo>
                <a:lnTo>
                  <a:pt x="1012808" y="14625"/>
                </a:lnTo>
                <a:lnTo>
                  <a:pt x="1051113" y="8270"/>
                </a:lnTo>
                <a:lnTo>
                  <a:pt x="1089784" y="3695"/>
                </a:lnTo>
                <a:lnTo>
                  <a:pt x="1128802" y="928"/>
                </a:lnTo>
                <a:lnTo>
                  <a:pt x="1168146" y="0"/>
                </a:lnTo>
                <a:lnTo>
                  <a:pt x="1207489" y="928"/>
                </a:lnTo>
                <a:lnTo>
                  <a:pt x="1246507" y="3695"/>
                </a:lnTo>
                <a:lnTo>
                  <a:pt x="1285178" y="8270"/>
                </a:lnTo>
                <a:lnTo>
                  <a:pt x="1323483" y="14625"/>
                </a:lnTo>
                <a:lnTo>
                  <a:pt x="1361401" y="22730"/>
                </a:lnTo>
                <a:lnTo>
                  <a:pt x="1398912" y="32555"/>
                </a:lnTo>
                <a:lnTo>
                  <a:pt x="1435994" y="44073"/>
                </a:lnTo>
                <a:lnTo>
                  <a:pt x="1472628" y="57254"/>
                </a:lnTo>
                <a:lnTo>
                  <a:pt x="1508793" y="72068"/>
                </a:lnTo>
                <a:lnTo>
                  <a:pt x="1544469" y="88486"/>
                </a:lnTo>
                <a:lnTo>
                  <a:pt x="1579635" y="106479"/>
                </a:lnTo>
                <a:lnTo>
                  <a:pt x="1614271" y="126018"/>
                </a:lnTo>
                <a:lnTo>
                  <a:pt x="1648357" y="147074"/>
                </a:lnTo>
                <a:lnTo>
                  <a:pt x="1681871" y="169617"/>
                </a:lnTo>
                <a:lnTo>
                  <a:pt x="1714794" y="193618"/>
                </a:lnTo>
                <a:lnTo>
                  <a:pt x="1747105" y="219048"/>
                </a:lnTo>
                <a:lnTo>
                  <a:pt x="1778784" y="245878"/>
                </a:lnTo>
                <a:lnTo>
                  <a:pt x="1809810" y="274079"/>
                </a:lnTo>
                <a:lnTo>
                  <a:pt x="1840162" y="303621"/>
                </a:lnTo>
                <a:lnTo>
                  <a:pt x="1869821" y="334475"/>
                </a:lnTo>
                <a:lnTo>
                  <a:pt x="1898766" y="366613"/>
                </a:lnTo>
                <a:lnTo>
                  <a:pt x="1926976" y="400004"/>
                </a:lnTo>
                <a:lnTo>
                  <a:pt x="1954431" y="434619"/>
                </a:lnTo>
                <a:lnTo>
                  <a:pt x="1981111" y="470430"/>
                </a:lnTo>
                <a:lnTo>
                  <a:pt x="2006995" y="507407"/>
                </a:lnTo>
                <a:lnTo>
                  <a:pt x="2032062" y="545522"/>
                </a:lnTo>
                <a:lnTo>
                  <a:pt x="2056293" y="584743"/>
                </a:lnTo>
                <a:lnTo>
                  <a:pt x="2079666" y="625044"/>
                </a:lnTo>
                <a:lnTo>
                  <a:pt x="2102162" y="666394"/>
                </a:lnTo>
                <a:lnTo>
                  <a:pt x="2123760" y="708764"/>
                </a:lnTo>
                <a:lnTo>
                  <a:pt x="2144439" y="752125"/>
                </a:lnTo>
                <a:lnTo>
                  <a:pt x="2164179" y="796447"/>
                </a:lnTo>
                <a:lnTo>
                  <a:pt x="2182960" y="841702"/>
                </a:lnTo>
                <a:lnTo>
                  <a:pt x="2200761" y="887861"/>
                </a:lnTo>
                <a:lnTo>
                  <a:pt x="2217562" y="934894"/>
                </a:lnTo>
                <a:lnTo>
                  <a:pt x="2233342" y="982771"/>
                </a:lnTo>
                <a:lnTo>
                  <a:pt x="2248080" y="1031464"/>
                </a:lnTo>
                <a:lnTo>
                  <a:pt x="2261757" y="1080944"/>
                </a:lnTo>
                <a:lnTo>
                  <a:pt x="2274352" y="1131181"/>
                </a:lnTo>
                <a:lnTo>
                  <a:pt x="2285845" y="1182146"/>
                </a:lnTo>
                <a:lnTo>
                  <a:pt x="2296214" y="1233811"/>
                </a:lnTo>
                <a:lnTo>
                  <a:pt x="2305440" y="1286144"/>
                </a:lnTo>
                <a:lnTo>
                  <a:pt x="2313503" y="1339119"/>
                </a:lnTo>
                <a:lnTo>
                  <a:pt x="2320381" y="1392704"/>
                </a:lnTo>
                <a:lnTo>
                  <a:pt x="2326054" y="1446872"/>
                </a:lnTo>
                <a:lnTo>
                  <a:pt x="2330502" y="1501593"/>
                </a:lnTo>
                <a:lnTo>
                  <a:pt x="2333705" y="1556837"/>
                </a:lnTo>
                <a:lnTo>
                  <a:pt x="2335641" y="1612576"/>
                </a:lnTo>
                <a:lnTo>
                  <a:pt x="2336292" y="1668780"/>
                </a:lnTo>
                <a:lnTo>
                  <a:pt x="2335641" y="1724983"/>
                </a:lnTo>
                <a:lnTo>
                  <a:pt x="2333705" y="1780722"/>
                </a:lnTo>
                <a:lnTo>
                  <a:pt x="2330502" y="1835966"/>
                </a:lnTo>
                <a:lnTo>
                  <a:pt x="2326054" y="1890687"/>
                </a:lnTo>
                <a:lnTo>
                  <a:pt x="2320381" y="1944855"/>
                </a:lnTo>
                <a:lnTo>
                  <a:pt x="2313503" y="1998440"/>
                </a:lnTo>
                <a:lnTo>
                  <a:pt x="2305440" y="2051415"/>
                </a:lnTo>
                <a:lnTo>
                  <a:pt x="2296214" y="2103748"/>
                </a:lnTo>
                <a:lnTo>
                  <a:pt x="2285845" y="2155413"/>
                </a:lnTo>
                <a:lnTo>
                  <a:pt x="2274352" y="2206378"/>
                </a:lnTo>
                <a:lnTo>
                  <a:pt x="2261757" y="2256615"/>
                </a:lnTo>
                <a:lnTo>
                  <a:pt x="2248080" y="2306095"/>
                </a:lnTo>
                <a:lnTo>
                  <a:pt x="2233342" y="2354788"/>
                </a:lnTo>
                <a:lnTo>
                  <a:pt x="2217562" y="2402665"/>
                </a:lnTo>
                <a:lnTo>
                  <a:pt x="2200761" y="2449698"/>
                </a:lnTo>
                <a:lnTo>
                  <a:pt x="2182960" y="2495857"/>
                </a:lnTo>
                <a:lnTo>
                  <a:pt x="2164179" y="2541112"/>
                </a:lnTo>
                <a:lnTo>
                  <a:pt x="2144439" y="2585434"/>
                </a:lnTo>
                <a:lnTo>
                  <a:pt x="2123760" y="2628795"/>
                </a:lnTo>
                <a:lnTo>
                  <a:pt x="2102162" y="2671165"/>
                </a:lnTo>
                <a:lnTo>
                  <a:pt x="2079666" y="2712515"/>
                </a:lnTo>
                <a:lnTo>
                  <a:pt x="2056293" y="2752816"/>
                </a:lnTo>
                <a:lnTo>
                  <a:pt x="2032062" y="2792037"/>
                </a:lnTo>
                <a:lnTo>
                  <a:pt x="2006995" y="2830152"/>
                </a:lnTo>
                <a:lnTo>
                  <a:pt x="1981111" y="2867129"/>
                </a:lnTo>
                <a:lnTo>
                  <a:pt x="1954431" y="2902940"/>
                </a:lnTo>
                <a:lnTo>
                  <a:pt x="1926976" y="2937555"/>
                </a:lnTo>
                <a:lnTo>
                  <a:pt x="1898766" y="2970946"/>
                </a:lnTo>
                <a:lnTo>
                  <a:pt x="1869821" y="3003084"/>
                </a:lnTo>
                <a:lnTo>
                  <a:pt x="1840162" y="3033938"/>
                </a:lnTo>
                <a:lnTo>
                  <a:pt x="1809810" y="3063480"/>
                </a:lnTo>
                <a:lnTo>
                  <a:pt x="1778784" y="3091681"/>
                </a:lnTo>
                <a:lnTo>
                  <a:pt x="1747105" y="3118511"/>
                </a:lnTo>
                <a:lnTo>
                  <a:pt x="1714794" y="3143941"/>
                </a:lnTo>
                <a:lnTo>
                  <a:pt x="1681871" y="3167942"/>
                </a:lnTo>
                <a:lnTo>
                  <a:pt x="1648357" y="3190485"/>
                </a:lnTo>
                <a:lnTo>
                  <a:pt x="1614271" y="3211541"/>
                </a:lnTo>
                <a:lnTo>
                  <a:pt x="1579635" y="3231080"/>
                </a:lnTo>
                <a:lnTo>
                  <a:pt x="1544469" y="3249073"/>
                </a:lnTo>
                <a:lnTo>
                  <a:pt x="1508793" y="3265491"/>
                </a:lnTo>
                <a:lnTo>
                  <a:pt x="1472628" y="3280305"/>
                </a:lnTo>
                <a:lnTo>
                  <a:pt x="1435994" y="3293486"/>
                </a:lnTo>
                <a:lnTo>
                  <a:pt x="1398912" y="3305004"/>
                </a:lnTo>
                <a:lnTo>
                  <a:pt x="1361401" y="3314829"/>
                </a:lnTo>
                <a:lnTo>
                  <a:pt x="1323483" y="3322934"/>
                </a:lnTo>
                <a:lnTo>
                  <a:pt x="1285178" y="3329289"/>
                </a:lnTo>
                <a:lnTo>
                  <a:pt x="1246507" y="3333864"/>
                </a:lnTo>
                <a:lnTo>
                  <a:pt x="1207489" y="3336631"/>
                </a:lnTo>
                <a:lnTo>
                  <a:pt x="1168146" y="3337560"/>
                </a:lnTo>
                <a:lnTo>
                  <a:pt x="1128802" y="3336631"/>
                </a:lnTo>
                <a:lnTo>
                  <a:pt x="1089784" y="3333864"/>
                </a:lnTo>
                <a:lnTo>
                  <a:pt x="1051113" y="3329289"/>
                </a:lnTo>
                <a:lnTo>
                  <a:pt x="1012808" y="3322934"/>
                </a:lnTo>
                <a:lnTo>
                  <a:pt x="974890" y="3314829"/>
                </a:lnTo>
                <a:lnTo>
                  <a:pt x="937379" y="3305004"/>
                </a:lnTo>
                <a:lnTo>
                  <a:pt x="900297" y="3293486"/>
                </a:lnTo>
                <a:lnTo>
                  <a:pt x="863663" y="3280305"/>
                </a:lnTo>
                <a:lnTo>
                  <a:pt x="827498" y="3265491"/>
                </a:lnTo>
                <a:lnTo>
                  <a:pt x="791822" y="3249073"/>
                </a:lnTo>
                <a:lnTo>
                  <a:pt x="756656" y="3231080"/>
                </a:lnTo>
                <a:lnTo>
                  <a:pt x="722020" y="3211541"/>
                </a:lnTo>
                <a:lnTo>
                  <a:pt x="687934" y="3190485"/>
                </a:lnTo>
                <a:lnTo>
                  <a:pt x="654420" y="3167942"/>
                </a:lnTo>
                <a:lnTo>
                  <a:pt x="621497" y="3143941"/>
                </a:lnTo>
                <a:lnTo>
                  <a:pt x="589186" y="3118511"/>
                </a:lnTo>
                <a:lnTo>
                  <a:pt x="557507" y="3091681"/>
                </a:lnTo>
                <a:lnTo>
                  <a:pt x="526481" y="3063480"/>
                </a:lnTo>
                <a:lnTo>
                  <a:pt x="496129" y="3033938"/>
                </a:lnTo>
                <a:lnTo>
                  <a:pt x="466470" y="3003084"/>
                </a:lnTo>
                <a:lnTo>
                  <a:pt x="437525" y="2970946"/>
                </a:lnTo>
                <a:lnTo>
                  <a:pt x="409315" y="2937555"/>
                </a:lnTo>
                <a:lnTo>
                  <a:pt x="381860" y="2902940"/>
                </a:lnTo>
                <a:lnTo>
                  <a:pt x="355180" y="2867129"/>
                </a:lnTo>
                <a:lnTo>
                  <a:pt x="329296" y="2830152"/>
                </a:lnTo>
                <a:lnTo>
                  <a:pt x="304229" y="2792037"/>
                </a:lnTo>
                <a:lnTo>
                  <a:pt x="279998" y="2752816"/>
                </a:lnTo>
                <a:lnTo>
                  <a:pt x="256625" y="2712515"/>
                </a:lnTo>
                <a:lnTo>
                  <a:pt x="234129" y="2671165"/>
                </a:lnTo>
                <a:lnTo>
                  <a:pt x="212531" y="2628795"/>
                </a:lnTo>
                <a:lnTo>
                  <a:pt x="191852" y="2585434"/>
                </a:lnTo>
                <a:lnTo>
                  <a:pt x="172112" y="2541112"/>
                </a:lnTo>
                <a:lnTo>
                  <a:pt x="153331" y="2495857"/>
                </a:lnTo>
                <a:lnTo>
                  <a:pt x="135530" y="2449698"/>
                </a:lnTo>
                <a:lnTo>
                  <a:pt x="118729" y="2402665"/>
                </a:lnTo>
                <a:lnTo>
                  <a:pt x="102949" y="2354788"/>
                </a:lnTo>
                <a:lnTo>
                  <a:pt x="88211" y="2306095"/>
                </a:lnTo>
                <a:lnTo>
                  <a:pt x="74534" y="2256615"/>
                </a:lnTo>
                <a:lnTo>
                  <a:pt x="61939" y="2206378"/>
                </a:lnTo>
                <a:lnTo>
                  <a:pt x="50446" y="2155413"/>
                </a:lnTo>
                <a:lnTo>
                  <a:pt x="40077" y="2103748"/>
                </a:lnTo>
                <a:lnTo>
                  <a:pt x="30851" y="2051415"/>
                </a:lnTo>
                <a:lnTo>
                  <a:pt x="22788" y="1998440"/>
                </a:lnTo>
                <a:lnTo>
                  <a:pt x="15910" y="1944855"/>
                </a:lnTo>
                <a:lnTo>
                  <a:pt x="10237" y="1890687"/>
                </a:lnTo>
                <a:lnTo>
                  <a:pt x="5789" y="1835966"/>
                </a:lnTo>
                <a:lnTo>
                  <a:pt x="2586" y="1780722"/>
                </a:lnTo>
                <a:lnTo>
                  <a:pt x="650" y="1724983"/>
                </a:lnTo>
                <a:lnTo>
                  <a:pt x="0" y="166878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927" y="620090"/>
            <a:ext cx="5706110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700" spc="-10" dirty="0"/>
              <a:t>¿QUÉ SE </a:t>
            </a:r>
            <a:r>
              <a:rPr sz="2700" spc="-5" dirty="0"/>
              <a:t>ENTIENDE</a:t>
            </a:r>
            <a:r>
              <a:rPr sz="2700" spc="55" dirty="0"/>
              <a:t> </a:t>
            </a:r>
            <a:r>
              <a:rPr sz="2700" spc="-5" dirty="0"/>
              <a:t>CON</a:t>
            </a:r>
            <a:endParaRPr sz="2700"/>
          </a:p>
          <a:p>
            <a:pPr marL="12065" marR="5080" algn="ctr">
              <a:lnSpc>
                <a:spcPts val="3210"/>
              </a:lnSpc>
              <a:spcBef>
                <a:spcPts val="135"/>
              </a:spcBef>
            </a:pPr>
            <a:r>
              <a:rPr sz="2700" dirty="0">
                <a:latin typeface="Verdana"/>
                <a:cs typeface="Verdana"/>
              </a:rPr>
              <a:t>“</a:t>
            </a:r>
            <a:r>
              <a:rPr sz="2700" i="1" dirty="0">
                <a:latin typeface="Times New Roman"/>
                <a:cs typeface="Times New Roman"/>
              </a:rPr>
              <a:t>Circunstancias </a:t>
            </a:r>
            <a:r>
              <a:rPr sz="2700" i="1" spc="5" dirty="0">
                <a:latin typeface="Times New Roman"/>
                <a:cs typeface="Times New Roman"/>
              </a:rPr>
              <a:t>de </a:t>
            </a:r>
            <a:r>
              <a:rPr sz="2700" i="1" spc="-5" dirty="0">
                <a:latin typeface="Times New Roman"/>
                <a:cs typeface="Times New Roman"/>
              </a:rPr>
              <a:t>especial </a:t>
            </a:r>
            <a:r>
              <a:rPr sz="2700" i="1" dirty="0">
                <a:latin typeface="Times New Roman"/>
                <a:cs typeface="Times New Roman"/>
              </a:rPr>
              <a:t>dificultad</a:t>
            </a:r>
            <a:r>
              <a:rPr sz="2700" i="1" spc="-170" dirty="0">
                <a:latin typeface="Times New Roman"/>
                <a:cs typeface="Times New Roman"/>
              </a:rPr>
              <a:t> </a:t>
            </a:r>
            <a:r>
              <a:rPr sz="2700" i="1" spc="5" dirty="0">
                <a:latin typeface="Times New Roman"/>
                <a:cs typeface="Times New Roman"/>
              </a:rPr>
              <a:t>no  </a:t>
            </a:r>
            <a:r>
              <a:rPr sz="2700" i="1" dirty="0">
                <a:latin typeface="Times New Roman"/>
                <a:cs typeface="Times New Roman"/>
              </a:rPr>
              <a:t>advertidas </a:t>
            </a:r>
            <a:r>
              <a:rPr sz="2700" i="1" spc="-10" dirty="0">
                <a:latin typeface="Times New Roman"/>
                <a:cs typeface="Times New Roman"/>
              </a:rPr>
              <a:t>en el requerimiento</a:t>
            </a:r>
            <a:r>
              <a:rPr sz="2700" i="1" spc="-70" dirty="0">
                <a:latin typeface="Times New Roman"/>
                <a:cs typeface="Times New Roman"/>
              </a:rPr>
              <a:t> </a:t>
            </a:r>
            <a:r>
              <a:rPr sz="2700" i="1" spc="5" dirty="0">
                <a:latin typeface="Times New Roman"/>
                <a:cs typeface="Times New Roman"/>
              </a:rPr>
              <a:t>inicial</a:t>
            </a:r>
            <a:r>
              <a:rPr sz="2700" spc="5" dirty="0">
                <a:latin typeface="Times New Roman"/>
                <a:cs typeface="Times New Roman"/>
              </a:rPr>
              <a:t>”?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1583" y="2636596"/>
            <a:ext cx="739076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Motivos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sustentan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presencia de </a:t>
            </a:r>
            <a:r>
              <a:rPr sz="1800" spc="-60" dirty="0">
                <a:solidFill>
                  <a:srgbClr val="404040"/>
                </a:solidFill>
                <a:latin typeface="TeXGyreAdventor"/>
                <a:cs typeface="TeXGyreAdventor"/>
              </a:rPr>
              <a:t>elementos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diversos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 sobrevenidos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vinculados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al contexto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 caso, que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determinan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cambio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situación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inicialmente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apreciada, 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cuales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conocían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anterioridad.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ello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mismo,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diferencian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antecedentes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datos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se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tuvo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cuenta al emitirse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auto 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prolongación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.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(Acuerdo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Plenario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Extraordinario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01-2017,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fundamento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21°)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132" y="1991055"/>
            <a:ext cx="7167245" cy="402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VIGESIMO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SEPTIMO: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0E6EC5"/>
              </a:buClr>
              <a:buFont typeface="Arial"/>
              <a:buChar char=""/>
            </a:pPr>
            <a:endParaRPr sz="2500">
              <a:latin typeface="TeXGyreAdventor"/>
              <a:cs typeface="TeXGyreAdventor"/>
            </a:endParaRPr>
          </a:p>
          <a:p>
            <a:pPr marL="455930" marR="8255" algn="just">
              <a:lnSpc>
                <a:spcPct val="90500"/>
              </a:lnSpc>
            </a:pP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“Para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65" dirty="0">
                <a:solidFill>
                  <a:srgbClr val="404040"/>
                </a:solidFill>
                <a:latin typeface="Verdana"/>
                <a:cs typeface="Verdana"/>
              </a:rPr>
              <a:t>adopción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85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exige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tenga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certeza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imputación,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solo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exista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un 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alto grado de probabilidad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ocurrencia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hechos, 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mayor al que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obtendría al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formalizar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la investigación  preparatoria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VIGESIMO OCTAVO: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eXGyreAdventor"/>
              <a:cs typeface="TeXGyreAdventor"/>
            </a:endParaRPr>
          </a:p>
          <a:p>
            <a:pPr marL="368935" marR="5080" algn="just">
              <a:lnSpc>
                <a:spcPct val="90100"/>
              </a:lnSpc>
              <a:spcBef>
                <a:spcPts val="5"/>
              </a:spcBef>
            </a:pP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“Sobre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actos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investigación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debe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realizar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800" i="1" spc="-3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análisis 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suficiencia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(…) </a:t>
            </a:r>
            <a:r>
              <a:rPr sz="1800" i="1" spc="-110" dirty="0">
                <a:solidFill>
                  <a:srgbClr val="404040"/>
                </a:solidFill>
                <a:latin typeface="Verdana"/>
                <a:cs typeface="Verdana"/>
              </a:rPr>
              <a:t>similar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hace en la etapa 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intermedia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nuevo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proceso</a:t>
            </a:r>
            <a:r>
              <a:rPr sz="1800" i="1" spc="-4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penal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6073" y="270510"/>
            <a:ext cx="4401185" cy="13087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78460" marR="365125" algn="ctr">
              <a:lnSpc>
                <a:spcPts val="3350"/>
              </a:lnSpc>
              <a:spcBef>
                <a:spcPts val="225"/>
              </a:spcBef>
            </a:pPr>
            <a:r>
              <a:rPr sz="2800" spc="-15" dirty="0">
                <a:solidFill>
                  <a:srgbClr val="17406C"/>
                </a:solidFill>
              </a:rPr>
              <a:t>CASACION </a:t>
            </a:r>
            <a:r>
              <a:rPr sz="2800" spc="-5" dirty="0">
                <a:solidFill>
                  <a:srgbClr val="17406C"/>
                </a:solidFill>
              </a:rPr>
              <a:t>626-2013-  </a:t>
            </a:r>
            <a:r>
              <a:rPr sz="2800" spc="-15" dirty="0">
                <a:solidFill>
                  <a:srgbClr val="17406C"/>
                </a:solidFill>
              </a:rPr>
              <a:t>MOQUEGUA.</a:t>
            </a:r>
            <a:endParaRPr sz="2800"/>
          </a:p>
          <a:p>
            <a:pPr algn="ctr">
              <a:lnSpc>
                <a:spcPts val="3275"/>
              </a:lnSpc>
            </a:pPr>
            <a:r>
              <a:rPr sz="2800" dirty="0">
                <a:solidFill>
                  <a:srgbClr val="17406C"/>
                </a:solidFill>
              </a:rPr>
              <a:t>Elementos </a:t>
            </a:r>
            <a:r>
              <a:rPr sz="2800" spc="-5" dirty="0">
                <a:solidFill>
                  <a:srgbClr val="17406C"/>
                </a:solidFill>
              </a:rPr>
              <a:t>de</a:t>
            </a:r>
            <a:r>
              <a:rPr sz="2800" spc="-50" dirty="0">
                <a:solidFill>
                  <a:srgbClr val="17406C"/>
                </a:solidFill>
              </a:rPr>
              <a:t> </a:t>
            </a:r>
            <a:r>
              <a:rPr sz="2800" dirty="0">
                <a:solidFill>
                  <a:srgbClr val="17406C"/>
                </a:solidFill>
              </a:rPr>
              <a:t>convicción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42175" cy="6858000"/>
            <a:chOff x="0" y="0"/>
            <a:chExt cx="72421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13231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0088" y="695833"/>
              <a:ext cx="3018839" cy="5311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4580" y="680973"/>
              <a:ext cx="3005011" cy="517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32658" y="823975"/>
              <a:ext cx="1366520" cy="169545"/>
            </a:xfrm>
            <a:custGeom>
              <a:avLst/>
              <a:gdLst/>
              <a:ahLst/>
              <a:cxnLst/>
              <a:rect l="l" t="t" r="r" b="b"/>
              <a:pathLst>
                <a:path w="1366520" h="169544">
                  <a:moveTo>
                    <a:pt x="1300607" y="0"/>
                  </a:moveTo>
                  <a:lnTo>
                    <a:pt x="1234440" y="169163"/>
                  </a:lnTo>
                  <a:lnTo>
                    <a:pt x="1366266" y="169163"/>
                  </a:lnTo>
                  <a:lnTo>
                    <a:pt x="1300607" y="0"/>
                  </a:lnTo>
                  <a:close/>
                </a:path>
                <a:path w="1366520" h="169544">
                  <a:moveTo>
                    <a:pt x="66167" y="0"/>
                  </a:moveTo>
                  <a:lnTo>
                    <a:pt x="0" y="169163"/>
                  </a:lnTo>
                  <a:lnTo>
                    <a:pt x="131826" y="169163"/>
                  </a:lnTo>
                  <a:lnTo>
                    <a:pt x="66167" y="0"/>
                  </a:lnTo>
                  <a:close/>
                </a:path>
              </a:pathLst>
            </a:custGeom>
            <a:ln w="13716">
              <a:solidFill>
                <a:srgbClr val="112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5905" y="778001"/>
              <a:ext cx="121538" cy="114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4517" y="680973"/>
              <a:ext cx="3005455" cy="517525"/>
            </a:xfrm>
            <a:custGeom>
              <a:avLst/>
              <a:gdLst/>
              <a:ahLst/>
              <a:cxnLst/>
              <a:rect l="l" t="t" r="r" b="b"/>
              <a:pathLst>
                <a:path w="3005454" h="517525">
                  <a:moveTo>
                    <a:pt x="2380615" y="12446"/>
                  </a:moveTo>
                  <a:lnTo>
                    <a:pt x="2475737" y="12446"/>
                  </a:lnTo>
                  <a:lnTo>
                    <a:pt x="2665095" y="504951"/>
                  </a:lnTo>
                  <a:lnTo>
                    <a:pt x="2567685" y="504951"/>
                  </a:lnTo>
                  <a:lnTo>
                    <a:pt x="2529205" y="403478"/>
                  </a:lnTo>
                  <a:lnTo>
                    <a:pt x="2328164" y="403478"/>
                  </a:lnTo>
                  <a:lnTo>
                    <a:pt x="2288032" y="504951"/>
                  </a:lnTo>
                  <a:lnTo>
                    <a:pt x="2190622" y="504951"/>
                  </a:lnTo>
                  <a:lnTo>
                    <a:pt x="2380615" y="12446"/>
                  </a:lnTo>
                  <a:close/>
                </a:path>
                <a:path w="3005454" h="517525">
                  <a:moveTo>
                    <a:pt x="2031619" y="12446"/>
                  </a:moveTo>
                  <a:lnTo>
                    <a:pt x="2124710" y="12446"/>
                  </a:lnTo>
                  <a:lnTo>
                    <a:pt x="2124710" y="504951"/>
                  </a:lnTo>
                  <a:lnTo>
                    <a:pt x="2031619" y="504951"/>
                  </a:lnTo>
                  <a:lnTo>
                    <a:pt x="2031619" y="12446"/>
                  </a:lnTo>
                  <a:close/>
                </a:path>
                <a:path w="3005454" h="517525">
                  <a:moveTo>
                    <a:pt x="1146175" y="12446"/>
                  </a:moveTo>
                  <a:lnTo>
                    <a:pt x="1241298" y="12446"/>
                  </a:lnTo>
                  <a:lnTo>
                    <a:pt x="1430655" y="504951"/>
                  </a:lnTo>
                  <a:lnTo>
                    <a:pt x="1333245" y="504951"/>
                  </a:lnTo>
                  <a:lnTo>
                    <a:pt x="1294764" y="403478"/>
                  </a:lnTo>
                  <a:lnTo>
                    <a:pt x="1093724" y="403478"/>
                  </a:lnTo>
                  <a:lnTo>
                    <a:pt x="1053592" y="504951"/>
                  </a:lnTo>
                  <a:lnTo>
                    <a:pt x="956182" y="504951"/>
                  </a:lnTo>
                  <a:lnTo>
                    <a:pt x="1146175" y="12446"/>
                  </a:lnTo>
                  <a:close/>
                </a:path>
                <a:path w="3005454" h="517525">
                  <a:moveTo>
                    <a:pt x="604519" y="12446"/>
                  </a:moveTo>
                  <a:lnTo>
                    <a:pt x="703833" y="12446"/>
                  </a:lnTo>
                  <a:lnTo>
                    <a:pt x="741672" y="13350"/>
                  </a:lnTo>
                  <a:lnTo>
                    <a:pt x="799774" y="20589"/>
                  </a:lnTo>
                  <a:lnTo>
                    <a:pt x="836519" y="35448"/>
                  </a:lnTo>
                  <a:lnTo>
                    <a:pt x="875792" y="75311"/>
                  </a:lnTo>
                  <a:lnTo>
                    <a:pt x="891571" y="112283"/>
                  </a:lnTo>
                  <a:lnTo>
                    <a:pt x="896874" y="155448"/>
                  </a:lnTo>
                  <a:lnTo>
                    <a:pt x="895401" y="178736"/>
                  </a:lnTo>
                  <a:lnTo>
                    <a:pt x="883693" y="219313"/>
                  </a:lnTo>
                  <a:lnTo>
                    <a:pt x="860409" y="251910"/>
                  </a:lnTo>
                  <a:lnTo>
                    <a:pt x="825357" y="276623"/>
                  </a:lnTo>
                  <a:lnTo>
                    <a:pt x="803401" y="286003"/>
                  </a:lnTo>
                  <a:lnTo>
                    <a:pt x="920114" y="504951"/>
                  </a:lnTo>
                  <a:lnTo>
                    <a:pt x="817626" y="504951"/>
                  </a:lnTo>
                  <a:lnTo>
                    <a:pt x="706755" y="296417"/>
                  </a:lnTo>
                  <a:lnTo>
                    <a:pt x="698245" y="296417"/>
                  </a:lnTo>
                  <a:lnTo>
                    <a:pt x="698245" y="504951"/>
                  </a:lnTo>
                  <a:lnTo>
                    <a:pt x="604519" y="504951"/>
                  </a:lnTo>
                  <a:lnTo>
                    <a:pt x="604519" y="12446"/>
                  </a:lnTo>
                  <a:close/>
                </a:path>
                <a:path w="3005454" h="517525">
                  <a:moveTo>
                    <a:pt x="2853817" y="0"/>
                  </a:moveTo>
                  <a:lnTo>
                    <a:pt x="2907162" y="9644"/>
                  </a:lnTo>
                  <a:lnTo>
                    <a:pt x="2941071" y="27404"/>
                  </a:lnTo>
                  <a:lnTo>
                    <a:pt x="2977215" y="58543"/>
                  </a:lnTo>
                  <a:lnTo>
                    <a:pt x="2996310" y="79375"/>
                  </a:lnTo>
                  <a:lnTo>
                    <a:pt x="2926842" y="140715"/>
                  </a:lnTo>
                  <a:lnTo>
                    <a:pt x="2908480" y="118399"/>
                  </a:lnTo>
                  <a:lnTo>
                    <a:pt x="2889964" y="102488"/>
                  </a:lnTo>
                  <a:lnTo>
                    <a:pt x="2871281" y="92960"/>
                  </a:lnTo>
                  <a:lnTo>
                    <a:pt x="2852420" y="89788"/>
                  </a:lnTo>
                  <a:lnTo>
                    <a:pt x="2843607" y="90408"/>
                  </a:lnTo>
                  <a:lnTo>
                    <a:pt x="2810510" y="113664"/>
                  </a:lnTo>
                  <a:lnTo>
                    <a:pt x="2810510" y="121920"/>
                  </a:lnTo>
                  <a:lnTo>
                    <a:pt x="2810510" y="130175"/>
                  </a:lnTo>
                  <a:lnTo>
                    <a:pt x="2841767" y="168560"/>
                  </a:lnTo>
                  <a:lnTo>
                    <a:pt x="2887598" y="208661"/>
                  </a:lnTo>
                  <a:lnTo>
                    <a:pt x="2911816" y="228994"/>
                  </a:lnTo>
                  <a:lnTo>
                    <a:pt x="2930747" y="245221"/>
                  </a:lnTo>
                  <a:lnTo>
                    <a:pt x="2965918" y="279521"/>
                  </a:lnTo>
                  <a:lnTo>
                    <a:pt x="2993135" y="320293"/>
                  </a:lnTo>
                  <a:lnTo>
                    <a:pt x="3004315" y="362459"/>
                  </a:lnTo>
                  <a:lnTo>
                    <a:pt x="3005073" y="377698"/>
                  </a:lnTo>
                  <a:lnTo>
                    <a:pt x="3002454" y="406731"/>
                  </a:lnTo>
                  <a:lnTo>
                    <a:pt x="2981499" y="456797"/>
                  </a:lnTo>
                  <a:lnTo>
                    <a:pt x="2940613" y="495163"/>
                  </a:lnTo>
                  <a:lnTo>
                    <a:pt x="2885940" y="514923"/>
                  </a:lnTo>
                  <a:lnTo>
                    <a:pt x="2853817" y="517398"/>
                  </a:lnTo>
                  <a:lnTo>
                    <a:pt x="2828363" y="515780"/>
                  </a:lnTo>
                  <a:lnTo>
                    <a:pt x="2782504" y="502878"/>
                  </a:lnTo>
                  <a:lnTo>
                    <a:pt x="2743309" y="476902"/>
                  </a:lnTo>
                  <a:lnTo>
                    <a:pt x="2709920" y="436377"/>
                  </a:lnTo>
                  <a:lnTo>
                    <a:pt x="2695321" y="410590"/>
                  </a:lnTo>
                  <a:lnTo>
                    <a:pt x="2774060" y="362965"/>
                  </a:lnTo>
                  <a:lnTo>
                    <a:pt x="2792539" y="391562"/>
                  </a:lnTo>
                  <a:lnTo>
                    <a:pt x="2812351" y="412003"/>
                  </a:lnTo>
                  <a:lnTo>
                    <a:pt x="2833497" y="424277"/>
                  </a:lnTo>
                  <a:lnTo>
                    <a:pt x="2855976" y="428371"/>
                  </a:lnTo>
                  <a:lnTo>
                    <a:pt x="2867521" y="427489"/>
                  </a:lnTo>
                  <a:lnTo>
                    <a:pt x="2903676" y="406961"/>
                  </a:lnTo>
                  <a:lnTo>
                    <a:pt x="2912998" y="381762"/>
                  </a:lnTo>
                  <a:lnTo>
                    <a:pt x="2912215" y="373379"/>
                  </a:lnTo>
                  <a:lnTo>
                    <a:pt x="2892482" y="338808"/>
                  </a:lnTo>
                  <a:lnTo>
                    <a:pt x="2845816" y="297052"/>
                  </a:lnTo>
                  <a:lnTo>
                    <a:pt x="2809170" y="266090"/>
                  </a:lnTo>
                  <a:lnTo>
                    <a:pt x="2779633" y="238902"/>
                  </a:lnTo>
                  <a:lnTo>
                    <a:pt x="2741930" y="195706"/>
                  </a:lnTo>
                  <a:lnTo>
                    <a:pt x="2724277" y="160099"/>
                  </a:lnTo>
                  <a:lnTo>
                    <a:pt x="2718435" y="124587"/>
                  </a:lnTo>
                  <a:lnTo>
                    <a:pt x="2720865" y="99871"/>
                  </a:lnTo>
                  <a:lnTo>
                    <a:pt x="2740348" y="55917"/>
                  </a:lnTo>
                  <a:lnTo>
                    <a:pt x="2778093" y="20627"/>
                  </a:lnTo>
                  <a:lnTo>
                    <a:pt x="2826289" y="2287"/>
                  </a:lnTo>
                  <a:lnTo>
                    <a:pt x="2853817" y="0"/>
                  </a:lnTo>
                  <a:close/>
                </a:path>
                <a:path w="3005454" h="517525">
                  <a:moveTo>
                    <a:pt x="1741423" y="0"/>
                  </a:moveTo>
                  <a:lnTo>
                    <a:pt x="1801240" y="6461"/>
                  </a:lnTo>
                  <a:lnTo>
                    <a:pt x="1858771" y="25780"/>
                  </a:lnTo>
                  <a:lnTo>
                    <a:pt x="1911365" y="56927"/>
                  </a:lnTo>
                  <a:lnTo>
                    <a:pt x="1956054" y="98933"/>
                  </a:lnTo>
                  <a:lnTo>
                    <a:pt x="1890521" y="161543"/>
                  </a:lnTo>
                  <a:lnTo>
                    <a:pt x="1856041" y="130559"/>
                  </a:lnTo>
                  <a:lnTo>
                    <a:pt x="1819465" y="108457"/>
                  </a:lnTo>
                  <a:lnTo>
                    <a:pt x="1780794" y="95214"/>
                  </a:lnTo>
                  <a:lnTo>
                    <a:pt x="1740027" y="90804"/>
                  </a:lnTo>
                  <a:lnTo>
                    <a:pt x="1706092" y="93809"/>
                  </a:lnTo>
                  <a:lnTo>
                    <a:pt x="1646604" y="117915"/>
                  </a:lnTo>
                  <a:lnTo>
                    <a:pt x="1599858" y="164588"/>
                  </a:lnTo>
                  <a:lnTo>
                    <a:pt x="1575665" y="224111"/>
                  </a:lnTo>
                  <a:lnTo>
                    <a:pt x="1572640" y="258063"/>
                  </a:lnTo>
                  <a:lnTo>
                    <a:pt x="1573994" y="281969"/>
                  </a:lnTo>
                  <a:lnTo>
                    <a:pt x="1584749" y="325733"/>
                  </a:lnTo>
                  <a:lnTo>
                    <a:pt x="1605891" y="363612"/>
                  </a:lnTo>
                  <a:lnTo>
                    <a:pt x="1636180" y="393608"/>
                  </a:lnTo>
                  <a:lnTo>
                    <a:pt x="1674776" y="415032"/>
                  </a:lnTo>
                  <a:lnTo>
                    <a:pt x="1718298" y="425977"/>
                  </a:lnTo>
                  <a:lnTo>
                    <a:pt x="1741678" y="427354"/>
                  </a:lnTo>
                  <a:lnTo>
                    <a:pt x="1761630" y="426402"/>
                  </a:lnTo>
                  <a:lnTo>
                    <a:pt x="1816227" y="412114"/>
                  </a:lnTo>
                  <a:lnTo>
                    <a:pt x="1851755" y="390604"/>
                  </a:lnTo>
                  <a:lnTo>
                    <a:pt x="1890521" y="356615"/>
                  </a:lnTo>
                  <a:lnTo>
                    <a:pt x="1954148" y="422910"/>
                  </a:lnTo>
                  <a:lnTo>
                    <a:pt x="1900999" y="468058"/>
                  </a:lnTo>
                  <a:lnTo>
                    <a:pt x="1850897" y="496824"/>
                  </a:lnTo>
                  <a:lnTo>
                    <a:pt x="1799002" y="512254"/>
                  </a:lnTo>
                  <a:lnTo>
                    <a:pt x="1740154" y="517398"/>
                  </a:lnTo>
                  <a:lnTo>
                    <a:pt x="1685315" y="512847"/>
                  </a:lnTo>
                  <a:lnTo>
                    <a:pt x="1635680" y="499189"/>
                  </a:lnTo>
                  <a:lnTo>
                    <a:pt x="1591260" y="476410"/>
                  </a:lnTo>
                  <a:lnTo>
                    <a:pt x="1552067" y="444500"/>
                  </a:lnTo>
                  <a:lnTo>
                    <a:pt x="1520063" y="405542"/>
                  </a:lnTo>
                  <a:lnTo>
                    <a:pt x="1497202" y="361441"/>
                  </a:lnTo>
                  <a:lnTo>
                    <a:pt x="1483486" y="312197"/>
                  </a:lnTo>
                  <a:lnTo>
                    <a:pt x="1478914" y="257810"/>
                  </a:lnTo>
                  <a:lnTo>
                    <a:pt x="1481006" y="222047"/>
                  </a:lnTo>
                  <a:lnTo>
                    <a:pt x="1497667" y="156618"/>
                  </a:lnTo>
                  <a:lnTo>
                    <a:pt x="1530665" y="99734"/>
                  </a:lnTo>
                  <a:lnTo>
                    <a:pt x="1578429" y="53633"/>
                  </a:lnTo>
                  <a:lnTo>
                    <a:pt x="1639339" y="19609"/>
                  </a:lnTo>
                  <a:lnTo>
                    <a:pt x="1706205" y="2186"/>
                  </a:lnTo>
                  <a:lnTo>
                    <a:pt x="1741423" y="0"/>
                  </a:lnTo>
                  <a:close/>
                </a:path>
                <a:path w="3005454" h="517525">
                  <a:moveTo>
                    <a:pt x="264159" y="0"/>
                  </a:moveTo>
                  <a:lnTo>
                    <a:pt x="326326" y="5969"/>
                  </a:lnTo>
                  <a:lnTo>
                    <a:pt x="384301" y="23749"/>
                  </a:lnTo>
                  <a:lnTo>
                    <a:pt x="431053" y="51101"/>
                  </a:lnTo>
                  <a:lnTo>
                    <a:pt x="476757" y="92837"/>
                  </a:lnTo>
                  <a:lnTo>
                    <a:pt x="410718" y="158114"/>
                  </a:lnTo>
                  <a:lnTo>
                    <a:pt x="378092" y="129111"/>
                  </a:lnTo>
                  <a:lnTo>
                    <a:pt x="342884" y="108394"/>
                  </a:lnTo>
                  <a:lnTo>
                    <a:pt x="305079" y="95964"/>
                  </a:lnTo>
                  <a:lnTo>
                    <a:pt x="264668" y="91821"/>
                  </a:lnTo>
                  <a:lnTo>
                    <a:pt x="229758" y="94823"/>
                  </a:lnTo>
                  <a:lnTo>
                    <a:pt x="168798" y="118877"/>
                  </a:lnTo>
                  <a:lnTo>
                    <a:pt x="121318" y="165359"/>
                  </a:lnTo>
                  <a:lnTo>
                    <a:pt x="96795" y="223982"/>
                  </a:lnTo>
                  <a:lnTo>
                    <a:pt x="93725" y="257175"/>
                  </a:lnTo>
                  <a:lnTo>
                    <a:pt x="96914" y="291514"/>
                  </a:lnTo>
                  <a:lnTo>
                    <a:pt x="122390" y="351954"/>
                  </a:lnTo>
                  <a:lnTo>
                    <a:pt x="171638" y="399748"/>
                  </a:lnTo>
                  <a:lnTo>
                    <a:pt x="234467" y="424513"/>
                  </a:lnTo>
                  <a:lnTo>
                    <a:pt x="270382" y="427609"/>
                  </a:lnTo>
                  <a:lnTo>
                    <a:pt x="293719" y="426342"/>
                  </a:lnTo>
                  <a:lnTo>
                    <a:pt x="334676" y="416143"/>
                  </a:lnTo>
                  <a:lnTo>
                    <a:pt x="368176" y="395519"/>
                  </a:lnTo>
                  <a:lnTo>
                    <a:pt x="395124" y="363567"/>
                  </a:lnTo>
                  <a:lnTo>
                    <a:pt x="406145" y="343280"/>
                  </a:lnTo>
                  <a:lnTo>
                    <a:pt x="263525" y="343280"/>
                  </a:lnTo>
                  <a:lnTo>
                    <a:pt x="263525" y="255142"/>
                  </a:lnTo>
                  <a:lnTo>
                    <a:pt x="511301" y="255142"/>
                  </a:lnTo>
                  <a:lnTo>
                    <a:pt x="511937" y="275971"/>
                  </a:lnTo>
                  <a:lnTo>
                    <a:pt x="509841" y="307853"/>
                  </a:lnTo>
                  <a:lnTo>
                    <a:pt x="493077" y="369143"/>
                  </a:lnTo>
                  <a:lnTo>
                    <a:pt x="460480" y="425767"/>
                  </a:lnTo>
                  <a:lnTo>
                    <a:pt x="417097" y="469963"/>
                  </a:lnTo>
                  <a:lnTo>
                    <a:pt x="363928" y="500252"/>
                  </a:lnTo>
                  <a:lnTo>
                    <a:pt x="301496" y="515492"/>
                  </a:lnTo>
                  <a:lnTo>
                    <a:pt x="266826" y="517398"/>
                  </a:lnTo>
                  <a:lnTo>
                    <a:pt x="229488" y="515324"/>
                  </a:lnTo>
                  <a:lnTo>
                    <a:pt x="161099" y="498699"/>
                  </a:lnTo>
                  <a:lnTo>
                    <a:pt x="101540" y="465691"/>
                  </a:lnTo>
                  <a:lnTo>
                    <a:pt x="54002" y="418205"/>
                  </a:lnTo>
                  <a:lnTo>
                    <a:pt x="19609" y="357743"/>
                  </a:lnTo>
                  <a:lnTo>
                    <a:pt x="2170" y="291258"/>
                  </a:lnTo>
                  <a:lnTo>
                    <a:pt x="0" y="256159"/>
                  </a:lnTo>
                  <a:lnTo>
                    <a:pt x="4026" y="208889"/>
                  </a:lnTo>
                  <a:lnTo>
                    <a:pt x="16113" y="164798"/>
                  </a:lnTo>
                  <a:lnTo>
                    <a:pt x="36272" y="123874"/>
                  </a:lnTo>
                  <a:lnTo>
                    <a:pt x="64515" y="86105"/>
                  </a:lnTo>
                  <a:lnTo>
                    <a:pt x="97068" y="55107"/>
                  </a:lnTo>
                  <a:lnTo>
                    <a:pt x="133309" y="30998"/>
                  </a:lnTo>
                  <a:lnTo>
                    <a:pt x="173238" y="13776"/>
                  </a:lnTo>
                  <a:lnTo>
                    <a:pt x="216855" y="3444"/>
                  </a:lnTo>
                  <a:lnTo>
                    <a:pt x="264159" y="0"/>
                  </a:lnTo>
                  <a:close/>
                </a:path>
              </a:pathLst>
            </a:custGeom>
            <a:ln w="13716">
              <a:solidFill>
                <a:srgbClr val="112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0048" y="1700783"/>
              <a:ext cx="4572000" cy="2377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51201" y="4404182"/>
            <a:ext cx="4427855" cy="1881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0"/>
              </a:spcBef>
            </a:pPr>
            <a:r>
              <a:rPr sz="1350" spc="5" dirty="0">
                <a:latin typeface="TeXGyreAdventor"/>
                <a:cs typeface="TeXGyreAdventor"/>
              </a:rPr>
              <a:t>Abogado </a:t>
            </a:r>
            <a:r>
              <a:rPr sz="1350" spc="-5" dirty="0">
                <a:latin typeface="TeXGyreAdventor"/>
                <a:cs typeface="TeXGyreAdventor"/>
              </a:rPr>
              <a:t>por </a:t>
            </a:r>
            <a:r>
              <a:rPr sz="1350" spc="10" dirty="0">
                <a:latin typeface="TeXGyreAdventor"/>
                <a:cs typeface="TeXGyreAdventor"/>
              </a:rPr>
              <a:t>la </a:t>
            </a:r>
            <a:r>
              <a:rPr sz="1350" dirty="0">
                <a:latin typeface="TeXGyreAdventor"/>
                <a:cs typeface="TeXGyreAdventor"/>
              </a:rPr>
              <a:t>Universidad </a:t>
            </a:r>
            <a:r>
              <a:rPr sz="1350" spc="-10" dirty="0">
                <a:latin typeface="TeXGyreAdventor"/>
                <a:cs typeface="TeXGyreAdventor"/>
              </a:rPr>
              <a:t>de </a:t>
            </a:r>
            <a:r>
              <a:rPr sz="1350" spc="5" dirty="0">
                <a:latin typeface="TeXGyreAdventor"/>
                <a:cs typeface="TeXGyreAdventor"/>
              </a:rPr>
              <a:t>San </a:t>
            </a:r>
            <a:r>
              <a:rPr sz="1350" dirty="0">
                <a:latin typeface="TeXGyreAdventor"/>
                <a:cs typeface="TeXGyreAdventor"/>
              </a:rPr>
              <a:t>Martin </a:t>
            </a:r>
            <a:r>
              <a:rPr sz="1350" spc="5" dirty="0">
                <a:latin typeface="TeXGyreAdventor"/>
                <a:cs typeface="TeXGyreAdventor"/>
              </a:rPr>
              <a:t>de  </a:t>
            </a:r>
            <a:r>
              <a:rPr sz="1350" dirty="0">
                <a:latin typeface="TeXGyreAdventor"/>
                <a:cs typeface="TeXGyreAdventor"/>
              </a:rPr>
              <a:t>Porres, Maestría </a:t>
            </a:r>
            <a:r>
              <a:rPr sz="1350" spc="15" dirty="0">
                <a:latin typeface="TeXGyreAdventor"/>
                <a:cs typeface="TeXGyreAdventor"/>
              </a:rPr>
              <a:t>en </a:t>
            </a:r>
            <a:r>
              <a:rPr sz="1350" spc="-5" dirty="0">
                <a:latin typeface="TeXGyreAdventor"/>
                <a:cs typeface="TeXGyreAdventor"/>
              </a:rPr>
              <a:t>Ciencias </a:t>
            </a:r>
            <a:r>
              <a:rPr sz="1350" spc="-10" dirty="0">
                <a:latin typeface="TeXGyreAdventor"/>
                <a:cs typeface="TeXGyreAdventor"/>
              </a:rPr>
              <a:t>Penales de </a:t>
            </a:r>
            <a:r>
              <a:rPr sz="1350" spc="55" dirty="0">
                <a:latin typeface="TeXGyreAdventor"/>
                <a:cs typeface="TeXGyreAdventor"/>
              </a:rPr>
              <a:t>la  </a:t>
            </a:r>
            <a:r>
              <a:rPr sz="1350" dirty="0">
                <a:latin typeface="TeXGyreAdventor"/>
                <a:cs typeface="TeXGyreAdventor"/>
              </a:rPr>
              <a:t>Universidad </a:t>
            </a:r>
            <a:r>
              <a:rPr sz="1350" spc="-10" dirty="0">
                <a:latin typeface="TeXGyreAdventor"/>
                <a:cs typeface="TeXGyreAdventor"/>
              </a:rPr>
              <a:t>de </a:t>
            </a:r>
            <a:r>
              <a:rPr sz="1350" spc="5" dirty="0">
                <a:latin typeface="TeXGyreAdventor"/>
                <a:cs typeface="TeXGyreAdventor"/>
              </a:rPr>
              <a:t>San </a:t>
            </a:r>
            <a:r>
              <a:rPr sz="1350" dirty="0">
                <a:latin typeface="TeXGyreAdventor"/>
                <a:cs typeface="TeXGyreAdventor"/>
              </a:rPr>
              <a:t>Martin </a:t>
            </a:r>
            <a:r>
              <a:rPr sz="1350" spc="5" dirty="0">
                <a:latin typeface="TeXGyreAdventor"/>
                <a:cs typeface="TeXGyreAdventor"/>
              </a:rPr>
              <a:t>de </a:t>
            </a:r>
            <a:r>
              <a:rPr sz="1350" spc="-5" dirty="0">
                <a:latin typeface="TeXGyreAdventor"/>
                <a:cs typeface="TeXGyreAdventor"/>
              </a:rPr>
              <a:t>Porres, Estudios </a:t>
            </a:r>
            <a:r>
              <a:rPr sz="1350" spc="10" dirty="0">
                <a:latin typeface="TeXGyreAdventor"/>
                <a:cs typeface="TeXGyreAdventor"/>
              </a:rPr>
              <a:t>de  </a:t>
            </a:r>
            <a:r>
              <a:rPr sz="1350" dirty="0">
                <a:latin typeface="TeXGyreAdventor"/>
                <a:cs typeface="TeXGyreAdventor"/>
              </a:rPr>
              <a:t>Maestría </a:t>
            </a:r>
            <a:r>
              <a:rPr sz="1350" spc="15" dirty="0">
                <a:latin typeface="TeXGyreAdventor"/>
                <a:cs typeface="TeXGyreAdventor"/>
              </a:rPr>
              <a:t>en </a:t>
            </a:r>
            <a:r>
              <a:rPr sz="1350" dirty="0">
                <a:latin typeface="TeXGyreAdventor"/>
                <a:cs typeface="TeXGyreAdventor"/>
              </a:rPr>
              <a:t>Litigación </a:t>
            </a:r>
            <a:r>
              <a:rPr sz="1350" spc="-10" dirty="0">
                <a:latin typeface="TeXGyreAdventor"/>
                <a:cs typeface="TeXGyreAdventor"/>
              </a:rPr>
              <a:t>Oral </a:t>
            </a:r>
            <a:r>
              <a:rPr sz="1350" spc="5" dirty="0">
                <a:latin typeface="TeXGyreAdventor"/>
                <a:cs typeface="TeXGyreAdventor"/>
              </a:rPr>
              <a:t>y </a:t>
            </a:r>
            <a:r>
              <a:rPr sz="1350" dirty="0">
                <a:latin typeface="TeXGyreAdventor"/>
                <a:cs typeface="TeXGyreAdventor"/>
              </a:rPr>
              <a:t>Sistema </a:t>
            </a:r>
            <a:r>
              <a:rPr sz="1350" spc="-5" dirty="0">
                <a:latin typeface="TeXGyreAdventor"/>
                <a:cs typeface="TeXGyreAdventor"/>
              </a:rPr>
              <a:t>Acusatorio </a:t>
            </a:r>
            <a:r>
              <a:rPr sz="1350" spc="20" dirty="0">
                <a:latin typeface="TeXGyreAdventor"/>
                <a:cs typeface="TeXGyreAdventor"/>
              </a:rPr>
              <a:t>en  </a:t>
            </a:r>
            <a:r>
              <a:rPr sz="1350" spc="10" dirty="0">
                <a:latin typeface="TeXGyreAdventor"/>
                <a:cs typeface="TeXGyreAdventor"/>
              </a:rPr>
              <a:t>la </a:t>
            </a:r>
            <a:r>
              <a:rPr sz="1350" dirty="0">
                <a:latin typeface="TeXGyreAdventor"/>
                <a:cs typeface="TeXGyreAdventor"/>
              </a:rPr>
              <a:t>Universidad </a:t>
            </a:r>
            <a:r>
              <a:rPr sz="1350" spc="5" dirty="0">
                <a:latin typeface="TeXGyreAdventor"/>
                <a:cs typeface="TeXGyreAdventor"/>
              </a:rPr>
              <a:t>de Medellín </a:t>
            </a:r>
            <a:r>
              <a:rPr sz="1350" spc="-175" dirty="0">
                <a:latin typeface="Verdana"/>
                <a:cs typeface="Verdana"/>
              </a:rPr>
              <a:t>– </a:t>
            </a:r>
            <a:r>
              <a:rPr sz="1350" dirty="0">
                <a:latin typeface="TeXGyreAdventor"/>
                <a:cs typeface="TeXGyreAdventor"/>
              </a:rPr>
              <a:t>Colombia, </a:t>
            </a:r>
            <a:r>
              <a:rPr sz="1350" spc="-5" dirty="0">
                <a:latin typeface="TeXGyreAdventor"/>
                <a:cs typeface="TeXGyreAdventor"/>
              </a:rPr>
              <a:t>Estudios </a:t>
            </a:r>
            <a:r>
              <a:rPr sz="1350" spc="10" dirty="0">
                <a:latin typeface="TeXGyreAdventor"/>
                <a:cs typeface="TeXGyreAdventor"/>
              </a:rPr>
              <a:t>de  </a:t>
            </a:r>
            <a:r>
              <a:rPr sz="1350" spc="5" dirty="0">
                <a:latin typeface="TeXGyreAdventor"/>
                <a:cs typeface="TeXGyreAdventor"/>
              </a:rPr>
              <a:t>Litigación </a:t>
            </a:r>
            <a:r>
              <a:rPr sz="1350" spc="-10" dirty="0">
                <a:latin typeface="TeXGyreAdventor"/>
                <a:cs typeface="TeXGyreAdventor"/>
              </a:rPr>
              <a:t>Oral </a:t>
            </a:r>
            <a:r>
              <a:rPr sz="1350" spc="15" dirty="0">
                <a:latin typeface="TeXGyreAdventor"/>
                <a:cs typeface="TeXGyreAdventor"/>
              </a:rPr>
              <a:t>en </a:t>
            </a:r>
            <a:r>
              <a:rPr sz="1350" spc="30" dirty="0">
                <a:latin typeface="TeXGyreAdventor"/>
                <a:cs typeface="TeXGyreAdventor"/>
              </a:rPr>
              <a:t>la </a:t>
            </a:r>
            <a:r>
              <a:rPr sz="1350" dirty="0">
                <a:latin typeface="TeXGyreAdventor"/>
                <a:cs typeface="TeXGyreAdventor"/>
              </a:rPr>
              <a:t>Universidad </a:t>
            </a:r>
            <a:r>
              <a:rPr sz="1350" spc="10" dirty="0">
                <a:latin typeface="TeXGyreAdventor"/>
                <a:cs typeface="TeXGyreAdventor"/>
              </a:rPr>
              <a:t>de </a:t>
            </a:r>
            <a:r>
              <a:rPr sz="1350" dirty="0">
                <a:latin typeface="TeXGyreAdventor"/>
                <a:cs typeface="TeXGyreAdventor"/>
              </a:rPr>
              <a:t>California  Western </a:t>
            </a:r>
            <a:r>
              <a:rPr sz="1350" spc="-10" dirty="0">
                <a:latin typeface="TeXGyreAdventor"/>
                <a:cs typeface="TeXGyreAdventor"/>
              </a:rPr>
              <a:t>School </a:t>
            </a:r>
            <a:r>
              <a:rPr sz="1350" spc="5" dirty="0">
                <a:latin typeface="TeXGyreAdventor"/>
                <a:cs typeface="TeXGyreAdventor"/>
              </a:rPr>
              <a:t>of </a:t>
            </a:r>
            <a:r>
              <a:rPr sz="1350" spc="-10" dirty="0">
                <a:latin typeface="TeXGyreAdventor"/>
                <a:cs typeface="TeXGyreAdventor"/>
              </a:rPr>
              <a:t>Law </a:t>
            </a:r>
            <a:r>
              <a:rPr sz="1350" spc="5" dirty="0">
                <a:latin typeface="TeXGyreAdventor"/>
                <a:cs typeface="TeXGyreAdventor"/>
              </a:rPr>
              <a:t>San </a:t>
            </a:r>
            <a:r>
              <a:rPr sz="1350" spc="-5" dirty="0">
                <a:latin typeface="TeXGyreAdventor"/>
                <a:cs typeface="TeXGyreAdventor"/>
              </a:rPr>
              <a:t>Diego </a:t>
            </a:r>
            <a:r>
              <a:rPr sz="1350" spc="-175" dirty="0">
                <a:latin typeface="Verdana"/>
                <a:cs typeface="Verdana"/>
              </a:rPr>
              <a:t>– </a:t>
            </a:r>
            <a:r>
              <a:rPr sz="1350" spc="-5" dirty="0">
                <a:latin typeface="TeXGyreAdventor"/>
                <a:cs typeface="TeXGyreAdventor"/>
              </a:rPr>
              <a:t>EEUU.  </a:t>
            </a:r>
            <a:r>
              <a:rPr sz="1350" dirty="0">
                <a:latin typeface="TeXGyreAdventor"/>
                <a:cs typeface="TeXGyreAdventor"/>
              </a:rPr>
              <a:t>Conferencista </a:t>
            </a:r>
            <a:r>
              <a:rPr sz="1350" spc="-5" dirty="0">
                <a:latin typeface="TeXGyreAdventor"/>
                <a:cs typeface="TeXGyreAdventor"/>
              </a:rPr>
              <a:t>Nacional </a:t>
            </a:r>
            <a:r>
              <a:rPr sz="1350" spc="15" dirty="0">
                <a:latin typeface="TeXGyreAdventor"/>
                <a:cs typeface="TeXGyreAdventor"/>
              </a:rPr>
              <a:t>en </a:t>
            </a:r>
            <a:r>
              <a:rPr sz="1350" spc="5" dirty="0">
                <a:latin typeface="TeXGyreAdventor"/>
                <a:cs typeface="TeXGyreAdventor"/>
              </a:rPr>
              <a:t>temas </a:t>
            </a:r>
            <a:r>
              <a:rPr sz="1350" spc="-10" dirty="0">
                <a:latin typeface="TeXGyreAdventor"/>
                <a:cs typeface="TeXGyreAdventor"/>
              </a:rPr>
              <a:t>de </a:t>
            </a:r>
            <a:r>
              <a:rPr sz="1350" spc="-5" dirty="0">
                <a:latin typeface="TeXGyreAdventor"/>
                <a:cs typeface="TeXGyreAdventor"/>
              </a:rPr>
              <a:t>Derecho  </a:t>
            </a:r>
            <a:r>
              <a:rPr sz="1350" spc="5" dirty="0">
                <a:latin typeface="TeXGyreAdventor"/>
                <a:cs typeface="TeXGyreAdventor"/>
              </a:rPr>
              <a:t>Procesal</a:t>
            </a:r>
            <a:r>
              <a:rPr sz="1350" spc="-70" dirty="0">
                <a:latin typeface="TeXGyreAdventor"/>
                <a:cs typeface="TeXGyreAdventor"/>
              </a:rPr>
              <a:t> </a:t>
            </a:r>
            <a:r>
              <a:rPr sz="1350" spc="10" dirty="0">
                <a:latin typeface="TeXGyreAdventor"/>
                <a:cs typeface="TeXGyreAdventor"/>
              </a:rPr>
              <a:t>Penal.</a:t>
            </a:r>
            <a:endParaRPr sz="135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691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SENTENCIA</a:t>
            </a:r>
            <a:r>
              <a:rPr spc="-145" dirty="0"/>
              <a:t> </a:t>
            </a:r>
            <a:r>
              <a:rPr spc="10" dirty="0"/>
              <a:t>PLENARIA  </a:t>
            </a:r>
            <a:r>
              <a:rPr dirty="0"/>
              <a:t>N°</a:t>
            </a:r>
            <a:r>
              <a:rPr spc="5" dirty="0"/>
              <a:t> </a:t>
            </a:r>
            <a:r>
              <a:rPr spc="-15" dirty="0"/>
              <a:t>01-2017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8076" y="118871"/>
            <a:ext cx="8467725" cy="5829300"/>
            <a:chOff x="608076" y="118871"/>
            <a:chExt cx="8467725" cy="5829300"/>
          </a:xfrm>
        </p:grpSpPr>
        <p:sp>
          <p:nvSpPr>
            <p:cNvPr id="5" name="object 5"/>
            <p:cNvSpPr/>
            <p:nvPr/>
          </p:nvSpPr>
          <p:spPr>
            <a:xfrm>
              <a:off x="608076" y="1778507"/>
              <a:ext cx="7708392" cy="4169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43316" y="118871"/>
              <a:ext cx="832103" cy="644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3231"/>
            <a:ext cx="1365250" cy="508000"/>
          </a:xfrm>
          <a:custGeom>
            <a:avLst/>
            <a:gdLst/>
            <a:ahLst/>
            <a:cxnLst/>
            <a:rect l="l" t="t" r="r" b="b"/>
            <a:pathLst>
              <a:path w="1365250" h="508000">
                <a:moveTo>
                  <a:pt x="0" y="0"/>
                </a:moveTo>
                <a:lnTo>
                  <a:pt x="0" y="504316"/>
                </a:lnTo>
                <a:lnTo>
                  <a:pt x="1019098" y="507491"/>
                </a:lnTo>
                <a:lnTo>
                  <a:pt x="1119378" y="507491"/>
                </a:lnTo>
                <a:lnTo>
                  <a:pt x="1124013" y="502665"/>
                </a:lnTo>
                <a:lnTo>
                  <a:pt x="1125562" y="501141"/>
                </a:lnTo>
                <a:lnTo>
                  <a:pt x="1127455" y="499490"/>
                </a:lnTo>
                <a:lnTo>
                  <a:pt x="1357884" y="269239"/>
                </a:lnTo>
                <a:lnTo>
                  <a:pt x="1363170" y="262096"/>
                </a:lnTo>
                <a:lnTo>
                  <a:pt x="1364932" y="254952"/>
                </a:lnTo>
                <a:lnTo>
                  <a:pt x="1363170" y="247808"/>
                </a:lnTo>
                <a:lnTo>
                  <a:pt x="1357884" y="240664"/>
                </a:lnTo>
                <a:lnTo>
                  <a:pt x="1128991" y="11937"/>
                </a:lnTo>
                <a:lnTo>
                  <a:pt x="1124013" y="11937"/>
                </a:lnTo>
                <a:lnTo>
                  <a:pt x="1124013" y="7112"/>
                </a:lnTo>
                <a:lnTo>
                  <a:pt x="1119378" y="7112"/>
                </a:lnTo>
                <a:lnTo>
                  <a:pt x="1114564" y="2412"/>
                </a:lnTo>
                <a:lnTo>
                  <a:pt x="101909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645160" marR="5080">
              <a:lnSpc>
                <a:spcPts val="3350"/>
              </a:lnSpc>
              <a:spcBef>
                <a:spcPts val="229"/>
              </a:spcBef>
            </a:pPr>
            <a:r>
              <a:rPr sz="2800" spc="-15" dirty="0"/>
              <a:t>GRAVES </a:t>
            </a:r>
            <a:r>
              <a:rPr sz="2800" spc="5" dirty="0"/>
              <a:t>Y </a:t>
            </a:r>
            <a:r>
              <a:rPr sz="2800" spc="-15" dirty="0"/>
              <a:t>FUNDADOS </a:t>
            </a:r>
            <a:r>
              <a:rPr sz="2800" spc="5" dirty="0"/>
              <a:t>ELEMENTOS </a:t>
            </a:r>
            <a:r>
              <a:rPr sz="2800" dirty="0"/>
              <a:t>DE  </a:t>
            </a:r>
            <a:r>
              <a:rPr sz="2800" spc="5" dirty="0"/>
              <a:t>CONVICCIÓN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41731" y="118871"/>
            <a:ext cx="8933815" cy="6611620"/>
            <a:chOff x="141731" y="118871"/>
            <a:chExt cx="8933815" cy="6611620"/>
          </a:xfrm>
        </p:grpSpPr>
        <p:sp>
          <p:nvSpPr>
            <p:cNvPr id="5" name="object 5"/>
            <p:cNvSpPr/>
            <p:nvPr/>
          </p:nvSpPr>
          <p:spPr>
            <a:xfrm>
              <a:off x="2427731" y="2007107"/>
              <a:ext cx="4903470" cy="22882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731" y="4293107"/>
              <a:ext cx="2944368" cy="2436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7831" y="4293107"/>
              <a:ext cx="3232404" cy="2436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97396" y="4293107"/>
              <a:ext cx="2382011" cy="24368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43315" y="118871"/>
              <a:ext cx="832103" cy="6446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335" y="150698"/>
            <a:ext cx="470154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17406C"/>
                </a:solidFill>
              </a:rPr>
              <a:t>CASACION</a:t>
            </a:r>
            <a:r>
              <a:rPr spc="-160" dirty="0">
                <a:solidFill>
                  <a:srgbClr val="17406C"/>
                </a:solidFill>
              </a:rPr>
              <a:t> </a:t>
            </a:r>
            <a:r>
              <a:rPr spc="-15" dirty="0">
                <a:solidFill>
                  <a:srgbClr val="17406C"/>
                </a:solidFill>
              </a:rPr>
              <a:t>626-2013-  </a:t>
            </a:r>
            <a:r>
              <a:rPr spc="-5" dirty="0">
                <a:solidFill>
                  <a:srgbClr val="17406C"/>
                </a:solidFill>
              </a:rPr>
              <a:t>MOQUEGUA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>
                <a:solidFill>
                  <a:srgbClr val="17406C"/>
                </a:solidFill>
              </a:rPr>
              <a:t>Prueba</a:t>
            </a:r>
            <a:r>
              <a:rPr spc="-35" dirty="0">
                <a:solidFill>
                  <a:srgbClr val="17406C"/>
                </a:solidFill>
              </a:rPr>
              <a:t> </a:t>
            </a:r>
            <a:r>
              <a:rPr spc="-5" dirty="0">
                <a:solidFill>
                  <a:srgbClr val="17406C"/>
                </a:solidFill>
              </a:rPr>
              <a:t>indiciaria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2544521"/>
            <a:ext cx="7165975" cy="192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VIGESIMO</a:t>
            </a:r>
            <a:r>
              <a:rPr sz="18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OCTAVO: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50">
              <a:latin typeface="TeXGyreAdventor"/>
              <a:cs typeface="TeXGyreAdventor"/>
            </a:endParaRPr>
          </a:p>
          <a:p>
            <a:pPr marL="369570" marR="5080" algn="just">
              <a:lnSpc>
                <a:spcPct val="100099"/>
              </a:lnSpc>
              <a:spcBef>
                <a:spcPts val="5"/>
              </a:spcBef>
            </a:pP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“(…)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fiscal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base en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prueba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indiciaria,  </a:t>
            </a:r>
            <a:r>
              <a:rPr sz="1800" i="1" spc="75" dirty="0">
                <a:solidFill>
                  <a:srgbClr val="404040"/>
                </a:solidFill>
                <a:latin typeface="Verdana"/>
                <a:cs typeface="Verdana"/>
              </a:rPr>
              <a:t>deben 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cumplirse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criterios contenidos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ejecutoria 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vinculante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recaída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RN </a:t>
            </a:r>
            <a:r>
              <a:rPr sz="1800" i="1" spc="-140" dirty="0">
                <a:solidFill>
                  <a:srgbClr val="404040"/>
                </a:solidFill>
                <a:latin typeface="Verdana"/>
                <a:cs typeface="Verdana"/>
              </a:rPr>
              <a:t>N° </a:t>
            </a:r>
            <a:r>
              <a:rPr sz="1800" i="1" spc="-120" dirty="0">
                <a:solidFill>
                  <a:srgbClr val="404040"/>
                </a:solidFill>
                <a:latin typeface="Verdana"/>
                <a:cs typeface="Verdana"/>
              </a:rPr>
              <a:t>1912-2009-piura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65" dirty="0">
                <a:solidFill>
                  <a:srgbClr val="404040"/>
                </a:solidFill>
                <a:latin typeface="Verdana"/>
                <a:cs typeface="Verdana"/>
              </a:rPr>
              <a:t>fecha 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06 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i="1" spc="-43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septiembre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-105" dirty="0">
                <a:solidFill>
                  <a:srgbClr val="404040"/>
                </a:solidFill>
                <a:latin typeface="Verdana"/>
                <a:cs typeface="Verdana"/>
              </a:rPr>
              <a:t>2005”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5" dirty="0"/>
              <a:t>PROBLEMÁTICA </a:t>
            </a:r>
            <a:r>
              <a:rPr spc="-10" dirty="0"/>
              <a:t>DE </a:t>
            </a:r>
            <a:r>
              <a:rPr dirty="0"/>
              <a:t>LA  COLABORACION</a:t>
            </a:r>
            <a:r>
              <a:rPr spc="-130" dirty="0"/>
              <a:t> </a:t>
            </a:r>
            <a:r>
              <a:rPr spc="10" dirty="0"/>
              <a:t>EFICAZ.</a:t>
            </a:r>
          </a:p>
        </p:txBody>
      </p:sp>
      <p:sp>
        <p:nvSpPr>
          <p:cNvPr id="3" name="object 3"/>
          <p:cNvSpPr/>
          <p:nvPr/>
        </p:nvSpPr>
        <p:spPr>
          <a:xfrm>
            <a:off x="2473451" y="2692907"/>
            <a:ext cx="5795009" cy="1040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5414" y="4647438"/>
            <a:ext cx="5923280" cy="137985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4965" algn="l"/>
              </a:tabLst>
            </a:pPr>
            <a:r>
              <a:rPr sz="1800" spc="335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Lectura:</a:t>
            </a:r>
            <a:endParaRPr sz="1800">
              <a:latin typeface="TeXGyreAdventor"/>
              <a:cs typeface="TeXGyreAdventor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“El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procedimiento </a:t>
            </a:r>
            <a:r>
              <a:rPr sz="1800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Colaboración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eficaz.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ilícita 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incorporación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404040"/>
                </a:solidFill>
                <a:latin typeface="Verdana"/>
                <a:cs typeface="Verdana"/>
              </a:rPr>
              <a:t>sus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actuaciones</a:t>
            </a:r>
            <a:r>
              <a:rPr sz="1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proceso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penal”.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ASCENCIO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MELLADO,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Jose</a:t>
            </a:r>
            <a:r>
              <a:rPr sz="1800" spc="-3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Maria.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0" marR="5080">
              <a:lnSpc>
                <a:spcPct val="100200"/>
              </a:lnSpc>
              <a:spcBef>
                <a:spcPts val="100"/>
              </a:spcBef>
            </a:pPr>
            <a:r>
              <a:rPr sz="2800" spc="-30" dirty="0"/>
              <a:t>¿CUAL </a:t>
            </a:r>
            <a:r>
              <a:rPr sz="2800" dirty="0"/>
              <a:t>ES EL </a:t>
            </a:r>
            <a:r>
              <a:rPr sz="2800" spc="-25" dirty="0"/>
              <a:t>ESTANDAR </a:t>
            </a:r>
            <a:r>
              <a:rPr sz="2800" dirty="0"/>
              <a:t>REQUERIDO  </a:t>
            </a:r>
            <a:r>
              <a:rPr sz="2800" spc="-20" dirty="0"/>
              <a:t>PARA </a:t>
            </a:r>
            <a:r>
              <a:rPr sz="2800" dirty="0"/>
              <a:t>LA </a:t>
            </a:r>
            <a:r>
              <a:rPr sz="2800" spc="10" dirty="0"/>
              <a:t>IMPOSICION </a:t>
            </a:r>
            <a:r>
              <a:rPr sz="2800" dirty="0"/>
              <a:t>DE LA</a:t>
            </a:r>
            <a:r>
              <a:rPr sz="2800" spc="-85" dirty="0"/>
              <a:t> </a:t>
            </a:r>
            <a:r>
              <a:rPr sz="2800" spc="10" dirty="0"/>
              <a:t>PRISION  </a:t>
            </a:r>
            <a:r>
              <a:rPr sz="2800" spc="-5" dirty="0"/>
              <a:t>PREVENTIVA?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71269" y="2351354"/>
            <a:ext cx="6198235" cy="8839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Plus / </a:t>
            </a:r>
            <a:r>
              <a:rPr sz="2800" spc="-15" dirty="0">
                <a:solidFill>
                  <a:srgbClr val="0076A2"/>
                </a:solidFill>
                <a:latin typeface="TeXGyreAdventor"/>
                <a:cs typeface="TeXGyreAdventor"/>
              </a:rPr>
              <a:t>alto </a:t>
            </a:r>
            <a:r>
              <a:rPr sz="2800" spc="-10" dirty="0">
                <a:solidFill>
                  <a:srgbClr val="0076A2"/>
                </a:solidFill>
                <a:latin typeface="TeXGyreAdventor"/>
                <a:cs typeface="TeXGyreAdventor"/>
              </a:rPr>
              <a:t>grado </a:t>
            </a:r>
            <a:r>
              <a:rPr sz="2800" spc="-5" dirty="0">
                <a:solidFill>
                  <a:srgbClr val="0076A2"/>
                </a:solidFill>
                <a:latin typeface="TeXGyreAdventor"/>
                <a:cs typeface="TeXGyreAdventor"/>
              </a:rPr>
              <a:t>de probabilidad </a:t>
            </a: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/  más </a:t>
            </a:r>
            <a:r>
              <a:rPr sz="2800" spc="-5" dirty="0">
                <a:solidFill>
                  <a:srgbClr val="0076A2"/>
                </a:solidFill>
                <a:latin typeface="TeXGyreAdventor"/>
                <a:cs typeface="TeXGyreAdventor"/>
              </a:rPr>
              <a:t>que </a:t>
            </a: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elementos </a:t>
            </a:r>
            <a:r>
              <a:rPr sz="2800" spc="-5" dirty="0">
                <a:solidFill>
                  <a:srgbClr val="0076A2"/>
                </a:solidFill>
                <a:latin typeface="TeXGyreAdventor"/>
                <a:cs typeface="TeXGyreAdventor"/>
              </a:rPr>
              <a:t>de</a:t>
            </a:r>
            <a:r>
              <a:rPr sz="2800" spc="-4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convicción/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5414" y="3947236"/>
            <a:ext cx="6443345" cy="15354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15"/>
              </a:spcBef>
            </a:pPr>
            <a:r>
              <a:rPr sz="1800" i="1" spc="65" dirty="0">
                <a:solidFill>
                  <a:srgbClr val="404040"/>
                </a:solidFill>
                <a:latin typeface="Verdana"/>
                <a:cs typeface="Verdana"/>
              </a:rPr>
              <a:t>“Que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75" dirty="0">
                <a:solidFill>
                  <a:srgbClr val="404040"/>
                </a:solidFill>
                <a:latin typeface="Verdana"/>
                <a:cs typeface="Verdana"/>
              </a:rPr>
              <a:t>primer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presupuesto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material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tener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8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cuenta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245" dirty="0">
                <a:solidFill>
                  <a:srgbClr val="404040"/>
                </a:solidFill>
                <a:latin typeface="Verdana"/>
                <a:cs typeface="Verdana"/>
              </a:rPr>
              <a:t>– 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tiene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sz="1800" i="1" spc="30" dirty="0">
                <a:solidFill>
                  <a:srgbClr val="404040"/>
                </a:solidFill>
                <a:latin typeface="Verdana"/>
                <a:cs typeface="Verdana"/>
              </a:rPr>
              <a:t>carácter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genérico </a:t>
            </a:r>
            <a:r>
              <a:rPr sz="1800" i="1" spc="-245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800" i="1" spc="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4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existencia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fundados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graves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elementos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convicción </a:t>
            </a:r>
            <a:r>
              <a:rPr sz="1800" i="1" spc="-220" dirty="0">
                <a:solidFill>
                  <a:srgbClr val="404040"/>
                </a:solidFill>
                <a:latin typeface="Verdana"/>
                <a:cs typeface="Verdana"/>
              </a:rPr>
              <a:t>-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juicio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imputación 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judicial-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estimar un alto grado de  probabilidad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que el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pueda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18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autor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o 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participe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 del</a:t>
            </a:r>
            <a:r>
              <a:rPr sz="18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delito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8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es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objeto</a:t>
            </a:r>
            <a:r>
              <a:rPr sz="1800" i="1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18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proceso</a:t>
            </a:r>
            <a:r>
              <a:rPr sz="1800" i="1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penal”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8361" y="6303365"/>
            <a:ext cx="4697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Resolución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Administrativa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325-2011 </a:t>
            </a:r>
            <a:r>
              <a:rPr sz="1800" spc="-245" dirty="0">
                <a:solidFill>
                  <a:srgbClr val="404040"/>
                </a:solidFill>
                <a:latin typeface="Verdana"/>
                <a:cs typeface="Verdana"/>
              </a:rPr>
              <a:t>–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PJ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386" y="572846"/>
            <a:ext cx="6442075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100"/>
              </a:spcBef>
            </a:pPr>
            <a:r>
              <a:rPr sz="2800" spc="-10" dirty="0"/>
              <a:t>ESTANDAR </a:t>
            </a:r>
            <a:r>
              <a:rPr sz="2800" dirty="0"/>
              <a:t>REQUERIDO </a:t>
            </a:r>
            <a:r>
              <a:rPr sz="2800" spc="10" dirty="0"/>
              <a:t>PARA </a:t>
            </a:r>
            <a:r>
              <a:rPr sz="2800" spc="40" dirty="0"/>
              <a:t>LA  </a:t>
            </a:r>
            <a:r>
              <a:rPr sz="2800" dirty="0"/>
              <a:t>IMPOSICION </a:t>
            </a:r>
            <a:r>
              <a:rPr sz="2800" spc="-15" dirty="0"/>
              <a:t>DE </a:t>
            </a:r>
            <a:r>
              <a:rPr sz="2800" spc="20" dirty="0"/>
              <a:t>LA </a:t>
            </a:r>
            <a:r>
              <a:rPr sz="2800" dirty="0"/>
              <a:t>MEDIDA </a:t>
            </a:r>
            <a:r>
              <a:rPr sz="2800" spc="5" dirty="0"/>
              <a:t>y </a:t>
            </a:r>
            <a:r>
              <a:rPr sz="2800" spc="-5" dirty="0"/>
              <a:t>DEBATE  </a:t>
            </a:r>
            <a:r>
              <a:rPr sz="2800" dirty="0"/>
              <a:t>DE</a:t>
            </a:r>
            <a:r>
              <a:rPr sz="2800" spc="-20" dirty="0"/>
              <a:t> </a:t>
            </a:r>
            <a:r>
              <a:rPr sz="2800" dirty="0"/>
              <a:t>TIPICIDAD.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71269" y="2178685"/>
            <a:ext cx="5789295" cy="2034539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N° 626-2013-Moquegua.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(Round</a:t>
            </a:r>
            <a:r>
              <a:rPr sz="1800" spc="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1)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Sentencia Plenaria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N° 01-2017/CIJ-433.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(Round</a:t>
            </a:r>
            <a:r>
              <a:rPr sz="18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2)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97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724-2015-Puno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(Round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3)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0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704-2015-Pasco.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(Round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4)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564-2016/Loreto(Round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5)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23" y="500837"/>
            <a:ext cx="612648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ESTÁNDAR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95" dirty="0"/>
              <a:t> </a:t>
            </a:r>
            <a:r>
              <a:rPr sz="2800" dirty="0"/>
              <a:t>TIPICIDAD.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-5" dirty="0"/>
              <a:t>1- </a:t>
            </a:r>
            <a:r>
              <a:rPr sz="2800" dirty="0"/>
              <a:t>Sospecha</a:t>
            </a:r>
            <a:r>
              <a:rPr sz="2800" spc="-35" dirty="0"/>
              <a:t> </a:t>
            </a:r>
            <a:r>
              <a:rPr sz="2800" spc="-5" dirty="0"/>
              <a:t>Suficiente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27123" y="2135835"/>
            <a:ext cx="7120255" cy="4029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5080" indent="-343535">
              <a:lnSpc>
                <a:spcPct val="90100"/>
              </a:lnSpc>
              <a:spcBef>
                <a:spcPts val="31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“Para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70" dirty="0">
                <a:solidFill>
                  <a:srgbClr val="404040"/>
                </a:solidFill>
                <a:latin typeface="Verdana"/>
                <a:cs typeface="Verdana"/>
              </a:rPr>
              <a:t>adopción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exige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8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tenga</a:t>
            </a:r>
            <a:r>
              <a:rPr sz="1800" i="1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certeza</a:t>
            </a:r>
            <a:r>
              <a:rPr sz="1800" i="1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sobre</a:t>
            </a:r>
            <a:r>
              <a:rPr sz="180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8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imputación,</a:t>
            </a:r>
            <a:r>
              <a:rPr sz="18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sólo</a:t>
            </a:r>
            <a:r>
              <a:rPr sz="18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8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exista</a:t>
            </a:r>
            <a:r>
              <a:rPr sz="1800" i="1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alto  grado de probabilidad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ocurrencia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hechos, 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mayor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al que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obtendría al formalizar la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investigación  </a:t>
            </a:r>
            <a:r>
              <a:rPr sz="1800" b="1" i="1" spc="-50" dirty="0">
                <a:solidFill>
                  <a:srgbClr val="404040"/>
                </a:solidFill>
                <a:latin typeface="TeXGyreAdventor"/>
                <a:cs typeface="TeXGyreAdventor"/>
              </a:rPr>
              <a:t>preparatoria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”(Fj.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50" dirty="0">
                <a:solidFill>
                  <a:srgbClr val="404040"/>
                </a:solidFill>
                <a:latin typeface="Verdana"/>
                <a:cs typeface="Verdana"/>
              </a:rPr>
              <a:t>27)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E6EC5"/>
              </a:buClr>
              <a:buFont typeface="Arial"/>
              <a:buChar char=""/>
            </a:pPr>
            <a:endParaRPr sz="3250">
              <a:latin typeface="Verdana"/>
              <a:cs typeface="Verdana"/>
            </a:endParaRPr>
          </a:p>
          <a:p>
            <a:pPr marL="355600" marR="50800" indent="-343535" algn="just">
              <a:lnSpc>
                <a:spcPct val="89200"/>
              </a:lnSpc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“sobre</a:t>
            </a:r>
            <a:r>
              <a:rPr sz="18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actos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investigación</a:t>
            </a:r>
            <a:r>
              <a:rPr sz="1800" i="1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</a:t>
            </a:r>
            <a:r>
              <a:rPr sz="1800" b="1" i="1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debe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realizar</a:t>
            </a:r>
            <a:r>
              <a:rPr sz="18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65" dirty="0">
                <a:solidFill>
                  <a:srgbClr val="404040"/>
                </a:solidFill>
                <a:latin typeface="TeXGyreAdventor"/>
                <a:cs typeface="TeXGyreAdventor"/>
              </a:rPr>
              <a:t>análisis 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suficiencia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similar al que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hace en la etapa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intermedia 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18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nuevo</a:t>
            </a:r>
            <a:r>
              <a:rPr sz="18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proceso</a:t>
            </a:r>
            <a:r>
              <a:rPr sz="18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penal”</a:t>
            </a:r>
            <a:r>
              <a:rPr sz="1800" i="1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85" dirty="0">
                <a:solidFill>
                  <a:srgbClr val="404040"/>
                </a:solidFill>
                <a:latin typeface="Verdana"/>
                <a:cs typeface="Verdana"/>
              </a:rPr>
              <a:t>(Fj.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28)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Verdana"/>
              <a:cs typeface="Verdana"/>
            </a:endParaRPr>
          </a:p>
          <a:p>
            <a:pPr marL="4490720" marR="5080" indent="-974725" algn="r">
              <a:lnSpc>
                <a:spcPct val="1368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626 -2013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fecha 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8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8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Permanente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30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junio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800" spc="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2015.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79930" cy="6858000"/>
            <a:chOff x="0" y="0"/>
            <a:chExt cx="1979930" cy="6858000"/>
          </a:xfrm>
        </p:grpSpPr>
        <p:sp>
          <p:nvSpPr>
            <p:cNvPr id="3" name="object 3"/>
            <p:cNvSpPr/>
            <p:nvPr/>
          </p:nvSpPr>
          <p:spPr>
            <a:xfrm>
              <a:off x="249174" y="3252978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3" y="0"/>
                  </a:moveTo>
                  <a:lnTo>
                    <a:pt x="101041" y="0"/>
                  </a:lnTo>
                  <a:lnTo>
                    <a:pt x="61711" y="7937"/>
                  </a:lnTo>
                  <a:lnTo>
                    <a:pt x="29594" y="29590"/>
                  </a:lnTo>
                  <a:lnTo>
                    <a:pt x="7940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40" y="948690"/>
                  </a:lnTo>
                  <a:lnTo>
                    <a:pt x="29594" y="980821"/>
                  </a:lnTo>
                  <a:lnTo>
                    <a:pt x="61711" y="1002474"/>
                  </a:lnTo>
                  <a:lnTo>
                    <a:pt x="101041" y="1010412"/>
                  </a:lnTo>
                  <a:lnTo>
                    <a:pt x="1581403" y="1010412"/>
                  </a:lnTo>
                  <a:lnTo>
                    <a:pt x="1620773" y="1002474"/>
                  </a:lnTo>
                  <a:lnTo>
                    <a:pt x="1652904" y="980821"/>
                  </a:lnTo>
                  <a:lnTo>
                    <a:pt x="1674558" y="948690"/>
                  </a:lnTo>
                  <a:lnTo>
                    <a:pt x="1682495" y="909320"/>
                  </a:lnTo>
                  <a:lnTo>
                    <a:pt x="1682495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3" y="7937"/>
                  </a:lnTo>
                  <a:lnTo>
                    <a:pt x="1581403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174" y="3252978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40" y="61722"/>
                  </a:lnTo>
                  <a:lnTo>
                    <a:pt x="29594" y="29590"/>
                  </a:lnTo>
                  <a:lnTo>
                    <a:pt x="61711" y="7937"/>
                  </a:lnTo>
                  <a:lnTo>
                    <a:pt x="101041" y="0"/>
                  </a:lnTo>
                  <a:lnTo>
                    <a:pt x="1581403" y="0"/>
                  </a:lnTo>
                  <a:lnTo>
                    <a:pt x="1620773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5" y="101092"/>
                  </a:lnTo>
                  <a:lnTo>
                    <a:pt x="1682495" y="909320"/>
                  </a:lnTo>
                  <a:lnTo>
                    <a:pt x="1674558" y="948690"/>
                  </a:lnTo>
                  <a:lnTo>
                    <a:pt x="1652904" y="980821"/>
                  </a:lnTo>
                  <a:lnTo>
                    <a:pt x="1620773" y="1002474"/>
                  </a:lnTo>
                  <a:lnTo>
                    <a:pt x="1581403" y="1010412"/>
                  </a:lnTo>
                  <a:lnTo>
                    <a:pt x="101041" y="1010412"/>
                  </a:lnTo>
                  <a:lnTo>
                    <a:pt x="61711" y="1002474"/>
                  </a:lnTo>
                  <a:lnTo>
                    <a:pt x="29594" y="980821"/>
                  </a:lnTo>
                  <a:lnTo>
                    <a:pt x="7940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0057" y="3467861"/>
            <a:ext cx="1354455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ts val="207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Diligencias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ts val="2070"/>
              </a:lnSpc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preliminares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8548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69" h="421004">
                <a:moveTo>
                  <a:pt x="178307" y="0"/>
                </a:moveTo>
                <a:lnTo>
                  <a:pt x="178307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7" y="336550"/>
                </a:lnTo>
                <a:lnTo>
                  <a:pt x="178307" y="420623"/>
                </a:lnTo>
                <a:lnTo>
                  <a:pt x="356615" y="210311"/>
                </a:lnTo>
                <a:lnTo>
                  <a:pt x="178307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595816" y="3245040"/>
            <a:ext cx="1698625" cy="1026794"/>
            <a:chOff x="2595816" y="3245040"/>
            <a:chExt cx="1698625" cy="1026794"/>
          </a:xfrm>
        </p:grpSpPr>
        <p:sp>
          <p:nvSpPr>
            <p:cNvPr id="8" name="object 8"/>
            <p:cNvSpPr/>
            <p:nvPr/>
          </p:nvSpPr>
          <p:spPr>
            <a:xfrm>
              <a:off x="260375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4" y="0"/>
                  </a:moveTo>
                  <a:lnTo>
                    <a:pt x="101091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0" y="980821"/>
                  </a:lnTo>
                  <a:lnTo>
                    <a:pt x="61721" y="1002474"/>
                  </a:lnTo>
                  <a:lnTo>
                    <a:pt x="101091" y="1010412"/>
                  </a:lnTo>
                  <a:lnTo>
                    <a:pt x="1581404" y="1010412"/>
                  </a:lnTo>
                  <a:lnTo>
                    <a:pt x="1620774" y="1002474"/>
                  </a:lnTo>
                  <a:lnTo>
                    <a:pt x="1652905" y="980821"/>
                  </a:lnTo>
                  <a:lnTo>
                    <a:pt x="1674558" y="948690"/>
                  </a:lnTo>
                  <a:lnTo>
                    <a:pt x="1682495" y="909320"/>
                  </a:lnTo>
                  <a:lnTo>
                    <a:pt x="1682495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3" y="7937"/>
                  </a:lnTo>
                  <a:lnTo>
                    <a:pt x="1581404" y="0"/>
                  </a:lnTo>
                  <a:close/>
                </a:path>
              </a:pathLst>
            </a:custGeom>
            <a:solidFill>
              <a:srgbClr val="20D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3754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1" y="0"/>
                  </a:lnTo>
                  <a:lnTo>
                    <a:pt x="1581404" y="0"/>
                  </a:lnTo>
                  <a:lnTo>
                    <a:pt x="1620773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5" y="101092"/>
                  </a:lnTo>
                  <a:lnTo>
                    <a:pt x="1682495" y="909320"/>
                  </a:lnTo>
                  <a:lnTo>
                    <a:pt x="1674558" y="948690"/>
                  </a:lnTo>
                  <a:lnTo>
                    <a:pt x="1652905" y="980821"/>
                  </a:lnTo>
                  <a:lnTo>
                    <a:pt x="1620774" y="1002474"/>
                  </a:lnTo>
                  <a:lnTo>
                    <a:pt x="1581404" y="1010412"/>
                  </a:lnTo>
                  <a:lnTo>
                    <a:pt x="101091" y="1010412"/>
                  </a:lnTo>
                  <a:lnTo>
                    <a:pt x="61721" y="1002474"/>
                  </a:lnTo>
                  <a:lnTo>
                    <a:pt x="29590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93923" y="3341623"/>
            <a:ext cx="1500505" cy="80772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8895" marR="5080" indent="-36830" algn="just">
              <a:lnSpc>
                <a:spcPct val="92500"/>
              </a:lnSpc>
              <a:spcBef>
                <a:spcPts val="260"/>
              </a:spcBef>
            </a:pPr>
            <a:r>
              <a:rPr sz="1800" spc="5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nve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s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ó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n  preparatoria  formalizada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3128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70" h="421004">
                <a:moveTo>
                  <a:pt x="178308" y="0"/>
                </a:moveTo>
                <a:lnTo>
                  <a:pt x="178308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8" y="336550"/>
                </a:lnTo>
                <a:lnTo>
                  <a:pt x="178308" y="420623"/>
                </a:lnTo>
                <a:lnTo>
                  <a:pt x="356616" y="210311"/>
                </a:lnTo>
                <a:lnTo>
                  <a:pt x="178308" y="0"/>
                </a:lnTo>
                <a:close/>
              </a:path>
            </a:pathLst>
          </a:custGeom>
          <a:solidFill>
            <a:srgbClr val="2E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54968" y="3245040"/>
            <a:ext cx="1698625" cy="1026794"/>
            <a:chOff x="4954968" y="3245040"/>
            <a:chExt cx="1698625" cy="1026794"/>
          </a:xfrm>
        </p:grpSpPr>
        <p:sp>
          <p:nvSpPr>
            <p:cNvPr id="13" name="object 13"/>
            <p:cNvSpPr/>
            <p:nvPr/>
          </p:nvSpPr>
          <p:spPr>
            <a:xfrm>
              <a:off x="496290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3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0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0" y="980821"/>
                  </a:lnTo>
                  <a:lnTo>
                    <a:pt x="61722" y="1002474"/>
                  </a:lnTo>
                  <a:lnTo>
                    <a:pt x="101092" y="1010412"/>
                  </a:lnTo>
                  <a:lnTo>
                    <a:pt x="1581403" y="1010412"/>
                  </a:lnTo>
                  <a:lnTo>
                    <a:pt x="1620774" y="1002474"/>
                  </a:lnTo>
                  <a:lnTo>
                    <a:pt x="1652904" y="980821"/>
                  </a:lnTo>
                  <a:lnTo>
                    <a:pt x="1674558" y="948690"/>
                  </a:lnTo>
                  <a:lnTo>
                    <a:pt x="1682496" y="909320"/>
                  </a:lnTo>
                  <a:lnTo>
                    <a:pt x="1682496" y="101092"/>
                  </a:lnTo>
                  <a:lnTo>
                    <a:pt x="1674558" y="61722"/>
                  </a:lnTo>
                  <a:lnTo>
                    <a:pt x="1652904" y="29590"/>
                  </a:lnTo>
                  <a:lnTo>
                    <a:pt x="1620774" y="7937"/>
                  </a:lnTo>
                  <a:lnTo>
                    <a:pt x="1581403" y="0"/>
                  </a:lnTo>
                  <a:close/>
                </a:path>
              </a:pathLst>
            </a:custGeom>
            <a:solidFill>
              <a:srgbClr val="41D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6290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0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1581403" y="0"/>
                  </a:lnTo>
                  <a:lnTo>
                    <a:pt x="1620774" y="7937"/>
                  </a:lnTo>
                  <a:lnTo>
                    <a:pt x="1652904" y="29590"/>
                  </a:lnTo>
                  <a:lnTo>
                    <a:pt x="1674558" y="61722"/>
                  </a:lnTo>
                  <a:lnTo>
                    <a:pt x="1682496" y="101092"/>
                  </a:lnTo>
                  <a:lnTo>
                    <a:pt x="1682496" y="909320"/>
                  </a:lnTo>
                  <a:lnTo>
                    <a:pt x="1674558" y="948690"/>
                  </a:lnTo>
                  <a:lnTo>
                    <a:pt x="1652904" y="980821"/>
                  </a:lnTo>
                  <a:lnTo>
                    <a:pt x="1620774" y="1002474"/>
                  </a:lnTo>
                  <a:lnTo>
                    <a:pt x="1581403" y="1010412"/>
                  </a:lnTo>
                  <a:lnTo>
                    <a:pt x="101092" y="1010412"/>
                  </a:lnTo>
                  <a:lnTo>
                    <a:pt x="61722" y="1002474"/>
                  </a:lnTo>
                  <a:lnTo>
                    <a:pt x="29590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79314" y="3467861"/>
            <a:ext cx="124206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Etapa</a:t>
            </a:r>
            <a:endParaRPr sz="1800">
              <a:latin typeface="TeXGyreAdventor"/>
              <a:cs typeface="TeXGyreAdventor"/>
            </a:endParaRPr>
          </a:p>
          <a:p>
            <a:pPr algn="ctr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Intermedia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07707" y="3547871"/>
            <a:ext cx="356870" cy="421005"/>
          </a:xfrm>
          <a:custGeom>
            <a:avLst/>
            <a:gdLst/>
            <a:ahLst/>
            <a:cxnLst/>
            <a:rect l="l" t="t" r="r" b="b"/>
            <a:pathLst>
              <a:path w="356870" h="421004">
                <a:moveTo>
                  <a:pt x="178308" y="0"/>
                </a:moveTo>
                <a:lnTo>
                  <a:pt x="178308" y="84073"/>
                </a:lnTo>
                <a:lnTo>
                  <a:pt x="0" y="84073"/>
                </a:lnTo>
                <a:lnTo>
                  <a:pt x="0" y="336550"/>
                </a:lnTo>
                <a:lnTo>
                  <a:pt x="178308" y="336550"/>
                </a:lnTo>
                <a:lnTo>
                  <a:pt x="178308" y="420623"/>
                </a:lnTo>
                <a:lnTo>
                  <a:pt x="356616" y="210311"/>
                </a:lnTo>
                <a:lnTo>
                  <a:pt x="178308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309548" y="3245040"/>
            <a:ext cx="1698625" cy="1026794"/>
            <a:chOff x="7309548" y="3245040"/>
            <a:chExt cx="1698625" cy="1026794"/>
          </a:xfrm>
        </p:grpSpPr>
        <p:sp>
          <p:nvSpPr>
            <p:cNvPr id="18" name="object 18"/>
            <p:cNvSpPr/>
            <p:nvPr/>
          </p:nvSpPr>
          <p:spPr>
            <a:xfrm>
              <a:off x="731748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1581404" y="0"/>
                  </a:moveTo>
                  <a:lnTo>
                    <a:pt x="101092" y="0"/>
                  </a:lnTo>
                  <a:lnTo>
                    <a:pt x="61722" y="7937"/>
                  </a:lnTo>
                  <a:lnTo>
                    <a:pt x="29591" y="29590"/>
                  </a:lnTo>
                  <a:lnTo>
                    <a:pt x="7937" y="61722"/>
                  </a:lnTo>
                  <a:lnTo>
                    <a:pt x="0" y="101092"/>
                  </a:lnTo>
                  <a:lnTo>
                    <a:pt x="0" y="909320"/>
                  </a:lnTo>
                  <a:lnTo>
                    <a:pt x="7937" y="948690"/>
                  </a:lnTo>
                  <a:lnTo>
                    <a:pt x="29591" y="980821"/>
                  </a:lnTo>
                  <a:lnTo>
                    <a:pt x="61722" y="1002474"/>
                  </a:lnTo>
                  <a:lnTo>
                    <a:pt x="101092" y="1010412"/>
                  </a:lnTo>
                  <a:lnTo>
                    <a:pt x="1581404" y="1010412"/>
                  </a:lnTo>
                  <a:lnTo>
                    <a:pt x="1620774" y="1002474"/>
                  </a:lnTo>
                  <a:lnTo>
                    <a:pt x="1652905" y="980821"/>
                  </a:lnTo>
                  <a:lnTo>
                    <a:pt x="1674558" y="948690"/>
                  </a:lnTo>
                  <a:lnTo>
                    <a:pt x="1682496" y="909320"/>
                  </a:lnTo>
                  <a:lnTo>
                    <a:pt x="1682496" y="101092"/>
                  </a:lnTo>
                  <a:lnTo>
                    <a:pt x="1674558" y="61722"/>
                  </a:lnTo>
                  <a:lnTo>
                    <a:pt x="1652905" y="29590"/>
                  </a:lnTo>
                  <a:lnTo>
                    <a:pt x="1620774" y="7937"/>
                  </a:lnTo>
                  <a:lnTo>
                    <a:pt x="158140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17485" y="3252977"/>
              <a:ext cx="1682750" cy="1010919"/>
            </a:xfrm>
            <a:custGeom>
              <a:avLst/>
              <a:gdLst/>
              <a:ahLst/>
              <a:cxnLst/>
              <a:rect l="l" t="t" r="r" b="b"/>
              <a:pathLst>
                <a:path w="1682750" h="1010920">
                  <a:moveTo>
                    <a:pt x="0" y="101092"/>
                  </a:moveTo>
                  <a:lnTo>
                    <a:pt x="7937" y="61722"/>
                  </a:lnTo>
                  <a:lnTo>
                    <a:pt x="29591" y="29590"/>
                  </a:lnTo>
                  <a:lnTo>
                    <a:pt x="61722" y="7937"/>
                  </a:lnTo>
                  <a:lnTo>
                    <a:pt x="101092" y="0"/>
                  </a:lnTo>
                  <a:lnTo>
                    <a:pt x="1581404" y="0"/>
                  </a:lnTo>
                  <a:lnTo>
                    <a:pt x="1620774" y="7937"/>
                  </a:lnTo>
                  <a:lnTo>
                    <a:pt x="1652905" y="29590"/>
                  </a:lnTo>
                  <a:lnTo>
                    <a:pt x="1674558" y="61722"/>
                  </a:lnTo>
                  <a:lnTo>
                    <a:pt x="1682496" y="101092"/>
                  </a:lnTo>
                  <a:lnTo>
                    <a:pt x="1682496" y="909320"/>
                  </a:lnTo>
                  <a:lnTo>
                    <a:pt x="1674558" y="948690"/>
                  </a:lnTo>
                  <a:lnTo>
                    <a:pt x="1652905" y="980821"/>
                  </a:lnTo>
                  <a:lnTo>
                    <a:pt x="1620774" y="1002474"/>
                  </a:lnTo>
                  <a:lnTo>
                    <a:pt x="1581404" y="1010412"/>
                  </a:lnTo>
                  <a:lnTo>
                    <a:pt x="101092" y="1010412"/>
                  </a:lnTo>
                  <a:lnTo>
                    <a:pt x="61722" y="1002474"/>
                  </a:lnTo>
                  <a:lnTo>
                    <a:pt x="29591" y="980821"/>
                  </a:lnTo>
                  <a:lnTo>
                    <a:pt x="7937" y="948690"/>
                  </a:lnTo>
                  <a:lnTo>
                    <a:pt x="0" y="909320"/>
                  </a:lnTo>
                  <a:lnTo>
                    <a:pt x="0" y="10109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33486" y="3593972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J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u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800" spc="-4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1236" y="5311584"/>
            <a:ext cx="1698625" cy="569595"/>
            <a:chOff x="241236" y="5311584"/>
            <a:chExt cx="1698625" cy="569595"/>
          </a:xfrm>
        </p:grpSpPr>
        <p:sp>
          <p:nvSpPr>
            <p:cNvPr id="22" name="object 22"/>
            <p:cNvSpPr/>
            <p:nvPr/>
          </p:nvSpPr>
          <p:spPr>
            <a:xfrm>
              <a:off x="24917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21" y="0"/>
                  </a:lnTo>
                  <a:lnTo>
                    <a:pt x="33786" y="4347"/>
                  </a:lnTo>
                  <a:lnTo>
                    <a:pt x="16202" y="16208"/>
                  </a:lnTo>
                  <a:lnTo>
                    <a:pt x="4346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6" y="519425"/>
                  </a:lnTo>
                  <a:lnTo>
                    <a:pt x="16202" y="537009"/>
                  </a:lnTo>
                  <a:lnTo>
                    <a:pt x="33786" y="548865"/>
                  </a:lnTo>
                  <a:lnTo>
                    <a:pt x="55321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5" y="497890"/>
                  </a:lnTo>
                  <a:lnTo>
                    <a:pt x="1682495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917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6" y="33807"/>
                  </a:lnTo>
                  <a:lnTo>
                    <a:pt x="16202" y="16208"/>
                  </a:lnTo>
                  <a:lnTo>
                    <a:pt x="33786" y="4347"/>
                  </a:lnTo>
                  <a:lnTo>
                    <a:pt x="55321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5" y="55371"/>
                  </a:lnTo>
                  <a:lnTo>
                    <a:pt x="1682495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21" y="553211"/>
                  </a:lnTo>
                  <a:lnTo>
                    <a:pt x="33786" y="548865"/>
                  </a:lnTo>
                  <a:lnTo>
                    <a:pt x="16202" y="537009"/>
                  </a:lnTo>
                  <a:lnTo>
                    <a:pt x="4346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5212" y="5360365"/>
            <a:ext cx="1651000" cy="4584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81915" marR="85090" indent="5715" algn="ctr">
              <a:lnSpc>
                <a:spcPct val="91600"/>
              </a:lnSpc>
              <a:spcBef>
                <a:spcPts val="210"/>
              </a:spcBef>
            </a:pP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Indicio,</a:t>
            </a:r>
            <a:r>
              <a:rPr sz="1000" spc="-1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recopilación</a:t>
            </a:r>
            <a:r>
              <a:rPr sz="1000" spc="-1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000" dirty="0">
                <a:solidFill>
                  <a:srgbClr val="FFFFFF"/>
                </a:solidFill>
                <a:latin typeface="TeXGyreAdventor"/>
                <a:cs typeface="TeXGyreAdventor"/>
              </a:rPr>
              <a:t>de  </a:t>
            </a: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información, </a:t>
            </a:r>
            <a:r>
              <a:rPr sz="1000" dirty="0">
                <a:solidFill>
                  <a:srgbClr val="FFFFFF"/>
                </a:solidFill>
                <a:latin typeface="TeXGyreAdventor"/>
                <a:cs typeface="TeXGyreAdventor"/>
              </a:rPr>
              <a:t>actos  urgentes </a:t>
            </a: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000" spc="-10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inaplazables</a:t>
            </a:r>
            <a:endParaRPr sz="1000">
              <a:latin typeface="TeXGyreAdventor"/>
              <a:cs typeface="TeXGyreAdventor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98548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69" h="416560">
                <a:moveTo>
                  <a:pt x="178307" y="0"/>
                </a:moveTo>
                <a:lnTo>
                  <a:pt x="178307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7" y="332841"/>
                </a:lnTo>
                <a:lnTo>
                  <a:pt x="178307" y="416052"/>
                </a:lnTo>
                <a:lnTo>
                  <a:pt x="356615" y="208026"/>
                </a:lnTo>
                <a:lnTo>
                  <a:pt x="178307" y="0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595816" y="5311584"/>
            <a:ext cx="1698625" cy="569595"/>
            <a:chOff x="2595816" y="5311584"/>
            <a:chExt cx="1698625" cy="569595"/>
          </a:xfrm>
        </p:grpSpPr>
        <p:sp>
          <p:nvSpPr>
            <p:cNvPr id="27" name="object 27"/>
            <p:cNvSpPr/>
            <p:nvPr/>
          </p:nvSpPr>
          <p:spPr>
            <a:xfrm>
              <a:off x="260375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3" y="0"/>
                  </a:moveTo>
                  <a:lnTo>
                    <a:pt x="55371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1" y="553211"/>
                  </a:lnTo>
                  <a:lnTo>
                    <a:pt x="1627123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5" y="497890"/>
                  </a:lnTo>
                  <a:lnTo>
                    <a:pt x="1682495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3" y="0"/>
                  </a:lnTo>
                  <a:close/>
                </a:path>
              </a:pathLst>
            </a:custGeom>
            <a:solidFill>
              <a:srgbClr val="20D7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3754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1" y="0"/>
                  </a:lnTo>
                  <a:lnTo>
                    <a:pt x="1627123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5" y="55371"/>
                  </a:lnTo>
                  <a:lnTo>
                    <a:pt x="1682495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3" y="553211"/>
                  </a:lnTo>
                  <a:lnTo>
                    <a:pt x="55371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19795" y="5500522"/>
            <a:ext cx="1651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rgbClr val="FFFFFF"/>
                </a:solidFill>
                <a:latin typeface="TeXGyreAdventor"/>
                <a:cs typeface="TeXGyreAdventor"/>
              </a:rPr>
              <a:t>Elementos de</a:t>
            </a:r>
            <a:r>
              <a:rPr sz="1000" spc="-8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convicción</a:t>
            </a:r>
            <a:endParaRPr sz="1000">
              <a:latin typeface="TeXGyreAdventor"/>
              <a:cs typeface="TeXGyreAdventor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53128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70" h="416560">
                <a:moveTo>
                  <a:pt x="178308" y="0"/>
                </a:moveTo>
                <a:lnTo>
                  <a:pt x="178308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8" y="332841"/>
                </a:lnTo>
                <a:lnTo>
                  <a:pt x="178308" y="416052"/>
                </a:lnTo>
                <a:lnTo>
                  <a:pt x="356616" y="208026"/>
                </a:lnTo>
                <a:lnTo>
                  <a:pt x="178308" y="0"/>
                </a:lnTo>
                <a:close/>
              </a:path>
            </a:pathLst>
          </a:custGeom>
          <a:solidFill>
            <a:srgbClr val="2E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4954968" y="5311584"/>
            <a:ext cx="1698625" cy="569595"/>
            <a:chOff x="4954968" y="5311584"/>
            <a:chExt cx="1698625" cy="569595"/>
          </a:xfrm>
        </p:grpSpPr>
        <p:sp>
          <p:nvSpPr>
            <p:cNvPr id="32" name="object 32"/>
            <p:cNvSpPr/>
            <p:nvPr/>
          </p:nvSpPr>
          <p:spPr>
            <a:xfrm>
              <a:off x="496290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2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6" y="497890"/>
                  </a:lnTo>
                  <a:lnTo>
                    <a:pt x="1682496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41D2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6290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2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6" y="55371"/>
                  </a:lnTo>
                  <a:lnTo>
                    <a:pt x="1682496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72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78947" y="5500522"/>
            <a:ext cx="1651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solidFill>
                  <a:srgbClr val="FFFFFF"/>
                </a:solidFill>
                <a:latin typeface="TeXGyreAdventor"/>
                <a:cs typeface="TeXGyreAdventor"/>
              </a:rPr>
              <a:t>Ofrecimiento </a:t>
            </a:r>
            <a:r>
              <a:rPr sz="1000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r>
              <a:rPr sz="1000" spc="-17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eXGyreAdventor"/>
                <a:cs typeface="TeXGyreAdventor"/>
              </a:rPr>
              <a:t>prueba</a:t>
            </a:r>
            <a:endParaRPr sz="1000">
              <a:latin typeface="TeXGyreAdventor"/>
              <a:cs typeface="TeXGyreAdventor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07707" y="5385815"/>
            <a:ext cx="356870" cy="416559"/>
          </a:xfrm>
          <a:custGeom>
            <a:avLst/>
            <a:gdLst/>
            <a:ahLst/>
            <a:cxnLst/>
            <a:rect l="l" t="t" r="r" b="b"/>
            <a:pathLst>
              <a:path w="356870" h="416560">
                <a:moveTo>
                  <a:pt x="178308" y="0"/>
                </a:moveTo>
                <a:lnTo>
                  <a:pt x="178308" y="83185"/>
                </a:lnTo>
                <a:lnTo>
                  <a:pt x="0" y="83185"/>
                </a:lnTo>
                <a:lnTo>
                  <a:pt x="0" y="332841"/>
                </a:lnTo>
                <a:lnTo>
                  <a:pt x="178308" y="332841"/>
                </a:lnTo>
                <a:lnTo>
                  <a:pt x="178308" y="416052"/>
                </a:lnTo>
                <a:lnTo>
                  <a:pt x="356616" y="208026"/>
                </a:lnTo>
                <a:lnTo>
                  <a:pt x="178308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7309548" y="5311584"/>
            <a:ext cx="1698625" cy="569595"/>
            <a:chOff x="7309548" y="5311584"/>
            <a:chExt cx="1698625" cy="569595"/>
          </a:xfrm>
        </p:grpSpPr>
        <p:sp>
          <p:nvSpPr>
            <p:cNvPr id="37" name="object 37"/>
            <p:cNvSpPr/>
            <p:nvPr/>
          </p:nvSpPr>
          <p:spPr>
            <a:xfrm>
              <a:off x="731748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1627124" y="0"/>
                  </a:moveTo>
                  <a:lnTo>
                    <a:pt x="55372" y="0"/>
                  </a:lnTo>
                  <a:lnTo>
                    <a:pt x="33807" y="4347"/>
                  </a:lnTo>
                  <a:lnTo>
                    <a:pt x="16208" y="16208"/>
                  </a:lnTo>
                  <a:lnTo>
                    <a:pt x="4347" y="33807"/>
                  </a:lnTo>
                  <a:lnTo>
                    <a:pt x="0" y="55371"/>
                  </a:lnTo>
                  <a:lnTo>
                    <a:pt x="0" y="497890"/>
                  </a:lnTo>
                  <a:lnTo>
                    <a:pt x="4347" y="519425"/>
                  </a:lnTo>
                  <a:lnTo>
                    <a:pt x="16208" y="537009"/>
                  </a:lnTo>
                  <a:lnTo>
                    <a:pt x="33807" y="548865"/>
                  </a:lnTo>
                  <a:lnTo>
                    <a:pt x="55372" y="553211"/>
                  </a:lnTo>
                  <a:lnTo>
                    <a:pt x="1627124" y="553211"/>
                  </a:lnTo>
                  <a:lnTo>
                    <a:pt x="1648688" y="548865"/>
                  </a:lnTo>
                  <a:lnTo>
                    <a:pt x="1666287" y="537009"/>
                  </a:lnTo>
                  <a:lnTo>
                    <a:pt x="1678148" y="519425"/>
                  </a:lnTo>
                  <a:lnTo>
                    <a:pt x="1682496" y="497890"/>
                  </a:lnTo>
                  <a:lnTo>
                    <a:pt x="1682496" y="55371"/>
                  </a:lnTo>
                  <a:lnTo>
                    <a:pt x="1678148" y="33807"/>
                  </a:lnTo>
                  <a:lnTo>
                    <a:pt x="1666287" y="16208"/>
                  </a:lnTo>
                  <a:lnTo>
                    <a:pt x="1648688" y="4347"/>
                  </a:lnTo>
                  <a:lnTo>
                    <a:pt x="162712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17485" y="5319521"/>
              <a:ext cx="1682750" cy="553720"/>
            </a:xfrm>
            <a:custGeom>
              <a:avLst/>
              <a:gdLst/>
              <a:ahLst/>
              <a:cxnLst/>
              <a:rect l="l" t="t" r="r" b="b"/>
              <a:pathLst>
                <a:path w="1682750" h="553720">
                  <a:moveTo>
                    <a:pt x="0" y="55371"/>
                  </a:moveTo>
                  <a:lnTo>
                    <a:pt x="4347" y="33807"/>
                  </a:lnTo>
                  <a:lnTo>
                    <a:pt x="16208" y="16208"/>
                  </a:lnTo>
                  <a:lnTo>
                    <a:pt x="33807" y="4347"/>
                  </a:lnTo>
                  <a:lnTo>
                    <a:pt x="55372" y="0"/>
                  </a:lnTo>
                  <a:lnTo>
                    <a:pt x="1627124" y="0"/>
                  </a:lnTo>
                  <a:lnTo>
                    <a:pt x="1648688" y="4347"/>
                  </a:lnTo>
                  <a:lnTo>
                    <a:pt x="1666287" y="16208"/>
                  </a:lnTo>
                  <a:lnTo>
                    <a:pt x="1678148" y="33807"/>
                  </a:lnTo>
                  <a:lnTo>
                    <a:pt x="1682496" y="55371"/>
                  </a:lnTo>
                  <a:lnTo>
                    <a:pt x="1682496" y="497890"/>
                  </a:lnTo>
                  <a:lnTo>
                    <a:pt x="1678148" y="519425"/>
                  </a:lnTo>
                  <a:lnTo>
                    <a:pt x="1666287" y="537009"/>
                  </a:lnTo>
                  <a:lnTo>
                    <a:pt x="1648688" y="548865"/>
                  </a:lnTo>
                  <a:lnTo>
                    <a:pt x="1627124" y="553211"/>
                  </a:lnTo>
                  <a:lnTo>
                    <a:pt x="55372" y="553211"/>
                  </a:lnTo>
                  <a:lnTo>
                    <a:pt x="33807" y="548865"/>
                  </a:lnTo>
                  <a:lnTo>
                    <a:pt x="16208" y="537009"/>
                  </a:lnTo>
                  <a:lnTo>
                    <a:pt x="4347" y="519425"/>
                  </a:lnTo>
                  <a:lnTo>
                    <a:pt x="0" y="497890"/>
                  </a:lnTo>
                  <a:lnTo>
                    <a:pt x="0" y="55371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33527" y="5500522"/>
            <a:ext cx="16510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rgbClr val="FFFFFF"/>
                </a:solidFill>
                <a:latin typeface="TeXGyreAdventor"/>
                <a:cs typeface="TeXGyreAdventor"/>
              </a:rPr>
              <a:t>Prueba</a:t>
            </a:r>
            <a:endParaRPr sz="1000">
              <a:latin typeface="TeXGyreAdventor"/>
              <a:cs typeface="TeXGyreAdventor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81316" y="4516056"/>
            <a:ext cx="299720" cy="546735"/>
            <a:chOff x="881316" y="4516056"/>
            <a:chExt cx="299720" cy="546735"/>
          </a:xfrm>
        </p:grpSpPr>
        <p:sp>
          <p:nvSpPr>
            <p:cNvPr id="41" name="object 41"/>
            <p:cNvSpPr/>
            <p:nvPr/>
          </p:nvSpPr>
          <p:spPr>
            <a:xfrm>
              <a:off x="886967" y="4521708"/>
              <a:ext cx="285750" cy="5326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9253" y="4523994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4" h="530860">
                  <a:moveTo>
                    <a:pt x="0" y="388619"/>
                  </a:moveTo>
                  <a:lnTo>
                    <a:pt x="70865" y="388619"/>
                  </a:lnTo>
                  <a:lnTo>
                    <a:pt x="70865" y="0"/>
                  </a:lnTo>
                  <a:lnTo>
                    <a:pt x="212598" y="0"/>
                  </a:lnTo>
                  <a:lnTo>
                    <a:pt x="212598" y="388619"/>
                  </a:lnTo>
                  <a:lnTo>
                    <a:pt x="283464" y="388619"/>
                  </a:lnTo>
                  <a:lnTo>
                    <a:pt x="141732" y="530351"/>
                  </a:lnTo>
                  <a:lnTo>
                    <a:pt x="0" y="388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954200" y="4506912"/>
            <a:ext cx="299720" cy="546735"/>
            <a:chOff x="7954200" y="4506912"/>
            <a:chExt cx="299720" cy="546735"/>
          </a:xfrm>
        </p:grpSpPr>
        <p:sp>
          <p:nvSpPr>
            <p:cNvPr id="44" name="object 44"/>
            <p:cNvSpPr/>
            <p:nvPr/>
          </p:nvSpPr>
          <p:spPr>
            <a:xfrm>
              <a:off x="7959852" y="4512563"/>
              <a:ext cx="285750" cy="5326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62138" y="4514850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5" h="530860">
                  <a:moveTo>
                    <a:pt x="0" y="388619"/>
                  </a:moveTo>
                  <a:lnTo>
                    <a:pt x="70865" y="388619"/>
                  </a:lnTo>
                  <a:lnTo>
                    <a:pt x="70865" y="0"/>
                  </a:lnTo>
                  <a:lnTo>
                    <a:pt x="212597" y="0"/>
                  </a:lnTo>
                  <a:lnTo>
                    <a:pt x="212597" y="388619"/>
                  </a:lnTo>
                  <a:lnTo>
                    <a:pt x="283463" y="388619"/>
                  </a:lnTo>
                  <a:lnTo>
                    <a:pt x="141731" y="530351"/>
                  </a:lnTo>
                  <a:lnTo>
                    <a:pt x="0" y="388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5595048" y="4497768"/>
            <a:ext cx="299720" cy="546735"/>
            <a:chOff x="5595048" y="4497768"/>
            <a:chExt cx="299720" cy="546735"/>
          </a:xfrm>
        </p:grpSpPr>
        <p:sp>
          <p:nvSpPr>
            <p:cNvPr id="47" name="object 47"/>
            <p:cNvSpPr/>
            <p:nvPr/>
          </p:nvSpPr>
          <p:spPr>
            <a:xfrm>
              <a:off x="5600699" y="4503419"/>
              <a:ext cx="285750" cy="5326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02985" y="4505705"/>
              <a:ext cx="283845" cy="530860"/>
            </a:xfrm>
            <a:custGeom>
              <a:avLst/>
              <a:gdLst/>
              <a:ahLst/>
              <a:cxnLst/>
              <a:rect l="l" t="t" r="r" b="b"/>
              <a:pathLst>
                <a:path w="283845" h="530860">
                  <a:moveTo>
                    <a:pt x="0" y="388620"/>
                  </a:moveTo>
                  <a:lnTo>
                    <a:pt x="70865" y="388620"/>
                  </a:lnTo>
                  <a:lnTo>
                    <a:pt x="70865" y="0"/>
                  </a:lnTo>
                  <a:lnTo>
                    <a:pt x="212598" y="0"/>
                  </a:lnTo>
                  <a:lnTo>
                    <a:pt x="212598" y="388620"/>
                  </a:lnTo>
                  <a:lnTo>
                    <a:pt x="283463" y="388620"/>
                  </a:lnTo>
                  <a:lnTo>
                    <a:pt x="141731" y="530352"/>
                  </a:lnTo>
                  <a:lnTo>
                    <a:pt x="0" y="38862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235896" y="4557204"/>
            <a:ext cx="304165" cy="546735"/>
            <a:chOff x="3235896" y="4557204"/>
            <a:chExt cx="304165" cy="546735"/>
          </a:xfrm>
        </p:grpSpPr>
        <p:sp>
          <p:nvSpPr>
            <p:cNvPr id="50" name="object 50"/>
            <p:cNvSpPr/>
            <p:nvPr/>
          </p:nvSpPr>
          <p:spPr>
            <a:xfrm>
              <a:off x="3241547" y="4562855"/>
              <a:ext cx="290322" cy="532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43833" y="4565141"/>
              <a:ext cx="288290" cy="530860"/>
            </a:xfrm>
            <a:custGeom>
              <a:avLst/>
              <a:gdLst/>
              <a:ahLst/>
              <a:cxnLst/>
              <a:rect l="l" t="t" r="r" b="b"/>
              <a:pathLst>
                <a:path w="288289" h="530860">
                  <a:moveTo>
                    <a:pt x="0" y="386333"/>
                  </a:moveTo>
                  <a:lnTo>
                    <a:pt x="72008" y="386333"/>
                  </a:lnTo>
                  <a:lnTo>
                    <a:pt x="72008" y="0"/>
                  </a:lnTo>
                  <a:lnTo>
                    <a:pt x="216027" y="0"/>
                  </a:lnTo>
                  <a:lnTo>
                    <a:pt x="216027" y="386333"/>
                  </a:lnTo>
                  <a:lnTo>
                    <a:pt x="288036" y="386333"/>
                  </a:lnTo>
                  <a:lnTo>
                    <a:pt x="144018" y="530351"/>
                  </a:lnTo>
                  <a:lnTo>
                    <a:pt x="0" y="386333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591436" y="720039"/>
            <a:ext cx="612076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ESTÁNDAR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50" dirty="0"/>
              <a:t> </a:t>
            </a:r>
            <a:r>
              <a:rPr sz="2800" dirty="0"/>
              <a:t>TIPICIDAD.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5" dirty="0"/>
              <a:t>Round </a:t>
            </a:r>
            <a:r>
              <a:rPr sz="2800" dirty="0"/>
              <a:t>1- Sospecha</a:t>
            </a:r>
            <a:r>
              <a:rPr sz="2800" spc="-30" dirty="0"/>
              <a:t> </a:t>
            </a:r>
            <a:r>
              <a:rPr sz="2800" spc="-5" dirty="0"/>
              <a:t>Suficiente</a:t>
            </a:r>
            <a:endParaRPr sz="2800"/>
          </a:p>
        </p:txBody>
      </p:sp>
      <p:sp>
        <p:nvSpPr>
          <p:cNvPr id="53" name="object 53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86220" cy="6858000"/>
            <a:chOff x="0" y="0"/>
            <a:chExt cx="658622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320631"/>
              <a:ext cx="1369695" cy="782320"/>
            </a:xfrm>
            <a:custGeom>
              <a:avLst/>
              <a:gdLst/>
              <a:ahLst/>
              <a:cxnLst/>
              <a:rect l="l" t="t" r="r" b="b"/>
              <a:pathLst>
                <a:path w="1369695" h="782320">
                  <a:moveTo>
                    <a:pt x="0" y="0"/>
                  </a:moveTo>
                  <a:lnTo>
                    <a:pt x="0" y="780982"/>
                  </a:lnTo>
                  <a:lnTo>
                    <a:pt x="973531" y="781720"/>
                  </a:lnTo>
                  <a:lnTo>
                    <a:pt x="983187" y="780912"/>
                  </a:lnTo>
                  <a:lnTo>
                    <a:pt x="991085" y="778783"/>
                  </a:lnTo>
                  <a:lnTo>
                    <a:pt x="997227" y="775773"/>
                  </a:lnTo>
                  <a:lnTo>
                    <a:pt x="1001610" y="772322"/>
                  </a:lnTo>
                  <a:lnTo>
                    <a:pt x="1001610" y="767623"/>
                  </a:lnTo>
                  <a:lnTo>
                    <a:pt x="1006297" y="767623"/>
                  </a:lnTo>
                  <a:lnTo>
                    <a:pt x="1362456" y="411134"/>
                  </a:lnTo>
                  <a:lnTo>
                    <a:pt x="1367742" y="402564"/>
                  </a:lnTo>
                  <a:lnTo>
                    <a:pt x="1369504" y="391814"/>
                  </a:lnTo>
                  <a:lnTo>
                    <a:pt x="1367742" y="380184"/>
                  </a:lnTo>
                  <a:lnTo>
                    <a:pt x="1362456" y="368970"/>
                  </a:lnTo>
                  <a:lnTo>
                    <a:pt x="1006297" y="17180"/>
                  </a:lnTo>
                  <a:lnTo>
                    <a:pt x="1006297" y="12354"/>
                  </a:lnTo>
                  <a:lnTo>
                    <a:pt x="1001610" y="12354"/>
                  </a:lnTo>
                  <a:lnTo>
                    <a:pt x="997227" y="8977"/>
                  </a:lnTo>
                  <a:lnTo>
                    <a:pt x="991085" y="6004"/>
                  </a:lnTo>
                  <a:lnTo>
                    <a:pt x="983187" y="3889"/>
                  </a:lnTo>
                  <a:lnTo>
                    <a:pt x="973531" y="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585966" cy="68557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889" y="5313375"/>
            <a:ext cx="3545204" cy="1488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12775">
              <a:lnSpc>
                <a:spcPct val="100000"/>
              </a:lnSpc>
              <a:spcBef>
                <a:spcPts val="90"/>
              </a:spcBef>
            </a:pPr>
            <a:r>
              <a:rPr sz="4800" spc="5" dirty="0"/>
              <a:t>PRISION  </a:t>
            </a:r>
            <a:r>
              <a:rPr sz="4800" spc="-10" dirty="0"/>
              <a:t>P</a:t>
            </a:r>
            <a:r>
              <a:rPr sz="4800" spc="5" dirty="0"/>
              <a:t>R</a:t>
            </a:r>
            <a:r>
              <a:rPr sz="4800" spc="-10" dirty="0"/>
              <a:t>E</a:t>
            </a:r>
            <a:r>
              <a:rPr sz="4800" spc="-70" dirty="0"/>
              <a:t>V</a:t>
            </a:r>
            <a:r>
              <a:rPr sz="4800" spc="-15" dirty="0"/>
              <a:t>E</a:t>
            </a:r>
            <a:r>
              <a:rPr sz="4800" spc="-35" dirty="0"/>
              <a:t>N</a:t>
            </a:r>
            <a:r>
              <a:rPr sz="4800" spc="-70" dirty="0"/>
              <a:t>T</a:t>
            </a:r>
            <a:r>
              <a:rPr sz="4800" spc="60" dirty="0"/>
              <a:t>I</a:t>
            </a:r>
            <a:r>
              <a:rPr sz="4800" spc="-60" dirty="0"/>
              <a:t>V</a:t>
            </a:r>
            <a:r>
              <a:rPr sz="4800" spc="-10" dirty="0"/>
              <a:t>A</a:t>
            </a:r>
            <a:endParaRPr sz="4800"/>
          </a:p>
        </p:txBody>
      </p:sp>
      <p:sp>
        <p:nvSpPr>
          <p:cNvPr id="6" name="object 6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12457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ESTÁNDAR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0" dirty="0"/>
              <a:t> </a:t>
            </a:r>
            <a:r>
              <a:rPr sz="2800" dirty="0"/>
              <a:t>TIPICIDAD.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-5" dirty="0"/>
              <a:t>1- </a:t>
            </a:r>
            <a:r>
              <a:rPr sz="2800" spc="5" dirty="0"/>
              <a:t>No </a:t>
            </a:r>
            <a:r>
              <a:rPr sz="2800" spc="-10" dirty="0"/>
              <a:t>debate </a:t>
            </a:r>
            <a:r>
              <a:rPr sz="2800" spc="-5" dirty="0"/>
              <a:t>de</a:t>
            </a:r>
            <a:r>
              <a:rPr sz="2800" spc="-40" dirty="0"/>
              <a:t> </a:t>
            </a:r>
            <a:r>
              <a:rPr sz="2800" spc="-5" dirty="0"/>
              <a:t>tipicidad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12975"/>
            <a:ext cx="6657340" cy="410908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just">
              <a:lnSpc>
                <a:spcPct val="80100"/>
              </a:lnSpc>
              <a:spcBef>
                <a:spcPts val="500"/>
              </a:spcBef>
            </a:pP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“(…)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Siendo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función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órgano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jurisdiccional </a:t>
            </a:r>
            <a:r>
              <a:rPr sz="1700" i="1" spc="30" dirty="0">
                <a:solidFill>
                  <a:srgbClr val="404040"/>
                </a:solidFill>
                <a:latin typeface="Verdana"/>
                <a:cs typeface="Verdana"/>
              </a:rPr>
              <a:t>hacer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la  audiencia,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captar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información </a:t>
            </a:r>
            <a:r>
              <a:rPr sz="17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expedir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resoluciones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orales  </a:t>
            </a:r>
            <a:r>
              <a:rPr sz="17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escritas, </a:t>
            </a:r>
            <a:r>
              <a:rPr sz="1700" i="1" spc="-145" dirty="0">
                <a:solidFill>
                  <a:srgbClr val="404040"/>
                </a:solidFill>
                <a:latin typeface="Verdana"/>
                <a:cs typeface="Verdana"/>
              </a:rPr>
              <a:t>su </a:t>
            </a:r>
            <a:r>
              <a:rPr sz="1700" i="1" spc="-10" dirty="0">
                <a:solidFill>
                  <a:srgbClr val="404040"/>
                </a:solidFill>
                <a:latin typeface="Verdana"/>
                <a:cs typeface="Verdana"/>
              </a:rPr>
              <a:t>labor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dirección 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central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evitando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desvíos </a:t>
            </a:r>
            <a:r>
              <a:rPr sz="1700" b="1" i="1" spc="25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i="1" dirty="0">
                <a:solidFill>
                  <a:srgbClr val="404040"/>
                </a:solidFill>
                <a:latin typeface="TeXGyreAdventor"/>
                <a:cs typeface="TeXGyreAdventor"/>
              </a:rPr>
              <a:t>discusión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derechos que no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corresponden a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naturaleza 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audiencia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, 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proveyendo</a:t>
            </a:r>
            <a:r>
              <a:rPr sz="1700" i="1" spc="6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garantías, 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pero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también  eficiencia.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aceptar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discuta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exclusión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prueba 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prohibida </a:t>
            </a:r>
            <a:r>
              <a:rPr sz="1700" i="1" spc="75" dirty="0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vulneración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imputación </a:t>
            </a:r>
            <a:r>
              <a:rPr sz="1700" b="1" i="1" spc="-20" dirty="0">
                <a:solidFill>
                  <a:srgbClr val="404040"/>
                </a:solidFill>
                <a:latin typeface="TeXGyreAdventor"/>
                <a:cs typeface="TeXGyreAdventor"/>
              </a:rPr>
              <a:t>necesaria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-85" dirty="0">
                <a:solidFill>
                  <a:srgbClr val="404040"/>
                </a:solidFill>
                <a:latin typeface="Verdana"/>
                <a:cs typeface="Verdana"/>
              </a:rPr>
              <a:t>se 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protegen </a:t>
            </a:r>
            <a:r>
              <a:rPr sz="1700" i="1" spc="13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700" i="1" spc="-60" dirty="0">
                <a:solidFill>
                  <a:srgbClr val="404040"/>
                </a:solidFill>
                <a:latin typeface="Verdana"/>
                <a:cs typeface="Verdana"/>
              </a:rPr>
              <a:t>través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tutela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derechos, </a:t>
            </a:r>
            <a:r>
              <a:rPr sz="1700" b="1" i="1" dirty="0">
                <a:solidFill>
                  <a:srgbClr val="404040"/>
                </a:solidFill>
                <a:latin typeface="TeXGyreAdventor"/>
                <a:cs typeface="TeXGyreAdventor"/>
              </a:rPr>
              <a:t>atipicidad </a:t>
            </a:r>
            <a:r>
              <a:rPr sz="1700" i="1" spc="75" dirty="0">
                <a:solidFill>
                  <a:srgbClr val="404040"/>
                </a:solidFill>
                <a:latin typeface="Verdana"/>
                <a:cs typeface="Verdana"/>
              </a:rPr>
              <a:t>o  </a:t>
            </a: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causa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justificación,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garantizados por </a:t>
            </a:r>
            <a:r>
              <a:rPr sz="1700" i="1" spc="-85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excepciones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improcedencia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acción,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pues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defensa 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cautiva </a:t>
            </a:r>
            <a:r>
              <a:rPr sz="17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700" i="1" spc="-90" dirty="0">
                <a:solidFill>
                  <a:srgbClr val="404040"/>
                </a:solidFill>
                <a:latin typeface="Verdana"/>
                <a:cs typeface="Verdana"/>
              </a:rPr>
              <a:t>los  </a:t>
            </a:r>
            <a:r>
              <a:rPr sz="1700" i="1" spc="55" dirty="0">
                <a:solidFill>
                  <a:srgbClr val="404040"/>
                </a:solidFill>
                <a:latin typeface="Verdana"/>
                <a:cs typeface="Verdana"/>
              </a:rPr>
              <a:t>abogados </a:t>
            </a:r>
            <a:r>
              <a:rPr sz="1700" i="1" spc="65" dirty="0">
                <a:solidFill>
                  <a:srgbClr val="404040"/>
                </a:solidFill>
                <a:latin typeface="Verdana"/>
                <a:cs typeface="Verdana"/>
              </a:rPr>
              <a:t>deben </a:t>
            </a:r>
            <a:r>
              <a:rPr sz="1700" i="1" spc="55" dirty="0">
                <a:solidFill>
                  <a:srgbClr val="404040"/>
                </a:solidFill>
                <a:latin typeface="Verdana"/>
                <a:cs typeface="Verdana"/>
              </a:rPr>
              <a:t>conocer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70" dirty="0">
                <a:solidFill>
                  <a:srgbClr val="404040"/>
                </a:solidFill>
                <a:latin typeface="Verdana"/>
                <a:cs typeface="Verdana"/>
              </a:rPr>
              <a:t>ley,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doctrina, </a:t>
            </a:r>
            <a:r>
              <a:rPr sz="1700" i="1" spc="-55" dirty="0">
                <a:solidFill>
                  <a:srgbClr val="404040"/>
                </a:solidFill>
                <a:latin typeface="Verdana"/>
                <a:cs typeface="Verdana"/>
              </a:rPr>
              <a:t>jurisprudencial </a:t>
            </a:r>
            <a:r>
              <a:rPr sz="17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el  </a:t>
            </a: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concreto,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estando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obligados </a:t>
            </a:r>
            <a:r>
              <a:rPr sz="1700" i="1" spc="13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observar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derecho </a:t>
            </a:r>
            <a:r>
              <a:rPr sz="1700" i="1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1700" i="1" spc="15" dirty="0">
                <a:solidFill>
                  <a:srgbClr val="404040"/>
                </a:solidFill>
                <a:latin typeface="Verdana"/>
                <a:cs typeface="Verdana"/>
              </a:rPr>
              <a:t>defensa</a:t>
            </a:r>
            <a:r>
              <a:rPr sz="17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7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7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procedimiento</a:t>
            </a:r>
            <a:r>
              <a:rPr sz="1700" i="1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04040"/>
                </a:solidFill>
                <a:latin typeface="Verdana"/>
                <a:cs typeface="Verdana"/>
              </a:rPr>
              <a:t>correspondiente”.</a:t>
            </a:r>
            <a:r>
              <a:rPr sz="1700" i="1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200" dirty="0">
                <a:solidFill>
                  <a:srgbClr val="404040"/>
                </a:solidFill>
                <a:latin typeface="Verdana"/>
                <a:cs typeface="Verdana"/>
              </a:rPr>
              <a:t>(Fj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50" dirty="0">
                <a:solidFill>
                  <a:srgbClr val="404040"/>
                </a:solidFill>
                <a:latin typeface="Verdana"/>
                <a:cs typeface="Verdana"/>
              </a:rPr>
              <a:t>18)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Verdana"/>
              <a:cs typeface="Verdana"/>
            </a:endParaRPr>
          </a:p>
          <a:p>
            <a:pPr marL="4179570" marR="6350" indent="-920115" algn="r">
              <a:lnSpc>
                <a:spcPct val="128899"/>
              </a:lnSpc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626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-2013</a:t>
            </a:r>
            <a:r>
              <a:rPr sz="1700" spc="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fecha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7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7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Permanente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30 de junio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2015.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12457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ESTÁNDAR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0" dirty="0"/>
              <a:t> </a:t>
            </a:r>
            <a:r>
              <a:rPr sz="2800" dirty="0"/>
              <a:t>TIPICIDAD.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-5" dirty="0"/>
              <a:t>1- </a:t>
            </a:r>
            <a:r>
              <a:rPr sz="2800" spc="5" dirty="0"/>
              <a:t>No </a:t>
            </a:r>
            <a:r>
              <a:rPr sz="2800" spc="-10" dirty="0"/>
              <a:t>debate </a:t>
            </a:r>
            <a:r>
              <a:rPr sz="2800" spc="-5" dirty="0"/>
              <a:t>de</a:t>
            </a:r>
            <a:r>
              <a:rPr sz="2800" spc="-40" dirty="0"/>
              <a:t> </a:t>
            </a:r>
            <a:r>
              <a:rPr sz="2800" spc="-5" dirty="0"/>
              <a:t>tipicidad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38908" y="2054479"/>
          <a:ext cx="6589395" cy="4464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49">
                <a:tc>
                  <a:txBody>
                    <a:bodyPr/>
                    <a:lstStyle/>
                    <a:p>
                      <a:pPr marL="7556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OBJETO DE</a:t>
                      </a:r>
                      <a:r>
                        <a:rPr sz="1800" b="1" spc="-1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DEBATE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661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VÍA ESPECIFICA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93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920115" algn="l"/>
                          <a:tab pos="1290320" algn="l"/>
                          <a:tab pos="2063114" algn="l"/>
                          <a:tab pos="3343910" algn="l"/>
                        </a:tabLst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Lesión	al	plazo	</a:t>
                      </a:r>
                      <a:r>
                        <a:rPr sz="1800" b="1" dirty="0">
                          <a:latin typeface="TeXGyreAdventor"/>
                          <a:cs typeface="TeXGyreAdventor"/>
                        </a:rPr>
                        <a:t>razonable	o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vencimiento del plazo</a:t>
                      </a:r>
                      <a:r>
                        <a:rPr sz="1800" b="1" spc="-4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b="1" dirty="0">
                          <a:latin typeface="TeXGyreAdventor"/>
                          <a:cs typeface="TeXGyreAdventor"/>
                        </a:rPr>
                        <a:t>legal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800" spc="-5" dirty="0">
                          <a:latin typeface="TeXGyreAdventor"/>
                          <a:cs typeface="TeXGyreAdventor"/>
                        </a:rPr>
                        <a:t>Audiencia 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de </a:t>
                      </a:r>
                      <a:r>
                        <a:rPr sz="1800" dirty="0">
                          <a:latin typeface="TeXGyreAdventor"/>
                          <a:cs typeface="TeXGyreAdventor"/>
                        </a:rPr>
                        <a:t>control</a:t>
                      </a:r>
                      <a:r>
                        <a:rPr sz="1800" spc="31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spc="-15" dirty="0">
                          <a:latin typeface="TeXGyreAdventor"/>
                          <a:cs typeface="TeXGyreAdventor"/>
                        </a:rPr>
                        <a:t>de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eXGyreAdventor"/>
                          <a:cs typeface="TeXGyreAdventor"/>
                        </a:rPr>
                        <a:t>plazo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807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157605" algn="l"/>
                          <a:tab pos="1857375" algn="l"/>
                          <a:tab pos="3197860" algn="l"/>
                        </a:tabLst>
                      </a:pPr>
                      <a:r>
                        <a:rPr sz="1800" b="1" dirty="0">
                          <a:latin typeface="TeXGyreAdventor"/>
                          <a:cs typeface="TeXGyreAdventor"/>
                        </a:rPr>
                        <a:t>Lesión	</a:t>
                      </a: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de	garantía	de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latin typeface="TeXGyreAdventor"/>
                          <a:cs typeface="TeXGyreAdventor"/>
                        </a:rPr>
                        <a:t>imputación</a:t>
                      </a:r>
                      <a:r>
                        <a:rPr sz="1800" b="1" spc="-1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necesaria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1383665" algn="l"/>
                          <a:tab pos="1854835" algn="l"/>
                          <a:tab pos="2664460" algn="l"/>
                        </a:tabLst>
                      </a:pPr>
                      <a:r>
                        <a:rPr sz="1800" spc="-5" dirty="0">
                          <a:latin typeface="TeXGyreAdventor"/>
                          <a:cs typeface="TeXGyreAdventor"/>
                        </a:rPr>
                        <a:t>Audiencia	de	</a:t>
                      </a:r>
                      <a:r>
                        <a:rPr sz="1800" spc="5" dirty="0">
                          <a:latin typeface="TeXGyreAdventor"/>
                          <a:cs typeface="TeXGyreAdventor"/>
                        </a:rPr>
                        <a:t>tutela	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de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eXGyreAdventor"/>
                          <a:cs typeface="TeXGyreAdventor"/>
                        </a:rPr>
                        <a:t>derechos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93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734185" algn="l"/>
                          <a:tab pos="2310765" algn="l"/>
                          <a:tab pos="3197860" algn="l"/>
                        </a:tabLst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Denegatoria	de	</a:t>
                      </a:r>
                      <a:r>
                        <a:rPr sz="1800" b="1" spc="-15" dirty="0">
                          <a:latin typeface="TeXGyreAdventor"/>
                          <a:cs typeface="TeXGyreAdventor"/>
                        </a:rPr>
                        <a:t>actos	</a:t>
                      </a: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de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investigación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347470" algn="l"/>
                          <a:tab pos="1786255" algn="l"/>
                        </a:tabLst>
                      </a:pPr>
                      <a:r>
                        <a:rPr sz="1800" spc="-5" dirty="0">
                          <a:latin typeface="TeXGyreAdventor"/>
                          <a:cs typeface="TeXGyreAdventor"/>
                        </a:rPr>
                        <a:t>Audiencia	de	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inadmisión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de diligencias</a:t>
                      </a:r>
                      <a:r>
                        <a:rPr sz="1800" spc="7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spc="-5" dirty="0">
                          <a:latin typeface="TeXGyreAdventor"/>
                          <a:cs typeface="TeXGyreAdventor"/>
                        </a:rPr>
                        <a:t>sumariales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89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505585" algn="l"/>
                          <a:tab pos="2085975" algn="l"/>
                          <a:tab pos="2672080" algn="l"/>
                        </a:tabLst>
                      </a:pPr>
                      <a:r>
                        <a:rPr sz="1800" b="1" dirty="0">
                          <a:latin typeface="TeXGyreAdventor"/>
                          <a:cs typeface="TeXGyreAdventor"/>
                        </a:rPr>
                        <a:t>Atipicidad	</a:t>
                      </a: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de	</a:t>
                      </a:r>
                      <a:r>
                        <a:rPr sz="1800" b="1" dirty="0">
                          <a:latin typeface="TeXGyreAdventor"/>
                          <a:cs typeface="TeXGyreAdventor"/>
                        </a:rPr>
                        <a:t>los	hechos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TeXGyreAdventor"/>
                          <a:cs typeface="TeXGyreAdventor"/>
                        </a:rPr>
                        <a:t>objeto </a:t>
                      </a:r>
                      <a:r>
                        <a:rPr sz="1800" b="1" dirty="0">
                          <a:latin typeface="TeXGyreAdventor"/>
                          <a:cs typeface="TeXGyreAdventor"/>
                        </a:rPr>
                        <a:t>de</a:t>
                      </a:r>
                      <a:r>
                        <a:rPr sz="1800" b="1" spc="-40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b="1" dirty="0">
                          <a:latin typeface="TeXGyreAdventor"/>
                          <a:cs typeface="TeXGyreAdventor"/>
                        </a:rPr>
                        <a:t>imputación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TeXGyreAdventor"/>
                          <a:cs typeface="TeXGyreAdventor"/>
                        </a:rPr>
                        <a:t>Audiencia 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de</a:t>
                      </a:r>
                      <a:r>
                        <a:rPr sz="1800" spc="445" dirty="0"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excepción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  <a:p>
                      <a:pPr marL="71120" marR="62230">
                        <a:lnSpc>
                          <a:spcPct val="115100"/>
                        </a:lnSpc>
                        <a:tabLst>
                          <a:tab pos="656590" algn="l"/>
                          <a:tab pos="2660015" algn="l"/>
                        </a:tabLst>
                      </a:pP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</a:t>
                      </a:r>
                      <a:r>
                        <a:rPr sz="1800" dirty="0">
                          <a:latin typeface="TeXGyreAdventor"/>
                          <a:cs typeface="TeXGyreAdventor"/>
                        </a:rPr>
                        <a:t>e	</a:t>
                      </a:r>
                      <a:r>
                        <a:rPr sz="1800" spc="-40" dirty="0">
                          <a:latin typeface="TeXGyreAdventor"/>
                          <a:cs typeface="TeXGyreAdventor"/>
                        </a:rPr>
                        <a:t>i</a:t>
                      </a:r>
                      <a:r>
                        <a:rPr sz="1800" dirty="0">
                          <a:latin typeface="TeXGyreAdventor"/>
                          <a:cs typeface="TeXGyreAdventor"/>
                        </a:rPr>
                        <a:t>mpr</a:t>
                      </a:r>
                      <a:r>
                        <a:rPr sz="1800" spc="5" dirty="0">
                          <a:latin typeface="TeXGyreAdventor"/>
                          <a:cs typeface="TeXGyreAdventor"/>
                        </a:rPr>
                        <a:t>o</a:t>
                      </a:r>
                      <a:r>
                        <a:rPr sz="1800" spc="-15" dirty="0">
                          <a:latin typeface="TeXGyreAdventor"/>
                          <a:cs typeface="TeXGyreAdventor"/>
                        </a:rPr>
                        <a:t>c</a:t>
                      </a:r>
                      <a:r>
                        <a:rPr sz="1800" spc="15" dirty="0">
                          <a:latin typeface="TeXGyreAdventor"/>
                          <a:cs typeface="TeXGyreAdventor"/>
                        </a:rPr>
                        <a:t>e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</a:t>
                      </a:r>
                      <a:r>
                        <a:rPr sz="1800" spc="15" dirty="0">
                          <a:latin typeface="TeXGyreAdventor"/>
                          <a:cs typeface="TeXGyreAdventor"/>
                        </a:rPr>
                        <a:t>en</a:t>
                      </a:r>
                      <a:r>
                        <a:rPr sz="1800" spc="-15" dirty="0">
                          <a:latin typeface="TeXGyreAdventor"/>
                          <a:cs typeface="TeXGyreAdventor"/>
                        </a:rPr>
                        <a:t>c</a:t>
                      </a:r>
                      <a:r>
                        <a:rPr sz="1800" spc="-40" dirty="0">
                          <a:latin typeface="TeXGyreAdventor"/>
                          <a:cs typeface="TeXGyreAdventor"/>
                        </a:rPr>
                        <a:t>i</a:t>
                      </a:r>
                      <a:r>
                        <a:rPr sz="1800" dirty="0">
                          <a:latin typeface="TeXGyreAdventor"/>
                          <a:cs typeface="TeXGyreAdventor"/>
                        </a:rPr>
                        <a:t>a	</a:t>
                      </a:r>
                      <a:r>
                        <a:rPr sz="1800" spc="-10" dirty="0">
                          <a:latin typeface="TeXGyreAdventor"/>
                          <a:cs typeface="TeXGyreAdventor"/>
                        </a:rPr>
                        <a:t>de  </a:t>
                      </a:r>
                      <a:r>
                        <a:rPr sz="1800" spc="-15" dirty="0">
                          <a:latin typeface="TeXGyreAdventor"/>
                          <a:cs typeface="TeXGyreAdventor"/>
                        </a:rPr>
                        <a:t>acción</a:t>
                      </a:r>
                      <a:endParaRPr sz="1800">
                        <a:latin typeface="TeXGyreAdventor"/>
                        <a:cs typeface="TeXGyreAdventor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FCF9B"/>
                      </a:solidFill>
                      <a:prstDash val="solid"/>
                    </a:lnL>
                    <a:lnR w="12700">
                      <a:solidFill>
                        <a:srgbClr val="0FCF9B"/>
                      </a:solidFill>
                      <a:prstDash val="solid"/>
                    </a:lnR>
                    <a:lnT w="12700">
                      <a:solidFill>
                        <a:srgbClr val="0FCF9B"/>
                      </a:solidFill>
                      <a:prstDash val="solid"/>
                    </a:lnT>
                    <a:lnB w="12700">
                      <a:solidFill>
                        <a:srgbClr val="0FCF9B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1627632"/>
            <a:ext cx="7488935" cy="474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02551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ESTANDAR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5" dirty="0"/>
              <a:t> </a:t>
            </a:r>
            <a:r>
              <a:rPr sz="2800" dirty="0"/>
              <a:t>TIPICIDAD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-5" dirty="0"/>
              <a:t>2- </a:t>
            </a:r>
            <a:r>
              <a:rPr sz="2800" dirty="0"/>
              <a:t>Sospecha</a:t>
            </a:r>
            <a:r>
              <a:rPr sz="2800" spc="-30" dirty="0"/>
              <a:t> </a:t>
            </a:r>
            <a:r>
              <a:rPr sz="2800" spc="-5" dirty="0"/>
              <a:t>grave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27345" y="5678525"/>
            <a:ext cx="3533775" cy="9499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14094" marR="5080" indent="-1002030" algn="r">
              <a:lnSpc>
                <a:spcPct val="135100"/>
              </a:lnSpc>
              <a:spcBef>
                <a:spcPts val="80"/>
              </a:spcBef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Sentencia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Plenaria</a:t>
            </a:r>
            <a:r>
              <a:rPr sz="15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01-2017/CIJ-433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Corte Suprema</a:t>
            </a:r>
            <a:r>
              <a:rPr sz="15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Justicia,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11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octubre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500" spc="-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2017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001" y="645413"/>
            <a:ext cx="6023610" cy="878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800" spc="-25" dirty="0"/>
              <a:t>ESTANDAR </a:t>
            </a:r>
            <a:r>
              <a:rPr sz="2800" dirty="0"/>
              <a:t>REQUERIDO Y</a:t>
            </a:r>
            <a:r>
              <a:rPr sz="2800" spc="110" dirty="0"/>
              <a:t> </a:t>
            </a:r>
            <a:r>
              <a:rPr sz="2800" dirty="0"/>
              <a:t>TIPICIDAD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5" dirty="0"/>
              <a:t>Round </a:t>
            </a:r>
            <a:r>
              <a:rPr sz="2800" dirty="0"/>
              <a:t>2- Sospecha</a:t>
            </a:r>
            <a:r>
              <a:rPr sz="2800" spc="-25" dirty="0"/>
              <a:t> </a:t>
            </a:r>
            <a:r>
              <a:rPr sz="2800" spc="-5" dirty="0"/>
              <a:t>grave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45335" y="1806611"/>
            <a:ext cx="6633845" cy="47383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70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Grado más intenso de </a:t>
            </a:r>
            <a:r>
              <a:rPr sz="1400" spc="2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400" spc="-2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sospecha.</a:t>
            </a:r>
            <a:endParaRPr sz="14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Alto grado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probabilidad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2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400" spc="-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condena.</a:t>
            </a:r>
            <a:endParaRPr sz="1400">
              <a:latin typeface="TeXGyreAdventor"/>
              <a:cs typeface="TeXGyreAdventor"/>
            </a:endParaRPr>
          </a:p>
          <a:p>
            <a:pPr marL="355600" indent="-343535">
              <a:lnSpc>
                <a:spcPts val="1560"/>
              </a:lnSpc>
              <a:spcBef>
                <a:spcPts val="805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convicción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ha de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ser corroborado por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otros</a:t>
            </a:r>
            <a:r>
              <a:rPr sz="1400" spc="3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elementos</a:t>
            </a:r>
            <a:endParaRPr sz="1400">
              <a:latin typeface="TeXGyreAdventor"/>
              <a:cs typeface="TeXGyreAdventor"/>
            </a:endParaRPr>
          </a:p>
          <a:p>
            <a:pPr marL="355600">
              <a:lnSpc>
                <a:spcPts val="1560"/>
              </a:lnSpc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convicción.</a:t>
            </a:r>
            <a:endParaRPr sz="1400">
              <a:latin typeface="TeXGyreAdventor"/>
              <a:cs typeface="TeXGyreAdventor"/>
            </a:endParaRPr>
          </a:p>
          <a:p>
            <a:pPr marL="355600" indent="-343535">
              <a:lnSpc>
                <a:spcPts val="1560"/>
              </a:lnSpc>
              <a:spcBef>
                <a:spcPts val="805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cuando 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convicción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sí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mismo es</a:t>
            </a:r>
            <a:r>
              <a:rPr sz="14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portado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una</a:t>
            </a:r>
            <a:endParaRPr sz="1400">
              <a:latin typeface="TeXGyreAdventor"/>
              <a:cs typeface="TeXGyreAdventor"/>
            </a:endParaRPr>
          </a:p>
          <a:p>
            <a:pPr marL="355600">
              <a:lnSpc>
                <a:spcPts val="1560"/>
              </a:lnSpc>
            </a:pPr>
            <a:r>
              <a:rPr sz="1400" spc="20" dirty="0">
                <a:solidFill>
                  <a:srgbClr val="404040"/>
                </a:solidFill>
                <a:latin typeface="TeXGyreAdventor"/>
                <a:cs typeface="TeXGyreAdventor"/>
              </a:rPr>
              <a:t>alta</a:t>
            </a:r>
            <a:r>
              <a:rPr sz="14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fiabilidad</a:t>
            </a:r>
            <a:r>
              <a:rPr sz="14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sus</a:t>
            </a:r>
            <a:r>
              <a:rPr sz="14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resultados</a:t>
            </a:r>
            <a:r>
              <a:rPr sz="14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Y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tiene</a:t>
            </a:r>
            <a:r>
              <a:rPr sz="14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20" dirty="0">
                <a:solidFill>
                  <a:srgbClr val="404040"/>
                </a:solidFill>
                <a:latin typeface="TeXGyreAdventor"/>
                <a:cs typeface="TeXGyreAdventor"/>
              </a:rPr>
              <a:t>alto</a:t>
            </a:r>
            <a:r>
              <a:rPr sz="14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poder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incriminatorio.</a:t>
            </a:r>
            <a:endParaRPr sz="1400">
              <a:latin typeface="TeXGyreAdventor"/>
              <a:cs typeface="TeXGyreAdventor"/>
            </a:endParaRPr>
          </a:p>
          <a:p>
            <a:pPr marL="355600" marR="5080" indent="-343535">
              <a:lnSpc>
                <a:spcPts val="1510"/>
              </a:lnSpc>
              <a:spcBef>
                <a:spcPts val="1145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  <a:tab pos="2152650" algn="l"/>
                <a:tab pos="3100070" algn="l"/>
              </a:tabLst>
            </a:pP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 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exige </a:t>
            </a:r>
            <a:r>
              <a:rPr sz="14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400" spc="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plus	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material	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respecto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los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anteriores niveles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sospecha.</a:t>
            </a:r>
            <a:endParaRPr sz="1400">
              <a:latin typeface="TeXGyreAdventor"/>
              <a:cs typeface="TeXGyreAdventor"/>
            </a:endParaRPr>
          </a:p>
          <a:p>
            <a:pPr marL="355600" indent="-343535">
              <a:lnSpc>
                <a:spcPts val="1580"/>
              </a:lnSpc>
              <a:spcBef>
                <a:spcPts val="750"/>
              </a:spcBef>
              <a:buClr>
                <a:srgbClr val="0E6E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existir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elevado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índice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certidumbre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y verosimilitud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acerca</a:t>
            </a:r>
            <a:r>
              <a:rPr sz="1400" spc="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endParaRPr sz="1400">
              <a:latin typeface="TeXGyreAdventor"/>
              <a:cs typeface="TeXGyreAdventor"/>
            </a:endParaRPr>
          </a:p>
          <a:p>
            <a:pPr marL="355600">
              <a:lnSpc>
                <a:spcPts val="1580"/>
              </a:lnSpc>
            </a:pPr>
            <a:r>
              <a:rPr sz="14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responsabilidad penal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2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encausado.</a:t>
            </a:r>
            <a:endParaRPr sz="1400">
              <a:latin typeface="TeXGyreAdventor"/>
              <a:cs typeface="TeXGyreAdventor"/>
            </a:endParaRPr>
          </a:p>
          <a:p>
            <a:pPr marL="355600" marR="16510" indent="-343535" algn="just">
              <a:lnSpc>
                <a:spcPct val="90100"/>
              </a:lnSpc>
              <a:spcBef>
                <a:spcPts val="980"/>
              </a:spcBef>
              <a:buClr>
                <a:srgbClr val="0E6EC5"/>
              </a:buClr>
              <a:buFont typeface="Symbol"/>
              <a:buChar char=""/>
              <a:tabLst>
                <a:tab pos="356235" algn="l"/>
              </a:tabLst>
            </a:pP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Exigencia probatoria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superior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la prevista para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inicio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actuaciones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penales </a:t>
            </a:r>
            <a:r>
              <a:rPr sz="1550" b="1" spc="30" dirty="0">
                <a:solidFill>
                  <a:srgbClr val="404040"/>
                </a:solidFill>
                <a:latin typeface="TeXGyreAdventor"/>
                <a:cs typeface="TeXGyreAdventor"/>
              </a:rPr>
              <a:t>pero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inferior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estándar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prueba 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establecido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para</a:t>
            </a:r>
            <a:r>
              <a:rPr sz="1550" b="1" spc="1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condena.</a:t>
            </a:r>
            <a:endParaRPr sz="155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eXGyreAdventor"/>
              <a:cs typeface="TeXGyreAdventor"/>
            </a:endParaRPr>
          </a:p>
          <a:p>
            <a:pPr marL="3968750" marR="5080" indent="-1070610" algn="r">
              <a:lnSpc>
                <a:spcPct val="136500"/>
              </a:lnSpc>
              <a:spcBef>
                <a:spcPts val="5"/>
              </a:spcBef>
            </a:pP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Sentencia </a:t>
            </a:r>
            <a:r>
              <a:rPr sz="1550" spc="25" dirty="0">
                <a:solidFill>
                  <a:srgbClr val="404040"/>
                </a:solidFill>
                <a:latin typeface="TeXGyreAdventor"/>
                <a:cs typeface="TeXGyreAdventor"/>
              </a:rPr>
              <a:t>Plenaria</a:t>
            </a:r>
            <a:r>
              <a:rPr sz="15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3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55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01-2017/CIJ-433 </a:t>
            </a:r>
            <a:r>
              <a:rPr sz="155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TeXGyreAdventor"/>
                <a:cs typeface="TeXGyreAdventor"/>
              </a:rPr>
              <a:t>Corte </a:t>
            </a:r>
            <a:r>
              <a:rPr sz="1550" spc="30" dirty="0">
                <a:solidFill>
                  <a:srgbClr val="404040"/>
                </a:solidFill>
                <a:latin typeface="TeXGyreAdventor"/>
                <a:cs typeface="TeXGyreAdventor"/>
              </a:rPr>
              <a:t>Suprema</a:t>
            </a:r>
            <a:r>
              <a:rPr sz="155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5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5" dirty="0">
                <a:solidFill>
                  <a:srgbClr val="404040"/>
                </a:solidFill>
                <a:latin typeface="TeXGyreAdventor"/>
                <a:cs typeface="TeXGyreAdventor"/>
              </a:rPr>
              <a:t>Justicia, </a:t>
            </a:r>
            <a:r>
              <a:rPr sz="15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TeXGyreAdventor"/>
                <a:cs typeface="TeXGyreAdventor"/>
              </a:rPr>
              <a:t>11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50" spc="10" dirty="0">
                <a:solidFill>
                  <a:srgbClr val="404040"/>
                </a:solidFill>
                <a:latin typeface="TeXGyreAdventor"/>
                <a:cs typeface="TeXGyreAdventor"/>
              </a:rPr>
              <a:t>octubre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550" spc="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5" dirty="0">
                <a:solidFill>
                  <a:srgbClr val="404040"/>
                </a:solidFill>
                <a:latin typeface="TeXGyreAdventor"/>
                <a:cs typeface="TeXGyreAdventor"/>
              </a:rPr>
              <a:t>2017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02551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ESTANDAR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5" dirty="0"/>
              <a:t> </a:t>
            </a:r>
            <a:r>
              <a:rPr sz="2800" dirty="0"/>
              <a:t>TIPICIDAD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5" dirty="0"/>
              <a:t>3 </a:t>
            </a:r>
            <a:r>
              <a:rPr sz="2800" spc="-375" dirty="0">
                <a:latin typeface="Verdana"/>
                <a:cs typeface="Verdana"/>
              </a:rPr>
              <a:t>– </a:t>
            </a:r>
            <a:r>
              <a:rPr sz="2800" spc="5" dirty="0"/>
              <a:t>No</a:t>
            </a:r>
            <a:r>
              <a:rPr sz="2800" spc="95" dirty="0"/>
              <a:t> </a:t>
            </a:r>
            <a:r>
              <a:rPr sz="2800" spc="-5" dirty="0"/>
              <a:t>tipicidad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444615" cy="364680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24765">
              <a:lnSpc>
                <a:spcPct val="90100"/>
              </a:lnSpc>
              <a:spcBef>
                <a:spcPts val="290"/>
              </a:spcBef>
            </a:pPr>
            <a:r>
              <a:rPr sz="1500" i="1" spc="20" dirty="0">
                <a:solidFill>
                  <a:srgbClr val="404040"/>
                </a:solidFill>
                <a:latin typeface="Verdana"/>
                <a:cs typeface="Verdana"/>
              </a:rPr>
              <a:t>“(…)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ya </a:t>
            </a:r>
            <a:r>
              <a:rPr sz="1500" i="1" spc="-60" dirty="0">
                <a:solidFill>
                  <a:srgbClr val="404040"/>
                </a:solidFill>
                <a:latin typeface="Verdana"/>
                <a:cs typeface="Verdana"/>
              </a:rPr>
              <a:t>existe </a:t>
            </a:r>
            <a:r>
              <a:rPr sz="1500" i="1" spc="-25" dirty="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sz="1500" i="1" spc="40" dirty="0">
                <a:solidFill>
                  <a:srgbClr val="404040"/>
                </a:solidFill>
                <a:latin typeface="Verdana"/>
                <a:cs typeface="Verdana"/>
              </a:rPr>
              <a:t>cuerpo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doctrina </a:t>
            </a:r>
            <a:r>
              <a:rPr sz="1500" i="1" spc="-40" dirty="0">
                <a:solidFill>
                  <a:srgbClr val="404040"/>
                </a:solidFill>
                <a:latin typeface="Verdana"/>
                <a:cs typeface="Verdana"/>
              </a:rPr>
              <a:t>jurisprudencial </a:t>
            </a:r>
            <a:r>
              <a:rPr sz="1500" i="1" spc="90" dirty="0">
                <a:solidFill>
                  <a:srgbClr val="404040"/>
                </a:solidFill>
                <a:latin typeface="Verdana"/>
                <a:cs typeface="Verdana"/>
              </a:rPr>
              <a:t>acerca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20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1500" i="1" spc="-60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500" i="1" spc="90" dirty="0">
                <a:solidFill>
                  <a:srgbClr val="404040"/>
                </a:solidFill>
                <a:latin typeface="Verdana"/>
                <a:cs typeface="Verdana"/>
              </a:rPr>
              <a:t>acerca </a:t>
            </a:r>
            <a:r>
              <a:rPr sz="15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estándar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25" dirty="0">
                <a:solidFill>
                  <a:srgbClr val="404040"/>
                </a:solidFill>
                <a:latin typeface="Verdana"/>
                <a:cs typeface="Verdana"/>
              </a:rPr>
              <a:t>actos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investigación  </a:t>
            </a:r>
            <a:r>
              <a:rPr sz="1500" i="1" spc="-20" dirty="0">
                <a:solidFill>
                  <a:srgbClr val="404040"/>
                </a:solidFill>
                <a:latin typeface="Verdana"/>
                <a:cs typeface="Verdana"/>
              </a:rPr>
              <a:t>y/o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35" dirty="0">
                <a:solidFill>
                  <a:srgbClr val="404040"/>
                </a:solidFill>
                <a:latin typeface="Verdana"/>
                <a:cs typeface="Verdana"/>
              </a:rPr>
              <a:t>prueba </a:t>
            </a:r>
            <a:r>
              <a:rPr sz="1500" i="1" spc="-75" dirty="0">
                <a:solidFill>
                  <a:srgbClr val="404040"/>
                </a:solidFill>
                <a:latin typeface="Verdana"/>
                <a:cs typeface="Verdana"/>
              </a:rPr>
              <a:t>(fumus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delicti) </a:t>
            </a:r>
            <a:r>
              <a:rPr sz="1500" i="1" spc="-35" dirty="0">
                <a:solidFill>
                  <a:srgbClr val="404040"/>
                </a:solidFill>
                <a:latin typeface="Verdana"/>
                <a:cs typeface="Verdana"/>
              </a:rPr>
              <a:t>-mera </a:t>
            </a:r>
            <a:r>
              <a:rPr sz="1500" i="1" spc="25" dirty="0">
                <a:solidFill>
                  <a:srgbClr val="404040"/>
                </a:solidFill>
                <a:latin typeface="Verdana"/>
                <a:cs typeface="Verdana"/>
              </a:rPr>
              <a:t>probabilidad </a:t>
            </a:r>
            <a:r>
              <a:rPr sz="1500" i="1" spc="10" dirty="0">
                <a:solidFill>
                  <a:srgbClr val="404040"/>
                </a:solidFill>
                <a:latin typeface="Verdana"/>
                <a:cs typeface="Verdana"/>
              </a:rPr>
              <a:t>delictiva </a:t>
            </a:r>
            <a:r>
              <a:rPr sz="1500" i="1" spc="80" dirty="0">
                <a:solidFill>
                  <a:srgbClr val="404040"/>
                </a:solidFill>
                <a:latin typeface="Verdana"/>
                <a:cs typeface="Verdana"/>
              </a:rPr>
              <a:t>o 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sospecha </a:t>
            </a:r>
            <a:r>
              <a:rPr sz="1500" i="1" spc="10" dirty="0">
                <a:solidFill>
                  <a:srgbClr val="404040"/>
                </a:solidFill>
                <a:latin typeface="Verdana"/>
                <a:cs typeface="Verdana"/>
              </a:rPr>
              <a:t>vehemente </a:t>
            </a:r>
            <a:r>
              <a:rPr sz="1500" i="1" spc="75" dirty="0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sz="1500" i="1" spc="-20" dirty="0">
                <a:solidFill>
                  <a:srgbClr val="404040"/>
                </a:solidFill>
                <a:latin typeface="Verdana"/>
                <a:cs typeface="Verdana"/>
              </a:rPr>
              <a:t>indicios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razonables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criminalidad, </a:t>
            </a:r>
            <a:r>
              <a:rPr sz="1500" i="1" spc="50" dirty="0">
                <a:solidFill>
                  <a:srgbClr val="404040"/>
                </a:solidFill>
                <a:latin typeface="Verdana"/>
                <a:cs typeface="Verdana"/>
              </a:rPr>
              <a:t>nunca  </a:t>
            </a:r>
            <a:r>
              <a:rPr sz="1500" i="1" spc="-45" dirty="0">
                <a:solidFill>
                  <a:srgbClr val="404040"/>
                </a:solidFill>
                <a:latin typeface="Verdana"/>
                <a:cs typeface="Verdana"/>
              </a:rPr>
              <a:t>certeza-: </a:t>
            </a:r>
            <a:r>
              <a:rPr sz="1500" i="1" spc="-114" dirty="0">
                <a:solidFill>
                  <a:srgbClr val="404040"/>
                </a:solidFill>
                <a:latin typeface="Verdana"/>
                <a:cs typeface="Verdana"/>
              </a:rPr>
              <a:t>y, </a:t>
            </a:r>
            <a:r>
              <a:rPr sz="1500" i="1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sz="1500" i="1" spc="5" dirty="0">
                <a:solidFill>
                  <a:srgbClr val="404040"/>
                </a:solidFill>
                <a:latin typeface="Verdana"/>
                <a:cs typeface="Verdana"/>
              </a:rPr>
              <a:t>atinente </a:t>
            </a:r>
            <a:r>
              <a:rPr sz="1500" i="1" spc="130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la imputación </a:t>
            </a:r>
            <a:r>
              <a:rPr sz="1500" i="1" dirty="0">
                <a:solidFill>
                  <a:srgbClr val="404040"/>
                </a:solidFill>
                <a:latin typeface="Verdana"/>
                <a:cs typeface="Verdana"/>
              </a:rPr>
              <a:t>necesaria, </a:t>
            </a:r>
            <a:r>
              <a:rPr sz="1500" i="1" spc="-120" dirty="0">
                <a:solidFill>
                  <a:srgbClr val="404040"/>
                </a:solidFill>
                <a:latin typeface="Verdana"/>
                <a:cs typeface="Verdana"/>
              </a:rPr>
              <a:t>su </a:t>
            </a:r>
            <a:r>
              <a:rPr sz="1500" i="1" spc="-60" dirty="0">
                <a:solidFill>
                  <a:srgbClr val="404040"/>
                </a:solidFill>
                <a:latin typeface="Verdana"/>
                <a:cs typeface="Verdana"/>
              </a:rPr>
              <a:t>análisis </a:t>
            </a:r>
            <a:r>
              <a:rPr sz="1500" i="1" spc="-65" dirty="0">
                <a:solidFill>
                  <a:srgbClr val="404040"/>
                </a:solidFill>
                <a:latin typeface="Verdana"/>
                <a:cs typeface="Verdana"/>
              </a:rPr>
              <a:t>se 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corresponde</a:t>
            </a:r>
            <a:r>
              <a:rPr sz="1500" i="1" spc="-25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80" dirty="0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sz="1500" i="1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5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404040"/>
                </a:solidFill>
                <a:latin typeface="Verdana"/>
                <a:cs typeface="Verdana"/>
              </a:rPr>
              <a:t>principio</a:t>
            </a:r>
            <a:r>
              <a:rPr sz="1500" i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intervención</a:t>
            </a:r>
            <a:r>
              <a:rPr sz="15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indiciaria</a:t>
            </a:r>
            <a:r>
              <a:rPr sz="15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14" dirty="0">
                <a:solidFill>
                  <a:srgbClr val="404040"/>
                </a:solidFill>
                <a:latin typeface="Verdana"/>
                <a:cs typeface="Verdana"/>
              </a:rPr>
              <a:t>y,</a:t>
            </a:r>
            <a:r>
              <a:rPr sz="15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5" dirty="0">
                <a:solidFill>
                  <a:srgbClr val="404040"/>
                </a:solidFill>
                <a:latin typeface="Verdana"/>
                <a:cs typeface="Verdana"/>
              </a:rPr>
              <a:t>por</a:t>
            </a:r>
            <a:r>
              <a:rPr sz="1500" i="1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tanto,  </a:t>
            </a:r>
            <a:r>
              <a:rPr sz="1500" i="1" spc="80" dirty="0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sz="15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5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60" dirty="0">
                <a:solidFill>
                  <a:srgbClr val="404040"/>
                </a:solidFill>
                <a:latin typeface="Verdana"/>
                <a:cs typeface="Verdana"/>
              </a:rPr>
              <a:t>fumus</a:t>
            </a:r>
            <a:r>
              <a:rPr sz="1500" i="1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dirty="0">
                <a:solidFill>
                  <a:srgbClr val="404040"/>
                </a:solidFill>
                <a:latin typeface="Verdana"/>
                <a:cs typeface="Verdana"/>
              </a:rPr>
              <a:t>delicti</a:t>
            </a:r>
            <a:r>
              <a:rPr sz="1500" i="1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00" dirty="0">
                <a:solidFill>
                  <a:srgbClr val="404040"/>
                </a:solidFill>
                <a:latin typeface="Verdana"/>
                <a:cs typeface="Verdana"/>
              </a:rPr>
              <a:t>-es</a:t>
            </a:r>
            <a:r>
              <a:rPr sz="15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evidente</a:t>
            </a:r>
            <a:r>
              <a:rPr sz="1500" i="1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6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500" i="1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si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los</a:t>
            </a:r>
            <a:r>
              <a:rPr sz="15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cargos</a:t>
            </a:r>
            <a:r>
              <a:rPr sz="1500" b="1" i="1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no</a:t>
            </a:r>
            <a:r>
              <a:rPr sz="1500" b="1" i="1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son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concretos</a:t>
            </a:r>
            <a:r>
              <a:rPr sz="1500" b="1" i="1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y 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no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definen,</a:t>
            </a:r>
            <a:r>
              <a:rPr sz="1500" b="1" i="1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desde</a:t>
            </a:r>
            <a:r>
              <a:rPr sz="1500" b="1" i="1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las</a:t>
            </a:r>
            <a:r>
              <a:rPr sz="15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exigencias</a:t>
            </a:r>
            <a:r>
              <a:rPr sz="1500" b="1" i="1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b="1" i="1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imputación</a:t>
            </a:r>
            <a:r>
              <a:rPr sz="1500" b="1" i="1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objetiva</a:t>
            </a:r>
            <a:r>
              <a:rPr sz="1500" b="1" i="1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y</a:t>
            </a:r>
            <a:r>
              <a:rPr sz="15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subjetiva,  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todo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lo penalmente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relevante, no pasará este primer presupuesto  material </a:t>
            </a:r>
            <a:r>
              <a:rPr sz="150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500" b="1" i="1" dirty="0">
                <a:solidFill>
                  <a:srgbClr val="404040"/>
                </a:solidFill>
                <a:latin typeface="TeXGyreAdventor"/>
                <a:cs typeface="TeXGyreAdventor"/>
              </a:rPr>
              <a:t>prisión </a:t>
            </a:r>
            <a:r>
              <a:rPr sz="15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preventiva</a:t>
            </a:r>
            <a:r>
              <a:rPr sz="1500" i="1" spc="-5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500" i="1" spc="5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500" i="1" spc="-10" dirty="0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sz="1500" i="1" spc="5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500" i="1" spc="-2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500" i="1" spc="50" dirty="0">
                <a:solidFill>
                  <a:srgbClr val="404040"/>
                </a:solidFill>
                <a:latin typeface="Verdana"/>
                <a:cs typeface="Verdana"/>
              </a:rPr>
              <a:t>efecto </a:t>
            </a:r>
            <a:r>
              <a:rPr sz="1500" i="1" spc="10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500" i="1" spc="-45" dirty="0">
                <a:solidFill>
                  <a:srgbClr val="404040"/>
                </a:solidFill>
                <a:latin typeface="Verdana"/>
                <a:cs typeface="Verdana"/>
              </a:rPr>
              <a:t>será 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00" i="1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5" dirty="0">
                <a:solidFill>
                  <a:srgbClr val="404040"/>
                </a:solidFill>
                <a:latin typeface="Verdana"/>
                <a:cs typeface="Verdana"/>
              </a:rPr>
              <a:t>desestimación</a:t>
            </a:r>
            <a:r>
              <a:rPr sz="1500" i="1" spc="-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1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0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50" dirty="0">
                <a:solidFill>
                  <a:srgbClr val="404040"/>
                </a:solidFill>
                <a:latin typeface="Verdana"/>
                <a:cs typeface="Verdana"/>
              </a:rPr>
              <a:t>medida</a:t>
            </a:r>
            <a:r>
              <a:rPr sz="1500" i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20" dirty="0">
                <a:solidFill>
                  <a:srgbClr val="404040"/>
                </a:solidFill>
                <a:latin typeface="Verdana"/>
                <a:cs typeface="Verdana"/>
              </a:rPr>
              <a:t>coercitiva</a:t>
            </a:r>
            <a:r>
              <a:rPr sz="15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Verdana"/>
                <a:cs typeface="Verdana"/>
              </a:rPr>
              <a:t>solicitada-.”</a:t>
            </a:r>
            <a:r>
              <a:rPr sz="1500" i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45" dirty="0">
                <a:solidFill>
                  <a:srgbClr val="404040"/>
                </a:solidFill>
                <a:latin typeface="Verdana"/>
                <a:cs typeface="Verdana"/>
              </a:rPr>
              <a:t>(Fj.</a:t>
            </a:r>
            <a:r>
              <a:rPr sz="15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00" i="1" spc="-125" dirty="0">
                <a:solidFill>
                  <a:srgbClr val="404040"/>
                </a:solidFill>
                <a:latin typeface="Verdana"/>
                <a:cs typeface="Verdana"/>
              </a:rPr>
              <a:t>4)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Verdana"/>
              <a:cs typeface="Verdana"/>
            </a:endParaRPr>
          </a:p>
          <a:p>
            <a:pPr marL="4476750" marR="5080" indent="-663575" algn="r">
              <a:lnSpc>
                <a:spcPct val="146100"/>
              </a:lnSpc>
            </a:pP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Casación</a:t>
            </a:r>
            <a:r>
              <a:rPr sz="15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724-2015-Puno, 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5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5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Transitoria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15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abril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500" spc="-2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2016,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02551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ESTANDAR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5" dirty="0"/>
              <a:t> </a:t>
            </a:r>
            <a:r>
              <a:rPr sz="2800" dirty="0"/>
              <a:t>TIPICIDAD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5" dirty="0"/>
              <a:t>4 </a:t>
            </a:r>
            <a:r>
              <a:rPr sz="2800" spc="-375" dirty="0">
                <a:latin typeface="Verdana"/>
                <a:cs typeface="Verdana"/>
              </a:rPr>
              <a:t>– </a:t>
            </a:r>
            <a:r>
              <a:rPr sz="2800" spc="5" dirty="0"/>
              <a:t>No</a:t>
            </a:r>
            <a:r>
              <a:rPr sz="2800" spc="95" dirty="0"/>
              <a:t> </a:t>
            </a:r>
            <a:r>
              <a:rPr sz="2800" spc="-5" dirty="0"/>
              <a:t>tipicidad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9386" y="2112975"/>
            <a:ext cx="6979284" cy="352297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5080" indent="-342900" algn="just">
              <a:lnSpc>
                <a:spcPct val="80200"/>
              </a:lnSpc>
              <a:spcBef>
                <a:spcPts val="49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Porque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audiencia de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prisión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preventiva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tiene </a:t>
            </a:r>
            <a:r>
              <a:rPr sz="1700" spc="-105" dirty="0">
                <a:solidFill>
                  <a:srgbClr val="404040"/>
                </a:solidFill>
                <a:latin typeface="TeXGyreAdventor"/>
                <a:cs typeface="TeXGyreAdventor"/>
              </a:rPr>
              <a:t>como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finalidad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verificar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cumplen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requisitos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establecidos  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700" spc="105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ninguna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manera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constituye el objeto del debate  el estudio de las proposiciones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fácticas y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la calificación  jurídica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pretender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variación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tipo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penal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no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considerado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Ministerio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Publico.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(Fj.</a:t>
            </a:r>
            <a:r>
              <a:rPr sz="1700" spc="229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24.1)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buClr>
                <a:srgbClr val="0E6EC5"/>
              </a:buClr>
              <a:buFont typeface="Arial"/>
              <a:buChar char=""/>
            </a:pPr>
            <a:endParaRPr sz="2500">
              <a:latin typeface="TeXGyreAdventor"/>
              <a:cs typeface="TeXGyreAdventor"/>
            </a:endParaRPr>
          </a:p>
          <a:p>
            <a:pPr marL="355600" marR="12700" indent="-342900" algn="just">
              <a:lnSpc>
                <a:spcPct val="79500"/>
              </a:lnSpc>
              <a:buClr>
                <a:srgbClr val="0E6EC5"/>
              </a:buClr>
              <a:buFont typeface="Arial"/>
              <a:buChar char=""/>
              <a:tabLst>
                <a:tab pos="355600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significa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fiscal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juez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estén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impedidos </a:t>
            </a:r>
            <a:r>
              <a:rPr sz="1700" spc="-215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corregir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errónea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calificación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jurídica,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sino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harán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25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acto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procesal correspondiente.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(Fj.</a:t>
            </a:r>
            <a:r>
              <a:rPr sz="1700" spc="2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26)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E6EC5"/>
              </a:buClr>
              <a:buFont typeface="Arial"/>
              <a:buChar char=""/>
            </a:pPr>
            <a:endParaRPr sz="2500">
              <a:latin typeface="TeXGyreAdventor"/>
              <a:cs typeface="TeXGyreAdventor"/>
            </a:endParaRPr>
          </a:p>
          <a:p>
            <a:pPr marL="355600" marR="12700" indent="-342900" algn="just">
              <a:lnSpc>
                <a:spcPct val="79400"/>
              </a:lnSpc>
              <a:buClr>
                <a:srgbClr val="0E6EC5"/>
              </a:buClr>
              <a:buFont typeface="Arial"/>
              <a:buChar char=""/>
              <a:tabLst>
                <a:tab pos="355600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este supremo tribunal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evidente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actuación </a:t>
            </a:r>
            <a:r>
              <a:rPr sz="1700" spc="-150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fiscal y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JIP desbordó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objeto de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audiencia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prisión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preventiva.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0496" y="6011367"/>
            <a:ext cx="3173730" cy="70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solidFill>
                  <a:srgbClr val="404040"/>
                </a:solidFill>
                <a:latin typeface="TeXGyreAdventor"/>
                <a:cs typeface="TeXGyreAdventor"/>
              </a:rPr>
              <a:t>Casación N°</a:t>
            </a:r>
            <a:r>
              <a:rPr sz="10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spc="5" dirty="0">
                <a:solidFill>
                  <a:srgbClr val="404040"/>
                </a:solidFill>
                <a:latin typeface="TeXGyreAdventor"/>
                <a:cs typeface="TeXGyreAdventor"/>
              </a:rPr>
              <a:t>704-2015-Pasco</a:t>
            </a:r>
            <a:endParaRPr sz="1000">
              <a:latin typeface="TeXGyreAdventor"/>
              <a:cs typeface="TeXGyreAdventor"/>
            </a:endParaRPr>
          </a:p>
          <a:p>
            <a:pPr marR="6350" algn="r">
              <a:lnSpc>
                <a:spcPct val="100000"/>
              </a:lnSpc>
              <a:spcBef>
                <a:spcPts val="890"/>
              </a:spcBef>
            </a:pP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Primera</a:t>
            </a:r>
            <a:r>
              <a:rPr sz="10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spc="5" dirty="0">
                <a:solidFill>
                  <a:srgbClr val="404040"/>
                </a:solidFill>
                <a:latin typeface="TeXGyreAdventor"/>
                <a:cs typeface="TeXGyreAdventor"/>
              </a:rPr>
              <a:t>Sala </a:t>
            </a: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0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Transitoria</a:t>
            </a:r>
            <a:r>
              <a:rPr sz="10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000" spc="5" dirty="0">
                <a:solidFill>
                  <a:srgbClr val="404040"/>
                </a:solidFill>
                <a:latin typeface="TeXGyreAdventor"/>
                <a:cs typeface="TeXGyreAdventor"/>
              </a:rPr>
              <a:t> la</a:t>
            </a:r>
            <a:r>
              <a:rPr sz="10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Corte</a:t>
            </a:r>
            <a:r>
              <a:rPr sz="10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TeXGyreAdventor"/>
                <a:cs typeface="TeXGyreAdventor"/>
              </a:rPr>
              <a:t>Suprema.</a:t>
            </a:r>
            <a:endParaRPr sz="1000">
              <a:latin typeface="TeXGyreAdventor"/>
              <a:cs typeface="TeXGyreAdventor"/>
            </a:endParaRPr>
          </a:p>
          <a:p>
            <a:pPr marR="5080" algn="r">
              <a:lnSpc>
                <a:spcPct val="100000"/>
              </a:lnSpc>
              <a:spcBef>
                <a:spcPts val="855"/>
              </a:spcBef>
            </a:pPr>
            <a:r>
              <a:rPr sz="1000" spc="10" dirty="0">
                <a:solidFill>
                  <a:srgbClr val="404040"/>
                </a:solidFill>
                <a:latin typeface="TeXGyreAdventor"/>
                <a:cs typeface="TeXGyreAdventor"/>
              </a:rPr>
              <a:t>27 </a:t>
            </a:r>
            <a:r>
              <a:rPr sz="1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000" spc="5" dirty="0">
                <a:solidFill>
                  <a:srgbClr val="404040"/>
                </a:solidFill>
                <a:latin typeface="TeXGyreAdventor"/>
                <a:cs typeface="TeXGyreAdventor"/>
              </a:rPr>
              <a:t>noviembre</a:t>
            </a:r>
            <a:r>
              <a:rPr sz="1000" spc="-2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000" spc="15" dirty="0">
                <a:solidFill>
                  <a:srgbClr val="404040"/>
                </a:solidFill>
                <a:latin typeface="TeXGyreAdventor"/>
                <a:cs typeface="TeXGyreAdventor"/>
              </a:rPr>
              <a:t>2017.</a:t>
            </a:r>
            <a:endParaRPr sz="10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02551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0" dirty="0"/>
              <a:t>ESTANDAR </a:t>
            </a:r>
            <a:r>
              <a:rPr sz="2800" dirty="0"/>
              <a:t>REQUERIDO </a:t>
            </a:r>
            <a:r>
              <a:rPr sz="2800" spc="5" dirty="0"/>
              <a:t>Y</a:t>
            </a:r>
            <a:r>
              <a:rPr sz="2800" spc="75" dirty="0"/>
              <a:t> </a:t>
            </a:r>
            <a:r>
              <a:rPr sz="2800" dirty="0"/>
              <a:t>TIPICIDAD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Round </a:t>
            </a:r>
            <a:r>
              <a:rPr sz="2800" spc="5" dirty="0"/>
              <a:t>5</a:t>
            </a:r>
            <a:r>
              <a:rPr sz="2800" spc="-45" dirty="0"/>
              <a:t> </a:t>
            </a:r>
            <a:r>
              <a:rPr sz="2800" spc="-45" dirty="0">
                <a:latin typeface="Verdana"/>
                <a:cs typeface="Verdana"/>
              </a:rPr>
              <a:t>–</a:t>
            </a:r>
            <a:r>
              <a:rPr sz="2800" spc="-45" dirty="0"/>
              <a:t>tipicidad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269" y="2099259"/>
            <a:ext cx="6983730" cy="28714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5080" indent="-343535" algn="just">
              <a:lnSpc>
                <a:spcPct val="80100"/>
              </a:lnSpc>
              <a:spcBef>
                <a:spcPts val="595"/>
              </a:spcBef>
            </a:pPr>
            <a:r>
              <a:rPr sz="2000" spc="3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00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apariencia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delito es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un presupuesto </a:t>
            </a:r>
            <a:r>
              <a:rPr sz="20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b="1" spc="-24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 preventiva,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cuyo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alcance es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definido </a:t>
            </a:r>
            <a:r>
              <a:rPr sz="200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solo 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desde una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perspectiva sustantiva </a:t>
            </a:r>
            <a:r>
              <a:rPr sz="20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(que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hecho 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esté regulado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la normativa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penal </a:t>
            </a:r>
            <a:r>
              <a:rPr sz="20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que 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sea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subsumible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ella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según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criterios objetivos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y 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subjetivos),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sino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también procesal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(la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existencia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fundados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graves elementos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convicción que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permitan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sostener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alta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probabilidad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comisión). En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esa  medida,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evaluación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hecho debe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realizarse  conforme con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criterios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propios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teoría de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imputación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objetiva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subjetiva,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cuanto 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análisis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probable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realización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injusto</a:t>
            </a:r>
            <a:r>
              <a:rPr sz="1800" spc="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penal.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1402" y="5613908"/>
            <a:ext cx="235077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649605" algn="r">
              <a:lnSpc>
                <a:spcPct val="154800"/>
              </a:lnSpc>
              <a:spcBef>
                <a:spcPts val="100"/>
              </a:spcBef>
            </a:pP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Casación</a:t>
            </a:r>
            <a:r>
              <a:rPr sz="13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3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564-2016/Loreto 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Sala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3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Transitoria</a:t>
            </a:r>
            <a:endParaRPr sz="1300">
              <a:latin typeface="TeXGyreAdventor"/>
              <a:cs typeface="TeXGyreAdventor"/>
            </a:endParaRPr>
          </a:p>
          <a:p>
            <a:pPr marR="5080" algn="r">
              <a:lnSpc>
                <a:spcPct val="100000"/>
              </a:lnSpc>
              <a:spcBef>
                <a:spcPts val="855"/>
              </a:spcBef>
            </a:pP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12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noviembre de</a:t>
            </a:r>
            <a:r>
              <a:rPr sz="1300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2018</a:t>
            </a:r>
            <a:endParaRPr sz="13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186815" marR="5080">
              <a:lnSpc>
                <a:spcPts val="3350"/>
              </a:lnSpc>
              <a:spcBef>
                <a:spcPts val="229"/>
              </a:spcBef>
            </a:pPr>
            <a:r>
              <a:rPr sz="2800" spc="-20" dirty="0"/>
              <a:t>ESTANDAR </a:t>
            </a:r>
            <a:r>
              <a:rPr sz="2800" dirty="0"/>
              <a:t>REQUERIDO </a:t>
            </a:r>
            <a:r>
              <a:rPr sz="2800" spc="5" dirty="0"/>
              <a:t>Y </a:t>
            </a:r>
            <a:r>
              <a:rPr sz="2800" dirty="0"/>
              <a:t>TIPICIDAD  </a:t>
            </a:r>
            <a:r>
              <a:rPr sz="2800" spc="-25" dirty="0"/>
              <a:t>CASO </a:t>
            </a:r>
            <a:r>
              <a:rPr sz="2800" spc="10" dirty="0"/>
              <a:t>KEIKO</a:t>
            </a:r>
            <a:r>
              <a:rPr sz="2800" spc="20" dirty="0"/>
              <a:t> </a:t>
            </a:r>
            <a:r>
              <a:rPr sz="2800" spc="10" dirty="0"/>
              <a:t>FUJIMORI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44615" cy="2223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10"/>
              </a:spcBef>
            </a:pPr>
            <a:r>
              <a:rPr sz="2400" spc="465" dirty="0">
                <a:solidFill>
                  <a:srgbClr val="0E6EC5"/>
                </a:solidFill>
                <a:latin typeface="Arial"/>
                <a:cs typeface="Arial"/>
              </a:rPr>
              <a:t></a:t>
            </a:r>
            <a:r>
              <a:rPr sz="2400" spc="-40" dirty="0">
                <a:solidFill>
                  <a:srgbClr val="0E6EC5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discusión acerca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tipicidad de </a:t>
            </a:r>
            <a:r>
              <a:rPr sz="2400" spc="-31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conducta imputada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incertidumbre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esa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misma conducta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pueda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configurar una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infracción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administrativa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posible despejar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esta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incidencia.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6394" y="4889956"/>
            <a:ext cx="6324600" cy="5099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550" spc="25" dirty="0">
                <a:solidFill>
                  <a:srgbClr val="404040"/>
                </a:solidFill>
                <a:latin typeface="TeXGyreAdventor"/>
                <a:cs typeface="TeXGyreAdventor"/>
              </a:rPr>
              <a:t>Segunda </a:t>
            </a:r>
            <a:r>
              <a:rPr sz="1550" spc="35" dirty="0">
                <a:solidFill>
                  <a:srgbClr val="404040"/>
                </a:solidFill>
                <a:latin typeface="TeXGyreAdventor"/>
                <a:cs typeface="TeXGyreAdventor"/>
              </a:rPr>
              <a:t>Sala </a:t>
            </a: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Penal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Apelaciones </a:t>
            </a:r>
            <a:r>
              <a:rPr sz="1550" spc="25" dirty="0">
                <a:solidFill>
                  <a:srgbClr val="404040"/>
                </a:solidFill>
                <a:latin typeface="TeXGyreAdventor"/>
                <a:cs typeface="TeXGyreAdventor"/>
              </a:rPr>
              <a:t>Nacional, Resolución </a:t>
            </a:r>
            <a:r>
              <a:rPr sz="1550" spc="6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55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dirty="0">
                <a:solidFill>
                  <a:srgbClr val="404040"/>
                </a:solidFill>
                <a:latin typeface="TeXGyreAdventor"/>
                <a:cs typeface="TeXGyreAdventor"/>
              </a:rPr>
              <a:t>26</a:t>
            </a:r>
            <a:endParaRPr sz="1550">
              <a:latin typeface="TeXGyreAdventor"/>
              <a:cs typeface="TeXGyreAdventor"/>
            </a:endParaRPr>
          </a:p>
          <a:p>
            <a:pPr marR="12065" algn="r">
              <a:lnSpc>
                <a:spcPct val="100000"/>
              </a:lnSpc>
              <a:spcBef>
                <a:spcPts val="50"/>
              </a:spcBef>
            </a:pP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fecha </a:t>
            </a:r>
            <a:r>
              <a:rPr sz="1550" spc="10" dirty="0">
                <a:solidFill>
                  <a:srgbClr val="404040"/>
                </a:solidFill>
                <a:latin typeface="TeXGyreAdventor"/>
                <a:cs typeface="TeXGyreAdventor"/>
              </a:rPr>
              <a:t>03 </a:t>
            </a: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de enero </a:t>
            </a:r>
            <a:r>
              <a:rPr sz="1550" spc="1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550" spc="5" dirty="0">
                <a:solidFill>
                  <a:srgbClr val="404040"/>
                </a:solidFill>
                <a:latin typeface="TeXGyreAdventor"/>
                <a:cs typeface="TeXGyreAdventor"/>
              </a:rPr>
              <a:t>2019, </a:t>
            </a:r>
            <a:r>
              <a:rPr sz="1550" spc="20" dirty="0">
                <a:solidFill>
                  <a:srgbClr val="404040"/>
                </a:solidFill>
                <a:latin typeface="TeXGyreAdventor"/>
                <a:cs typeface="TeXGyreAdventor"/>
              </a:rPr>
              <a:t>fundamento </a:t>
            </a:r>
            <a:r>
              <a:rPr sz="1550" spc="5" dirty="0">
                <a:solidFill>
                  <a:srgbClr val="404040"/>
                </a:solidFill>
                <a:latin typeface="TeXGyreAdventor"/>
                <a:cs typeface="TeXGyreAdventor"/>
              </a:rPr>
              <a:t>15,</a:t>
            </a:r>
            <a:r>
              <a:rPr sz="1550" spc="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spc="10" dirty="0">
                <a:solidFill>
                  <a:srgbClr val="404040"/>
                </a:solidFill>
                <a:latin typeface="TeXGyreAdventor"/>
                <a:cs typeface="TeXGyreAdventor"/>
              </a:rPr>
              <a:t>Pg.16.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792470" cy="100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/>
              <a:t>ELEMENTOS </a:t>
            </a:r>
            <a:r>
              <a:rPr sz="3200" dirty="0"/>
              <a:t>DE</a:t>
            </a:r>
            <a:r>
              <a:rPr sz="3200" spc="-120" dirty="0"/>
              <a:t> </a:t>
            </a:r>
            <a:r>
              <a:rPr sz="3200" dirty="0"/>
              <a:t>CONVICCION</a:t>
            </a:r>
            <a:endParaRPr sz="320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200" spc="5" dirty="0"/>
              <a:t>Declaración</a:t>
            </a:r>
            <a:r>
              <a:rPr sz="3200" spc="-120" dirty="0"/>
              <a:t> </a:t>
            </a:r>
            <a:r>
              <a:rPr sz="3200" dirty="0"/>
              <a:t>testimonial.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2122119"/>
            <a:ext cx="6584950" cy="26993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400"/>
              </a:spcBef>
            </a:pPr>
            <a:r>
              <a:rPr sz="2400" spc="95" dirty="0">
                <a:solidFill>
                  <a:srgbClr val="404040"/>
                </a:solidFill>
                <a:latin typeface="Verdana"/>
                <a:cs typeface="Verdana"/>
              </a:rPr>
              <a:t>“(…</a:t>
            </a:r>
            <a:r>
              <a:rPr sz="2400" spc="95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toda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persona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física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posee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conocimientos sobre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hechos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por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misma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razón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llamada frente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400" spc="-25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juez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a dar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una versión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acontecimientos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manera subjetiva. Esta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versión agrega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adquirida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percepción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propia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referencia  </a:t>
            </a:r>
            <a:r>
              <a:rPr sz="2400" spc="35" dirty="0">
                <a:solidFill>
                  <a:srgbClr val="404040"/>
                </a:solidFill>
                <a:latin typeface="Verdana"/>
                <a:cs typeface="Verdana"/>
              </a:rPr>
              <a:t>ajena”</a:t>
            </a:r>
            <a:r>
              <a:rPr sz="2400" spc="3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126" y="5644997"/>
            <a:ext cx="593153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PLANCHAT </a:t>
            </a:r>
            <a:r>
              <a:rPr sz="1800" spc="-195" dirty="0">
                <a:solidFill>
                  <a:srgbClr val="404040"/>
                </a:solidFill>
                <a:latin typeface="Verdana"/>
                <a:cs typeface="Verdana"/>
              </a:rPr>
              <a:t>TERUEL,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José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María </a:t>
            </a:r>
            <a:r>
              <a:rPr sz="1800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otros, </a:t>
            </a:r>
            <a:r>
              <a:rPr sz="1800" spc="-85" dirty="0">
                <a:solidFill>
                  <a:srgbClr val="404040"/>
                </a:solidFill>
                <a:latin typeface="Verdana"/>
                <a:cs typeface="Verdana"/>
              </a:rPr>
              <a:t>“Estudios</a:t>
            </a:r>
            <a:r>
              <a:rPr sz="1800" spc="-3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Sobre</a:t>
            </a:r>
            <a:endParaRPr sz="1800">
              <a:latin typeface="Verdana"/>
              <a:cs typeface="Verdana"/>
            </a:endParaRPr>
          </a:p>
          <a:p>
            <a:pPr marL="552450">
              <a:lnSpc>
                <a:spcPts val="2055"/>
              </a:lnSpc>
            </a:pP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Prueba</a:t>
            </a:r>
            <a:r>
              <a:rPr sz="1800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Penal,</a:t>
            </a:r>
            <a:r>
              <a:rPr sz="1800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Volumen</a:t>
            </a:r>
            <a:r>
              <a:rPr sz="18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II”,</a:t>
            </a:r>
            <a:r>
              <a:rPr sz="1800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Ley,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2011,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pg.</a:t>
            </a:r>
            <a:r>
              <a:rPr sz="18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404040"/>
                </a:solidFill>
                <a:latin typeface="Verdana"/>
                <a:cs typeface="Verdana"/>
              </a:rPr>
              <a:t>264.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52983"/>
            <a:ext cx="5304155" cy="1169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15" dirty="0"/>
              <a:t>ELEMENTOS DE</a:t>
            </a:r>
            <a:r>
              <a:rPr sz="2450" spc="100" dirty="0"/>
              <a:t> </a:t>
            </a:r>
            <a:r>
              <a:rPr sz="2450" spc="25" dirty="0"/>
              <a:t>CONVICCION</a:t>
            </a:r>
            <a:endParaRPr sz="2450"/>
          </a:p>
          <a:p>
            <a:pPr marL="12700" marR="5080">
              <a:lnSpc>
                <a:spcPts val="3030"/>
              </a:lnSpc>
              <a:spcBef>
                <a:spcPts val="75"/>
              </a:spcBef>
            </a:pPr>
            <a:r>
              <a:rPr sz="2450" spc="25" dirty="0"/>
              <a:t>Declaración </a:t>
            </a:r>
            <a:r>
              <a:rPr sz="2450" spc="20" dirty="0"/>
              <a:t>testimonial </a:t>
            </a:r>
            <a:r>
              <a:rPr sz="2450" spc="15" dirty="0"/>
              <a:t>protegida  </a:t>
            </a:r>
            <a:r>
              <a:rPr sz="2450" spc="-20" dirty="0"/>
              <a:t>Art. </a:t>
            </a:r>
            <a:r>
              <a:rPr sz="2450" spc="5" dirty="0"/>
              <a:t>247, 248, 249,</a:t>
            </a:r>
            <a:r>
              <a:rPr sz="2450" spc="315" dirty="0"/>
              <a:t> </a:t>
            </a:r>
            <a:r>
              <a:rPr sz="2450" spc="5" dirty="0"/>
              <a:t>250.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2022094" y="2112975"/>
            <a:ext cx="650875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1830"/>
              </a:lnSpc>
              <a:spcBef>
                <a:spcPts val="9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Testigos,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peritos,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agraviados, agentes</a:t>
            </a:r>
            <a:r>
              <a:rPr sz="1700" spc="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especiales,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30"/>
              </a:lnSpc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colaboradores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50"/>
              </a:lnSpc>
              <a:spcBef>
                <a:spcPts val="58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requiere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 peligro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grave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persona, libertad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 o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50"/>
              </a:lnSpc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bienes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quien pretenda</a:t>
            </a:r>
            <a:r>
              <a:rPr sz="1700" spc="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ampararse.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Las medidas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protección</a:t>
            </a:r>
            <a:r>
              <a:rPr sz="1700" spc="1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son: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Protección</a:t>
            </a:r>
            <a:r>
              <a:rPr sz="1700" spc="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policial.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Cambio de</a:t>
            </a:r>
            <a:r>
              <a:rPr sz="1700" spc="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residencia.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Ocultamiento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paradero.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Reserva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700" b="1" spc="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identidad.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Cualquier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procedimiento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imposibilite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su</a:t>
            </a:r>
            <a:r>
              <a:rPr sz="1700" spc="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identificación.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Fijación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domicilio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sede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700" spc="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Fiscalía.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30"/>
              </a:lnSpc>
              <a:spcBef>
                <a:spcPts val="625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Uso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procedimientos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tecnológicos,</a:t>
            </a:r>
            <a:r>
              <a:rPr sz="1700" spc="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30"/>
              </a:lnSpc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videoconferencia.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AutoNum type="alphaLcPeriod" startAt="8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Salida del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país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calidad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migratoria.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13231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003"/>
              <a:ext cx="9143999" cy="68259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62965">
              <a:lnSpc>
                <a:spcPts val="3354"/>
              </a:lnSpc>
              <a:spcBef>
                <a:spcPts val="110"/>
              </a:spcBef>
            </a:pPr>
            <a:r>
              <a:rPr spc="5" dirty="0"/>
              <a:t>ELEMENTOS </a:t>
            </a:r>
            <a:r>
              <a:rPr dirty="0"/>
              <a:t>DE</a:t>
            </a:r>
            <a:r>
              <a:rPr spc="-150" dirty="0"/>
              <a:t> </a:t>
            </a:r>
            <a:r>
              <a:rPr spc="10" dirty="0"/>
              <a:t>CONVICCION</a:t>
            </a:r>
          </a:p>
          <a:p>
            <a:pPr marL="862965">
              <a:lnSpc>
                <a:spcPts val="3354"/>
              </a:lnSpc>
            </a:pPr>
            <a:r>
              <a:rPr dirty="0"/>
              <a:t>Declaración </a:t>
            </a:r>
            <a:r>
              <a:rPr spc="-5" dirty="0"/>
              <a:t>testimonial</a:t>
            </a:r>
            <a:r>
              <a:rPr spc="-15" dirty="0"/>
              <a:t> </a:t>
            </a:r>
            <a:r>
              <a:rPr spc="-10" dirty="0"/>
              <a:t>protegida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2560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inicio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800" spc="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debate.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4560" y="2779776"/>
            <a:ext cx="5509260" cy="2916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94487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5" dirty="0"/>
              <a:t>ELEMENTOS </a:t>
            </a:r>
            <a:r>
              <a:rPr sz="2800" dirty="0"/>
              <a:t>DE</a:t>
            </a:r>
            <a:r>
              <a:rPr sz="2800" spc="-150" dirty="0"/>
              <a:t> </a:t>
            </a:r>
            <a:r>
              <a:rPr sz="2800" spc="10" dirty="0"/>
              <a:t>CONVICCION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Declaración </a:t>
            </a:r>
            <a:r>
              <a:rPr sz="2800" spc="-5" dirty="0"/>
              <a:t>testimonial</a:t>
            </a:r>
            <a:r>
              <a:rPr sz="2800" spc="-15" dirty="0"/>
              <a:t> </a:t>
            </a:r>
            <a:r>
              <a:rPr sz="2800" spc="-10" dirty="0"/>
              <a:t>protegida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58695"/>
            <a:ext cx="6443345" cy="3454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sz="2000" spc="3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Art.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158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inciso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 2</a:t>
            </a:r>
            <a:endParaRPr sz="20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eXGyreAdventor"/>
              <a:cs typeface="TeXGyreAdventor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5" dirty="0">
                <a:solidFill>
                  <a:srgbClr val="404040"/>
                </a:solidFill>
                <a:latin typeface="Verdana"/>
                <a:cs typeface="Verdana"/>
              </a:rPr>
              <a:t>“En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supuestos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testigos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referencia,  declaración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arrepentidos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colaboradores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situaciones análogas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solo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con otras pruebas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corroboren sus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testimonios </a:t>
            </a:r>
            <a:r>
              <a:rPr sz="24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podrá imponer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imputado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medida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coercitiva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dictar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su  contra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sentencia</a:t>
            </a:r>
            <a:r>
              <a:rPr sz="24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Verdana"/>
                <a:cs typeface="Verdana"/>
              </a:rPr>
              <a:t>condenatoria”</a:t>
            </a:r>
            <a:r>
              <a:rPr sz="2400" spc="4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716"/>
            <a:ext cx="5109845" cy="759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0" dirty="0"/>
              <a:t>ELEMENTOS </a:t>
            </a:r>
            <a:r>
              <a:rPr sz="2400" spc="5" dirty="0"/>
              <a:t>DE</a:t>
            </a:r>
            <a:r>
              <a:rPr sz="2400" spc="-150" dirty="0"/>
              <a:t> </a:t>
            </a:r>
            <a:r>
              <a:rPr sz="2400" spc="5" dirty="0"/>
              <a:t>CONVICCION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5" dirty="0"/>
              <a:t>Declaración testimonial</a:t>
            </a:r>
            <a:r>
              <a:rPr sz="2400" spc="-285" dirty="0"/>
              <a:t> </a:t>
            </a:r>
            <a:r>
              <a:rPr sz="2400" spc="10" dirty="0"/>
              <a:t>protegida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55241" y="1380185"/>
            <a:ext cx="7274559" cy="51130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El caso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Norim </a:t>
            </a: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Catriman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vs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Chile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-</a:t>
            </a:r>
            <a:r>
              <a:rPr sz="2400" spc="-40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CIDH</a:t>
            </a:r>
            <a:endParaRPr sz="2400">
              <a:latin typeface="TeXGyreAdventor"/>
              <a:cs typeface="TeXGyreAdventor"/>
            </a:endParaRPr>
          </a:p>
          <a:p>
            <a:pPr marL="12700" marR="5080" algn="just">
              <a:lnSpc>
                <a:spcPct val="80200"/>
              </a:lnSpc>
              <a:spcBef>
                <a:spcPts val="2130"/>
              </a:spcBef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pronunciarse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presente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caso,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Corte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también tomará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cuenta si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casos concretos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Estado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aseguró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5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afectación al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defensa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imputados 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derivó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utilización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reserva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identidad 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testigos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estuvo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suficientemente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contrarrestada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contrapeso,  tales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las</a:t>
            </a:r>
            <a:r>
              <a:rPr sz="17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siguientes: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450">
              <a:latin typeface="TeXGyreAdventor"/>
              <a:cs typeface="TeXGyreAdventor"/>
            </a:endParaRPr>
          </a:p>
          <a:p>
            <a:pPr marL="12700" marR="17145" algn="just">
              <a:lnSpc>
                <a:spcPct val="80000"/>
              </a:lnSpc>
              <a:buFont typeface="TeXGyreAdventor"/>
              <a:buAutoNum type="alphaLcParenR"/>
              <a:tabLst>
                <a:tab pos="296545" algn="l"/>
              </a:tabLst>
            </a:pPr>
            <a:r>
              <a:rPr sz="17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autoridad judicial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debe conocer la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identidad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testigo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tener 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posibilidad 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observar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comportamiento durante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interrogatorio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objeto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pueda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formar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propia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impresión sobre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confiabilidad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testigo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su</a:t>
            </a:r>
            <a:r>
              <a:rPr sz="1700" spc="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declaración.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404040"/>
              </a:buClr>
              <a:buFont typeface="TeXGyreAdventor"/>
              <a:buAutoNum type="alphaLcParenR"/>
            </a:pPr>
            <a:endParaRPr sz="2450">
              <a:latin typeface="TeXGyreAdventor"/>
              <a:cs typeface="TeXGyreAdventor"/>
            </a:endParaRPr>
          </a:p>
          <a:p>
            <a:pPr marL="12700" marR="5080" algn="just">
              <a:lnSpc>
                <a:spcPct val="80000"/>
              </a:lnSpc>
              <a:buAutoNum type="alphaLcParenR"/>
              <a:tabLst>
                <a:tab pos="379095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concederse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defensa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amplia oportunidad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interrogar directamente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testigo </a:t>
            </a:r>
            <a:r>
              <a:rPr sz="17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alguna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las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etapas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sobre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cuestiones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no estén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relacionadas con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su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identidad 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paradero actual;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anterior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objeto 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5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defensa pueda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apreciar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comportamiento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testigo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bajo  interrogatorio,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modo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pueda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desacreditarlo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o, por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menos,  plantear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dudas sobre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confiabilidad de su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declaración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(Fj.</a:t>
            </a:r>
            <a:r>
              <a:rPr sz="1700" spc="1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247)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716"/>
            <a:ext cx="5109845" cy="759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0" dirty="0"/>
              <a:t>ELEMENTOS </a:t>
            </a:r>
            <a:r>
              <a:rPr sz="2400" spc="5" dirty="0"/>
              <a:t>DE</a:t>
            </a:r>
            <a:r>
              <a:rPr sz="2400" spc="-150" dirty="0"/>
              <a:t> </a:t>
            </a:r>
            <a:r>
              <a:rPr sz="2400" spc="5" dirty="0"/>
              <a:t>CONVICCION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5" dirty="0"/>
              <a:t>Declaración testimonial</a:t>
            </a:r>
            <a:r>
              <a:rPr sz="2400" spc="-285" dirty="0"/>
              <a:t> </a:t>
            </a:r>
            <a:r>
              <a:rPr sz="2400" spc="10" dirty="0"/>
              <a:t>protegida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24888" y="1380185"/>
            <a:ext cx="5723255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El caso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Norim </a:t>
            </a: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Catriman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vs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Chile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-</a:t>
            </a:r>
            <a:r>
              <a:rPr sz="2400" spc="-39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spc="15" dirty="0">
                <a:solidFill>
                  <a:srgbClr val="0076A2"/>
                </a:solidFill>
                <a:latin typeface="TeXGyreAdventor"/>
                <a:cs typeface="TeXGyreAdventor"/>
              </a:rPr>
              <a:t>CIDH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2094" y="2561284"/>
            <a:ext cx="6443980" cy="21634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114"/>
              </a:spcBef>
            </a:pPr>
            <a:r>
              <a:rPr sz="2000" spc="30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determinación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este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tipo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pruebas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ha 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tenido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peso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decisivo en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fallo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condenatorio  dependerá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existencia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otro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tipo </a:t>
            </a:r>
            <a:r>
              <a:rPr sz="20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20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pruebas </a:t>
            </a:r>
            <a:r>
              <a:rPr sz="2000" b="1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0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corrobore aquellas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tal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forma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que,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mayor prueba corroborativa,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menor será </a:t>
            </a:r>
            <a:r>
              <a:rPr sz="2000" spc="-50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grado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decisivo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000" spc="-2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fallador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otorga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testimonio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identidad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reservada”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(Fj.</a:t>
            </a:r>
            <a:r>
              <a:rPr sz="20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248)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6815">
              <a:lnSpc>
                <a:spcPts val="3354"/>
              </a:lnSpc>
              <a:spcBef>
                <a:spcPts val="110"/>
              </a:spcBef>
            </a:pPr>
            <a:r>
              <a:rPr sz="2800" spc="-25" dirty="0"/>
              <a:t>CASO </a:t>
            </a:r>
            <a:r>
              <a:rPr sz="2800" spc="10" dirty="0"/>
              <a:t>KEIKO</a:t>
            </a:r>
            <a:r>
              <a:rPr sz="2800" spc="20" dirty="0"/>
              <a:t> </a:t>
            </a:r>
            <a:r>
              <a:rPr sz="2800" spc="10" dirty="0"/>
              <a:t>FUJIMORI</a:t>
            </a:r>
            <a:endParaRPr sz="2800"/>
          </a:p>
          <a:p>
            <a:pPr marL="1186815" marR="5080">
              <a:lnSpc>
                <a:spcPts val="3390"/>
              </a:lnSpc>
              <a:spcBef>
                <a:spcPts val="80"/>
              </a:spcBef>
            </a:pPr>
            <a:r>
              <a:rPr sz="2800" dirty="0"/>
              <a:t>Si debe </a:t>
            </a:r>
            <a:r>
              <a:rPr sz="2800" spc="-10" dirty="0"/>
              <a:t>corroborarse </a:t>
            </a:r>
            <a:r>
              <a:rPr sz="2800" spc="10" dirty="0"/>
              <a:t>la </a:t>
            </a:r>
            <a:r>
              <a:rPr sz="2800" spc="-5" dirty="0"/>
              <a:t>declaración  de</a:t>
            </a:r>
            <a:r>
              <a:rPr sz="2800" spc="-20" dirty="0"/>
              <a:t> </a:t>
            </a:r>
            <a:r>
              <a:rPr sz="2800" spc="-5" dirty="0"/>
              <a:t>TP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450965" cy="348805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5080" indent="-343535" algn="just">
              <a:lnSpc>
                <a:spcPct val="90100"/>
              </a:lnSpc>
              <a:spcBef>
                <a:spcPts val="295"/>
              </a:spcBef>
            </a:pPr>
            <a:r>
              <a:rPr sz="1700" spc="31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articulo 158.2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CPP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solo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contempla </a:t>
            </a:r>
            <a:r>
              <a:rPr sz="1700" spc="-17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corroboración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testigos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referencia,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arrepentidos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colaboradores, sino que diseña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una regla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abierta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permite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incluir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otros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órganos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expresión </a:t>
            </a:r>
            <a:r>
              <a:rPr sz="1700" spc="-30" dirty="0">
                <a:solidFill>
                  <a:srgbClr val="404040"/>
                </a:solidFill>
                <a:latin typeface="Verdana"/>
                <a:cs typeface="Verdana"/>
              </a:rPr>
              <a:t>“situaciones </a:t>
            </a:r>
            <a:r>
              <a:rPr sz="1700" spc="30" dirty="0">
                <a:solidFill>
                  <a:srgbClr val="404040"/>
                </a:solidFill>
                <a:latin typeface="Verdana"/>
                <a:cs typeface="Verdana"/>
              </a:rPr>
              <a:t>análogas”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operación 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análoga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reservada </a:t>
            </a:r>
            <a:r>
              <a:rPr sz="1700" spc="-25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Juez; en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este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caso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resulta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evidente que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TP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actúa con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reserva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su identidad por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razones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seguridad 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tanto existe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imposibilidad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conocer su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identidad,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ello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imprescindible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sus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testimonios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sean corroborados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otros elementos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convicción.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eXGyreAdventor"/>
              <a:cs typeface="TeXGyreAdventor"/>
            </a:endParaRPr>
          </a:p>
          <a:p>
            <a:pPr marR="20320" algn="r">
              <a:lnSpc>
                <a:spcPts val="1595"/>
              </a:lnSpc>
            </a:pP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Segunda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Apelaciones</a:t>
            </a:r>
            <a:r>
              <a:rPr sz="14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Nacional,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Resolución</a:t>
            </a:r>
            <a:r>
              <a:rPr sz="14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26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fecha</a:t>
            </a:r>
            <a:endParaRPr sz="1400">
              <a:latin typeface="TeXGyreAdventor"/>
              <a:cs typeface="TeXGyreAdventor"/>
            </a:endParaRPr>
          </a:p>
          <a:p>
            <a:pPr marR="26034" algn="r">
              <a:lnSpc>
                <a:spcPts val="1595"/>
              </a:lnSpc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03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enero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2019,</a:t>
            </a:r>
            <a:r>
              <a:rPr sz="1400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4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61.a,</a:t>
            </a:r>
            <a:r>
              <a:rPr sz="1400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Pg.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55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07238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5" dirty="0"/>
              <a:t>CASO </a:t>
            </a:r>
            <a:r>
              <a:rPr sz="2800" spc="10" dirty="0"/>
              <a:t>KEIKO</a:t>
            </a:r>
            <a:r>
              <a:rPr sz="2800" spc="15" dirty="0"/>
              <a:t> </a:t>
            </a:r>
            <a:r>
              <a:rPr sz="2800" spc="10" dirty="0"/>
              <a:t>FUJIMORI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5" dirty="0"/>
              <a:t>¿Es </a:t>
            </a:r>
            <a:r>
              <a:rPr sz="2800" dirty="0"/>
              <a:t>posible </a:t>
            </a:r>
            <a:r>
              <a:rPr sz="2800" spc="-10" dirty="0"/>
              <a:t>contra</a:t>
            </a:r>
            <a:r>
              <a:rPr sz="2800" spc="-65" dirty="0"/>
              <a:t> </a:t>
            </a:r>
            <a:r>
              <a:rPr sz="2800" dirty="0"/>
              <a:t>examinar?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43980" cy="290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obligación 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examinar 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testigo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protegido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spc="-20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defensa,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primer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lugar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solo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podría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darse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contexto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asegure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reserva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identidad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testigo protegido,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obstante,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concurrencia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otros elementos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distintos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mencionada  declaración,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posible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nivel cognoscitivo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se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corrobore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dicha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versión.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eXGyreAdventor"/>
              <a:cs typeface="TeXGyreAdventor"/>
            </a:endParaRPr>
          </a:p>
          <a:p>
            <a:pPr marR="13335" algn="r">
              <a:lnSpc>
                <a:spcPts val="167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Segunda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Apelaciones</a:t>
            </a:r>
            <a:r>
              <a:rPr sz="14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Nacional,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Resolución</a:t>
            </a:r>
            <a:r>
              <a:rPr sz="14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26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fecha</a:t>
            </a:r>
            <a:endParaRPr sz="1400">
              <a:latin typeface="TeXGyreAdventor"/>
              <a:cs typeface="TeXGyreAdventor"/>
            </a:endParaRPr>
          </a:p>
          <a:p>
            <a:pPr marR="19050" algn="r">
              <a:lnSpc>
                <a:spcPts val="1670"/>
              </a:lnSpc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03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enero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2019,</a:t>
            </a:r>
            <a:r>
              <a:rPr sz="14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4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61.b,</a:t>
            </a:r>
            <a:r>
              <a:rPr sz="14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Pg.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55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y</a:t>
            </a:r>
            <a:r>
              <a:rPr sz="14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56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07238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25" dirty="0"/>
              <a:t>CASO </a:t>
            </a:r>
            <a:r>
              <a:rPr sz="2800" spc="10" dirty="0"/>
              <a:t>KEIKO</a:t>
            </a:r>
            <a:r>
              <a:rPr sz="2800" spc="15" dirty="0"/>
              <a:t> </a:t>
            </a:r>
            <a:r>
              <a:rPr sz="2800" spc="10" dirty="0"/>
              <a:t>FUJIMORI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5" dirty="0"/>
              <a:t>¿Es </a:t>
            </a:r>
            <a:r>
              <a:rPr sz="2800" dirty="0"/>
              <a:t>posible </a:t>
            </a:r>
            <a:r>
              <a:rPr sz="2800" spc="-10" dirty="0"/>
              <a:t>contra</a:t>
            </a:r>
            <a:r>
              <a:rPr sz="2800" spc="-65" dirty="0"/>
              <a:t> </a:t>
            </a:r>
            <a:r>
              <a:rPr sz="2800" dirty="0"/>
              <a:t>examinar?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58695"/>
            <a:ext cx="6448425" cy="2815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 algn="just">
              <a:lnSpc>
                <a:spcPct val="100299"/>
              </a:lnSpc>
              <a:spcBef>
                <a:spcPts val="110"/>
              </a:spcBef>
            </a:pPr>
            <a:r>
              <a:rPr sz="2000" spc="3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supuesto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hecho es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materialmente </a:t>
            </a:r>
            <a:r>
              <a:rPr sz="2000" spc="-65" dirty="0">
                <a:solidFill>
                  <a:srgbClr val="404040"/>
                </a:solidFill>
                <a:latin typeface="TeXGyreAdventor"/>
                <a:cs typeface="TeXGyreAdventor"/>
              </a:rPr>
              <a:t>distinto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analizado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0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presente incidente,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pues en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caso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sometido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0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CIDH, dichas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declaraciones 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rindieron en juicio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oral, mientras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000" spc="3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valoración, en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presente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impugnación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da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marco de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</a:t>
            </a:r>
            <a:r>
              <a:rPr sz="20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cautelar.</a:t>
            </a:r>
            <a:endParaRPr sz="20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eXGyreAdventor"/>
              <a:cs typeface="TeXGyreAdventor"/>
            </a:endParaRPr>
          </a:p>
          <a:p>
            <a:pPr marR="17145" algn="r">
              <a:lnSpc>
                <a:spcPts val="1670"/>
              </a:lnSpc>
              <a:spcBef>
                <a:spcPts val="5"/>
              </a:spcBef>
            </a:pP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Segunda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Sala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Apelaciones</a:t>
            </a:r>
            <a:r>
              <a:rPr sz="14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Nacional,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Resolución</a:t>
            </a:r>
            <a:r>
              <a:rPr sz="14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26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fecha</a:t>
            </a:r>
            <a:endParaRPr sz="1400">
              <a:latin typeface="TeXGyreAdventor"/>
              <a:cs typeface="TeXGyreAdventor"/>
            </a:endParaRPr>
          </a:p>
          <a:p>
            <a:pPr marR="23495" algn="r">
              <a:lnSpc>
                <a:spcPts val="1670"/>
              </a:lnSpc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03</a:t>
            </a:r>
            <a:r>
              <a:rPr sz="14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enero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2019,</a:t>
            </a:r>
            <a:r>
              <a:rPr sz="14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4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61.b,</a:t>
            </a:r>
            <a:r>
              <a:rPr sz="14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Pg.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 56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Elementos </a:t>
            </a:r>
            <a:r>
              <a:rPr spc="5" dirty="0"/>
              <a:t>de</a:t>
            </a:r>
            <a:r>
              <a:rPr spc="-95" dirty="0"/>
              <a:t> </a:t>
            </a:r>
            <a:r>
              <a:rPr spc="-5" dirty="0"/>
              <a:t>convicción  </a:t>
            </a:r>
            <a:r>
              <a:rPr dirty="0"/>
              <a:t>Escuchas</a:t>
            </a:r>
            <a:r>
              <a:rPr spc="-70" dirty="0"/>
              <a:t> </a:t>
            </a:r>
            <a:r>
              <a:rPr spc="-5" dirty="0"/>
              <a:t>telefónicas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442075" cy="430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700" spc="31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¿Por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qué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nadie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obedece al</a:t>
            </a:r>
            <a:r>
              <a:rPr sz="1700" spc="-3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TC?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eXGyreAdventor"/>
              <a:cs typeface="TeXGyreAdventor"/>
            </a:endParaRPr>
          </a:p>
          <a:p>
            <a:pPr marL="12700" marR="8255" algn="just">
              <a:lnSpc>
                <a:spcPct val="90100"/>
              </a:lnSpc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efecto,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interpretación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sistemática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artículos  189,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inciso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3,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190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referido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código, deriva 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cuando  se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trate de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voces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audios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ellas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deberán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pasar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por un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reconocimiento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deberá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estar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presente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defensor 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o,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defecto, 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Juez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Investigación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Preparatoria. Y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artículo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VIII,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inciso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1,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Título Preliminar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Código Procesal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Penal,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"Nodo medio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 será  valorado sólo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ha sido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obtenido 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incorporado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proceso  por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procedimiento constitucionalmente</a:t>
            </a:r>
            <a:r>
              <a:rPr sz="1700" spc="2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legítimo".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eXGyreAdventor"/>
              <a:cs typeface="TeXGyreAdventor"/>
            </a:endParaRPr>
          </a:p>
          <a:p>
            <a:pPr marL="4138295">
              <a:lnSpc>
                <a:spcPct val="100000"/>
              </a:lnSpc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Exp.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4780-2017-PHC</a:t>
            </a:r>
            <a:endParaRPr sz="1700">
              <a:latin typeface="TeXGyreAdventor"/>
              <a:cs typeface="TeXGyreAdventor"/>
            </a:endParaRPr>
          </a:p>
          <a:p>
            <a:pPr marL="3049905">
              <a:lnSpc>
                <a:spcPct val="100000"/>
              </a:lnSpc>
              <a:spcBef>
                <a:spcPts val="770"/>
              </a:spcBef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Exp. 502-2018-PHC</a:t>
            </a:r>
            <a:r>
              <a:rPr sz="17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(Acumulado)</a:t>
            </a:r>
            <a:endParaRPr sz="1700">
              <a:latin typeface="TeXGyreAdventor"/>
              <a:cs typeface="TeXGyreAdventor"/>
            </a:endParaRPr>
          </a:p>
          <a:p>
            <a:pPr marR="7620" algn="r">
              <a:lnSpc>
                <a:spcPct val="100000"/>
              </a:lnSpc>
              <a:spcBef>
                <a:spcPts val="805"/>
              </a:spcBef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Caso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OH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NH,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Fj.</a:t>
            </a:r>
            <a:r>
              <a:rPr sz="1700" spc="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88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Elementos </a:t>
            </a:r>
            <a:r>
              <a:rPr spc="5" dirty="0"/>
              <a:t>de</a:t>
            </a:r>
            <a:r>
              <a:rPr spc="-95" dirty="0"/>
              <a:t> </a:t>
            </a:r>
            <a:r>
              <a:rPr spc="-5" dirty="0"/>
              <a:t>convicción  </a:t>
            </a:r>
            <a:r>
              <a:rPr dirty="0"/>
              <a:t>Escuchas</a:t>
            </a:r>
            <a:r>
              <a:rPr spc="-70" dirty="0"/>
              <a:t> </a:t>
            </a:r>
            <a:r>
              <a:rPr spc="-5" dirty="0"/>
              <a:t>telefónicas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35835"/>
            <a:ext cx="6588759" cy="45142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5600" marR="8255" indent="-343535" algn="just">
              <a:lnSpc>
                <a:spcPct val="90100"/>
              </a:lnSpc>
              <a:spcBef>
                <a:spcPts val="315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esta manera,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Sala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también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ha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incurrido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204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razonamiento inconstitucional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este asunto,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pues 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asume que porque se halla en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ámbito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incidente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cautelar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—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que se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encuentra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por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medio,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ni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más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ni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menos,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posibilidad 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una  persona vaya 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prisión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—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y no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en el espacio del  proceso principal, está autorizada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relajar las  exigencias legales para la incorporación debida de la  prueba al proceso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negando,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además,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sea ese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espacio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defensa pueda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cuestionarlo. Se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trata,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pues,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enfoque violatorio también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derecho 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defensa y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debido</a:t>
            </a:r>
            <a:r>
              <a:rPr sz="18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550">
              <a:latin typeface="TeXGyreAdventor"/>
              <a:cs typeface="TeXGyreAdventor"/>
            </a:endParaRPr>
          </a:p>
          <a:p>
            <a:pPr marL="4279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Exp.</a:t>
            </a:r>
            <a:r>
              <a:rPr sz="18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4780-2017-PHC</a:t>
            </a:r>
            <a:endParaRPr sz="1800">
              <a:latin typeface="TeXGyreAdventor"/>
              <a:cs typeface="TeXGyreAdventor"/>
            </a:endParaRPr>
          </a:p>
          <a:p>
            <a:pPr marL="3004185">
              <a:lnSpc>
                <a:spcPct val="100000"/>
              </a:lnSpc>
              <a:spcBef>
                <a:spcPts val="790"/>
              </a:spcBef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Exp.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502-2018-PHC</a:t>
            </a:r>
            <a:r>
              <a:rPr sz="1800" spc="-1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(Acumulado)</a:t>
            </a:r>
            <a:endParaRPr sz="1800">
              <a:latin typeface="TeXGyreAdventor"/>
              <a:cs typeface="TeXGyreAdventor"/>
            </a:endParaRPr>
          </a:p>
          <a:p>
            <a:pPr marL="4326255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Caso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OH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NH,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Fj.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88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30999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Elementos </a:t>
            </a:r>
            <a:r>
              <a:rPr spc="5" dirty="0"/>
              <a:t>de</a:t>
            </a:r>
            <a:r>
              <a:rPr spc="-40" dirty="0"/>
              <a:t> </a:t>
            </a:r>
            <a:r>
              <a:rPr spc="-5" dirty="0"/>
              <a:t>convicción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spc="15" dirty="0"/>
              <a:t>Traslado </a:t>
            </a:r>
            <a:r>
              <a:rPr sz="2400" spc="5" dirty="0"/>
              <a:t>de </a:t>
            </a:r>
            <a:r>
              <a:rPr sz="2400" spc="10" dirty="0"/>
              <a:t>prueba </a:t>
            </a:r>
            <a:r>
              <a:rPr sz="2400" spc="-320" dirty="0">
                <a:latin typeface="Verdana"/>
                <a:cs typeface="Verdana"/>
              </a:rPr>
              <a:t>– </a:t>
            </a:r>
            <a:r>
              <a:rPr sz="2400" spc="10" dirty="0"/>
              <a:t>Colaboración</a:t>
            </a:r>
            <a:r>
              <a:rPr sz="2400" spc="-300" dirty="0"/>
              <a:t> </a:t>
            </a:r>
            <a:r>
              <a:rPr sz="2400" spc="15" dirty="0"/>
              <a:t>eficaz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588125" cy="285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Artículo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20.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Prueba</a:t>
            </a:r>
            <a:r>
              <a:rPr sz="1700" b="1" spc="1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trasladada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eXGyreAdventor"/>
              <a:cs typeface="TeXGyreAdventor"/>
            </a:endParaRPr>
          </a:p>
          <a:p>
            <a:pPr marL="469900" marR="5080" indent="-457834" algn="just">
              <a:lnSpc>
                <a:spcPct val="90100"/>
              </a:lnSpc>
              <a:spcBef>
                <a:spcPts val="5"/>
              </a:spcBef>
            </a:pPr>
            <a:r>
              <a:rPr sz="1900" spc="-5" dirty="0">
                <a:solidFill>
                  <a:srgbClr val="0E6EC5"/>
                </a:solidFill>
                <a:latin typeface="TeXGyreAdventor"/>
                <a:cs typeface="TeXGyreAdventor"/>
              </a:rPr>
              <a:t>1.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9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casos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delitos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cometidos </a:t>
            </a:r>
            <a:r>
              <a:rPr sz="1900" spc="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través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una 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organización criminal, </a:t>
            </a:r>
            <a:r>
              <a:rPr sz="19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las </a:t>
            </a:r>
            <a:r>
              <a:rPr sz="19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pruebas </a:t>
            </a:r>
            <a:r>
              <a:rPr sz="1900" b="1" dirty="0">
                <a:solidFill>
                  <a:srgbClr val="404040"/>
                </a:solidFill>
                <a:latin typeface="TeXGyreAdventor"/>
                <a:cs typeface="TeXGyreAdventor"/>
              </a:rPr>
              <a:t>admitidas y  </a:t>
            </a:r>
            <a:r>
              <a:rPr sz="19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actuadas </a:t>
            </a:r>
            <a:r>
              <a:rPr sz="19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9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nivel judicial </a:t>
            </a:r>
            <a:r>
              <a:rPr sz="19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pueden ser </a:t>
            </a:r>
            <a:r>
              <a:rPr sz="1900" b="1" dirty="0">
                <a:solidFill>
                  <a:srgbClr val="404040"/>
                </a:solidFill>
                <a:latin typeface="TeXGyreAdventor"/>
                <a:cs typeface="TeXGyreAdventor"/>
              </a:rPr>
              <a:t>utilizadas </a:t>
            </a:r>
            <a:r>
              <a:rPr sz="19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o  </a:t>
            </a:r>
            <a:r>
              <a:rPr sz="19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valoradas </a:t>
            </a:r>
            <a:r>
              <a:rPr sz="19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900" b="1" dirty="0">
                <a:solidFill>
                  <a:srgbClr val="404040"/>
                </a:solidFill>
                <a:latin typeface="TeXGyreAdventor"/>
                <a:cs typeface="TeXGyreAdventor"/>
              </a:rPr>
              <a:t>otro </a:t>
            </a:r>
            <a:r>
              <a:rPr sz="19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 </a:t>
            </a:r>
            <a:r>
              <a:rPr sz="1900" b="1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siempre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900" spc="15" dirty="0">
                <a:solidFill>
                  <a:srgbClr val="404040"/>
                </a:solidFill>
                <a:latin typeface="TeXGyreAdventor"/>
                <a:cs typeface="TeXGyreAdventor"/>
              </a:rPr>
              <a:t>su 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actuación sea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imposible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consecución </a:t>
            </a:r>
            <a:r>
              <a:rPr sz="19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 difícil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reproducción debido </a:t>
            </a:r>
            <a:r>
              <a:rPr sz="1900" spc="-2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riesgo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de pérdida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9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fuente de prueba </a:t>
            </a:r>
            <a:r>
              <a:rPr sz="19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de amenaza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órgano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9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prueba.</a:t>
            </a:r>
            <a:endParaRPr sz="19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0552" y="5744789"/>
            <a:ext cx="3933190" cy="80264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75"/>
              </a:spcBef>
            </a:pP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Ley</a:t>
            </a:r>
            <a:r>
              <a:rPr sz="19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30077</a:t>
            </a:r>
            <a:endParaRPr sz="1900">
              <a:latin typeface="TeXGyreAdventor"/>
              <a:cs typeface="TeXGyreAdventor"/>
            </a:endParaRPr>
          </a:p>
          <a:p>
            <a:pPr marR="6350" algn="r">
              <a:lnSpc>
                <a:spcPct val="100000"/>
              </a:lnSpc>
              <a:spcBef>
                <a:spcPts val="780"/>
              </a:spcBef>
            </a:pP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Ley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contra </a:t>
            </a:r>
            <a:r>
              <a:rPr sz="19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Crimen</a:t>
            </a:r>
            <a:r>
              <a:rPr sz="19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900" dirty="0">
                <a:solidFill>
                  <a:srgbClr val="404040"/>
                </a:solidFill>
                <a:latin typeface="TeXGyreAdventor"/>
                <a:cs typeface="TeXGyreAdventor"/>
              </a:rPr>
              <a:t>Organizado</a:t>
            </a:r>
            <a:endParaRPr sz="19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605" y="599643"/>
            <a:ext cx="5824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GRAVEDAD/MOTIVACIÓN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123" y="4080713"/>
            <a:ext cx="7993380" cy="1701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35" dirty="0">
                <a:solidFill>
                  <a:srgbClr val="404040"/>
                </a:solidFill>
                <a:latin typeface="Verdana"/>
                <a:cs typeface="Verdana"/>
              </a:rPr>
              <a:t>“Es </a:t>
            </a:r>
            <a:r>
              <a:rPr sz="22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medida de </a:t>
            </a:r>
            <a:r>
              <a:rPr sz="2200" spc="-10" dirty="0">
                <a:solidFill>
                  <a:srgbClr val="404040"/>
                </a:solidFill>
                <a:latin typeface="TeXGyreAdventor"/>
                <a:cs typeface="TeXGyreAdventor"/>
              </a:rPr>
              <a:t>coerción personal </a:t>
            </a:r>
            <a:r>
              <a:rPr sz="2200" spc="5" dirty="0">
                <a:solidFill>
                  <a:srgbClr val="FF0000"/>
                </a:solidFill>
                <a:latin typeface="TeXGyreAdventor"/>
                <a:cs typeface="TeXGyreAdventor"/>
              </a:rPr>
              <a:t>más </a:t>
            </a:r>
            <a:r>
              <a:rPr sz="2200" spc="-10" dirty="0">
                <a:solidFill>
                  <a:srgbClr val="FF0000"/>
                </a:solidFill>
                <a:latin typeface="TeXGyreAdventor"/>
                <a:cs typeface="TeXGyreAdventor"/>
              </a:rPr>
              <a:t>gravosa </a:t>
            </a:r>
            <a:r>
              <a:rPr sz="2200" spc="-5" dirty="0">
                <a:solidFill>
                  <a:srgbClr val="FF0000"/>
                </a:solidFill>
                <a:latin typeface="TeXGyreAdventor"/>
                <a:cs typeface="TeXGyreAdventor"/>
              </a:rPr>
              <a:t>o severa  </a:t>
            </a:r>
            <a:r>
              <a:rPr sz="22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 ordenamiento jurídico </a:t>
            </a:r>
            <a:r>
              <a:rPr sz="2200" spc="120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2200" spc="120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2200" spc="120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Surge como </a:t>
            </a:r>
            <a:r>
              <a:rPr sz="22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consecuencia 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de una resolución jurisdiccional, </a:t>
            </a:r>
            <a:r>
              <a:rPr sz="2200" spc="-5" dirty="0">
                <a:solidFill>
                  <a:srgbClr val="FF0000"/>
                </a:solidFill>
                <a:latin typeface="TeXGyreAdventor"/>
                <a:cs typeface="TeXGyreAdventor"/>
              </a:rPr>
              <a:t>debidamente </a:t>
            </a:r>
            <a:r>
              <a:rPr sz="2200" dirty="0">
                <a:solidFill>
                  <a:srgbClr val="FF0000"/>
                </a:solidFill>
                <a:latin typeface="TeXGyreAdventor"/>
                <a:cs typeface="TeXGyreAdventor"/>
              </a:rPr>
              <a:t>motivada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,  de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carácter </a:t>
            </a:r>
            <a:r>
              <a:rPr sz="2200" spc="-5" dirty="0">
                <a:solidFill>
                  <a:srgbClr val="FF0000"/>
                </a:solidFill>
                <a:latin typeface="TeXGyreAdventor"/>
                <a:cs typeface="TeXGyreAdventor"/>
              </a:rPr>
              <a:t>provisional y </a:t>
            </a:r>
            <a:r>
              <a:rPr sz="2200" spc="-10" dirty="0">
                <a:solidFill>
                  <a:srgbClr val="FF0000"/>
                </a:solidFill>
                <a:latin typeface="TeXGyreAdventor"/>
                <a:cs typeface="TeXGyreAdventor"/>
              </a:rPr>
              <a:t>duración </a:t>
            </a:r>
            <a:r>
              <a:rPr sz="2200" spc="5" dirty="0">
                <a:solidFill>
                  <a:srgbClr val="FF0000"/>
                </a:solidFill>
                <a:latin typeface="TeXGyreAdventor"/>
                <a:cs typeface="TeXGyreAdventor"/>
              </a:rPr>
              <a:t>limitada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que se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adopta 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seno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un proceso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22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2200" spc="10" dirty="0">
                <a:solidFill>
                  <a:srgbClr val="404040"/>
                </a:solidFill>
                <a:latin typeface="Verdana"/>
                <a:cs typeface="Verdana"/>
              </a:rPr>
              <a:t>…)”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123" y="6350304"/>
            <a:ext cx="7985759" cy="419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5"/>
              </a:lnSpc>
              <a:spcBef>
                <a:spcPts val="95"/>
              </a:spcBef>
            </a:pPr>
            <a:r>
              <a:rPr sz="1300" i="1" spc="-65" dirty="0">
                <a:solidFill>
                  <a:srgbClr val="404040"/>
                </a:solidFill>
                <a:latin typeface="Verdana"/>
                <a:cs typeface="Verdana"/>
              </a:rPr>
              <a:t>SAN </a:t>
            </a:r>
            <a:r>
              <a:rPr sz="1300" i="1" spc="-85" dirty="0">
                <a:solidFill>
                  <a:srgbClr val="404040"/>
                </a:solidFill>
                <a:latin typeface="Verdana"/>
                <a:cs typeface="Verdana"/>
              </a:rPr>
              <a:t>MARTIN </a:t>
            </a:r>
            <a:r>
              <a:rPr sz="1300" i="1" spc="-60" dirty="0">
                <a:solidFill>
                  <a:srgbClr val="404040"/>
                </a:solidFill>
                <a:latin typeface="Verdana"/>
                <a:cs typeface="Verdana"/>
              </a:rPr>
              <a:t>CASTRO, </a:t>
            </a:r>
            <a:r>
              <a:rPr sz="1300" i="1" spc="-20" dirty="0">
                <a:solidFill>
                  <a:srgbClr val="404040"/>
                </a:solidFill>
                <a:latin typeface="Verdana"/>
                <a:cs typeface="Verdana"/>
              </a:rPr>
              <a:t>Cesar, </a:t>
            </a:r>
            <a:r>
              <a:rPr sz="1300" i="1" spc="20" dirty="0">
                <a:solidFill>
                  <a:srgbClr val="404040"/>
                </a:solidFill>
                <a:latin typeface="Verdana"/>
                <a:cs typeface="Verdana"/>
              </a:rPr>
              <a:t>“Derecho </a:t>
            </a:r>
            <a:r>
              <a:rPr sz="1300" i="1" spc="-10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300" i="1" spc="-15" dirty="0">
                <a:solidFill>
                  <a:srgbClr val="404040"/>
                </a:solidFill>
                <a:latin typeface="Verdana"/>
                <a:cs typeface="Verdana"/>
              </a:rPr>
              <a:t>Penal. </a:t>
            </a:r>
            <a:r>
              <a:rPr sz="1300" i="1" dirty="0">
                <a:solidFill>
                  <a:srgbClr val="404040"/>
                </a:solidFill>
                <a:latin typeface="Verdana"/>
                <a:cs typeface="Verdana"/>
              </a:rPr>
              <a:t>Lecciones”, </a:t>
            </a:r>
            <a:r>
              <a:rPr sz="1300" i="1" spc="-20" dirty="0">
                <a:solidFill>
                  <a:srgbClr val="404040"/>
                </a:solidFill>
                <a:latin typeface="Verdana"/>
                <a:cs typeface="Verdana"/>
              </a:rPr>
              <a:t>INPECCP </a:t>
            </a:r>
            <a:r>
              <a:rPr sz="1300" i="1" spc="5" dirty="0">
                <a:solidFill>
                  <a:srgbClr val="404040"/>
                </a:solidFill>
                <a:latin typeface="Verdana"/>
                <a:cs typeface="Verdana"/>
              </a:rPr>
              <a:t>Fondo </a:t>
            </a:r>
            <a:r>
              <a:rPr sz="1300" i="1" spc="-50" dirty="0">
                <a:solidFill>
                  <a:srgbClr val="404040"/>
                </a:solidFill>
                <a:latin typeface="Verdana"/>
                <a:cs typeface="Verdana"/>
              </a:rPr>
              <a:t>Editorial</a:t>
            </a:r>
            <a:r>
              <a:rPr sz="1300" i="1" spc="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7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ts val="1555"/>
              </a:lnSpc>
            </a:pPr>
            <a:r>
              <a:rPr sz="1300" i="1" spc="-65" dirty="0">
                <a:solidFill>
                  <a:srgbClr val="404040"/>
                </a:solidFill>
                <a:latin typeface="Verdana"/>
                <a:cs typeface="Verdana"/>
              </a:rPr>
              <a:t>CENALES</a:t>
            </a:r>
            <a:r>
              <a:rPr sz="130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5" dirty="0">
                <a:solidFill>
                  <a:srgbClr val="404040"/>
                </a:solidFill>
                <a:latin typeface="Verdana"/>
                <a:cs typeface="Verdana"/>
              </a:rPr>
              <a:t>Fondo</a:t>
            </a:r>
            <a:r>
              <a:rPr sz="13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45" dirty="0">
                <a:solidFill>
                  <a:srgbClr val="404040"/>
                </a:solidFill>
                <a:latin typeface="Verdana"/>
                <a:cs typeface="Verdana"/>
              </a:rPr>
              <a:t>Editorial,</a:t>
            </a:r>
            <a:r>
              <a:rPr sz="13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40" dirty="0">
                <a:solidFill>
                  <a:srgbClr val="404040"/>
                </a:solidFill>
                <a:latin typeface="Verdana"/>
                <a:cs typeface="Verdana"/>
              </a:rPr>
              <a:t>Lima,</a:t>
            </a:r>
            <a:r>
              <a:rPr sz="1300" i="1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60" dirty="0">
                <a:solidFill>
                  <a:srgbClr val="404040"/>
                </a:solidFill>
                <a:latin typeface="Verdana"/>
                <a:cs typeface="Verdana"/>
              </a:rPr>
              <a:t>Perú, </a:t>
            </a:r>
            <a:r>
              <a:rPr sz="1300" i="1" spc="-110" dirty="0">
                <a:solidFill>
                  <a:srgbClr val="404040"/>
                </a:solidFill>
                <a:latin typeface="Verdana"/>
                <a:cs typeface="Verdana"/>
              </a:rPr>
              <a:t>2015,</a:t>
            </a:r>
            <a:r>
              <a:rPr sz="13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30" dirty="0">
                <a:solidFill>
                  <a:srgbClr val="404040"/>
                </a:solidFill>
                <a:latin typeface="Verdana"/>
                <a:cs typeface="Verdana"/>
              </a:rPr>
              <a:t>Pg.</a:t>
            </a:r>
            <a:r>
              <a:rPr sz="13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300" i="1" spc="-110" dirty="0">
                <a:solidFill>
                  <a:srgbClr val="404040"/>
                </a:solidFill>
                <a:latin typeface="Verdana"/>
                <a:cs typeface="Verdana"/>
              </a:rPr>
              <a:t>453.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0604" y="118871"/>
            <a:ext cx="8815070" cy="3742690"/>
            <a:chOff x="260604" y="118871"/>
            <a:chExt cx="8815070" cy="3742690"/>
          </a:xfrm>
        </p:grpSpPr>
        <p:sp>
          <p:nvSpPr>
            <p:cNvPr id="6" name="object 6"/>
            <p:cNvSpPr/>
            <p:nvPr/>
          </p:nvSpPr>
          <p:spPr>
            <a:xfrm>
              <a:off x="260604" y="1193291"/>
              <a:ext cx="8721090" cy="26677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3315" y="118871"/>
              <a:ext cx="832103" cy="644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617" y="356692"/>
            <a:ext cx="6304915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Elementos de</a:t>
            </a:r>
            <a:r>
              <a:rPr sz="3200" spc="-70" dirty="0"/>
              <a:t> </a:t>
            </a:r>
            <a:r>
              <a:rPr sz="3200" spc="5" dirty="0"/>
              <a:t>convicción</a:t>
            </a:r>
            <a:endParaRPr sz="32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15" dirty="0"/>
              <a:t>Traslado </a:t>
            </a:r>
            <a:r>
              <a:rPr sz="2400" spc="5" dirty="0"/>
              <a:t>de </a:t>
            </a:r>
            <a:r>
              <a:rPr sz="2400" spc="10" dirty="0"/>
              <a:t>prueba </a:t>
            </a:r>
            <a:r>
              <a:rPr sz="2400" spc="-320" dirty="0">
                <a:latin typeface="Verdana"/>
                <a:cs typeface="Verdana"/>
              </a:rPr>
              <a:t>– </a:t>
            </a:r>
            <a:r>
              <a:rPr sz="2400" spc="5" dirty="0"/>
              <a:t>Colaboración</a:t>
            </a:r>
            <a:r>
              <a:rPr sz="2400" spc="-265" dirty="0"/>
              <a:t> </a:t>
            </a:r>
            <a:r>
              <a:rPr sz="2400" spc="10" dirty="0"/>
              <a:t>eficaz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9386" y="1620392"/>
            <a:ext cx="6763384" cy="4739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colaboración</a:t>
            </a:r>
            <a:r>
              <a:rPr sz="15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eficaz</a:t>
            </a:r>
            <a:r>
              <a:rPr sz="15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no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es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proceso,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es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procedimiento.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Arial"/>
              <a:buChar char=""/>
            </a:pPr>
            <a:endParaRPr sz="2350">
              <a:latin typeface="TeXGyreAdventor"/>
              <a:cs typeface="TeXGyreAdventor"/>
            </a:endParaRPr>
          </a:p>
          <a:p>
            <a:pPr marL="355600" indent="-342900">
              <a:lnSpc>
                <a:spcPts val="1710"/>
              </a:lnSpc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traslado</a:t>
            </a:r>
            <a:r>
              <a:rPr sz="15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elementos</a:t>
            </a:r>
            <a:r>
              <a:rPr sz="15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que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ya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por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si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han</a:t>
            </a:r>
            <a:r>
              <a:rPr sz="15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lesionado</a:t>
            </a:r>
            <a:r>
              <a:rPr sz="15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garantías,</a:t>
            </a:r>
            <a:endParaRPr sz="1500">
              <a:latin typeface="TeXGyreAdventor"/>
              <a:cs typeface="TeXGyreAdventor"/>
            </a:endParaRPr>
          </a:p>
          <a:p>
            <a:pPr marL="355600">
              <a:lnSpc>
                <a:spcPts val="1710"/>
              </a:lnSpc>
            </a:pP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contradicción,</a:t>
            </a:r>
            <a:r>
              <a:rPr sz="15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defensa.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eXGyreAdventor"/>
              <a:cs typeface="TeXGyreAdventor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MP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actuaria con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impunidad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su</a:t>
            </a:r>
            <a:r>
              <a:rPr sz="1500" spc="-2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procedimiento.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Arial"/>
              <a:buChar char=""/>
            </a:pPr>
            <a:endParaRPr sz="2350">
              <a:latin typeface="TeXGyreAdventor"/>
              <a:cs typeface="TeXGyreAdventor"/>
            </a:endParaRPr>
          </a:p>
          <a:p>
            <a:pPr marL="355600" indent="-342900">
              <a:lnSpc>
                <a:spcPts val="1710"/>
              </a:lnSpc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Fuente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medio</a:t>
            </a:r>
            <a:r>
              <a:rPr sz="15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prueba:</a:t>
            </a:r>
            <a:r>
              <a:rPr sz="15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las</a:t>
            </a:r>
            <a:r>
              <a:rPr sz="15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declaraciones</a:t>
            </a:r>
            <a:r>
              <a:rPr sz="15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colaboradores</a:t>
            </a:r>
            <a:r>
              <a:rPr sz="15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no</a:t>
            </a:r>
            <a:endParaRPr sz="1500">
              <a:latin typeface="TeXGyreAdventor"/>
              <a:cs typeface="TeXGyreAdventor"/>
            </a:endParaRPr>
          </a:p>
          <a:p>
            <a:pPr marL="355600">
              <a:lnSpc>
                <a:spcPts val="1710"/>
              </a:lnSpc>
            </a:pP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son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documentos.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eXGyreAdventor"/>
              <a:cs typeface="TeXGyreAdventor"/>
            </a:endParaRPr>
          </a:p>
          <a:p>
            <a:pPr marL="355600" indent="-342900">
              <a:lnSpc>
                <a:spcPts val="1710"/>
              </a:lnSpc>
              <a:buClr>
                <a:srgbClr val="0E6EC5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traslado</a:t>
            </a:r>
            <a:r>
              <a:rPr sz="15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prueba</a:t>
            </a:r>
            <a:r>
              <a:rPr sz="15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Perú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solo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</a:t>
            </a:r>
            <a:r>
              <a:rPr sz="15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regulado</a:t>
            </a:r>
            <a:r>
              <a:rPr sz="15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5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Ley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endParaRPr sz="1500">
              <a:latin typeface="TeXGyreAdventor"/>
              <a:cs typeface="TeXGyreAdventor"/>
            </a:endParaRPr>
          </a:p>
          <a:p>
            <a:pPr marL="355600">
              <a:lnSpc>
                <a:spcPts val="1710"/>
              </a:lnSpc>
            </a:pP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Crimen Organizado y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Art.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261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Código de</a:t>
            </a:r>
            <a:r>
              <a:rPr sz="1500" spc="-2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Procedimientos.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eXGyreAdventor"/>
              <a:cs typeface="TeXGyreAdventor"/>
            </a:endParaRPr>
          </a:p>
          <a:p>
            <a:pPr marR="5080" algn="r">
              <a:lnSpc>
                <a:spcPct val="100000"/>
              </a:lnSpc>
            </a:pP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Ascencio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Mellado,</a:t>
            </a:r>
            <a:r>
              <a:rPr sz="15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JM</a:t>
            </a:r>
            <a:endParaRPr sz="1500">
              <a:latin typeface="TeXGyreAdventor"/>
              <a:cs typeface="TeXGyreAdventor"/>
            </a:endParaRPr>
          </a:p>
          <a:p>
            <a:pPr marR="20955" algn="r">
              <a:lnSpc>
                <a:spcPts val="1710"/>
              </a:lnSpc>
              <a:spcBef>
                <a:spcPts val="795"/>
              </a:spcBef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prisión</a:t>
            </a:r>
            <a:r>
              <a:rPr sz="15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preventiva.</a:t>
            </a:r>
            <a:r>
              <a:rPr sz="15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Comentarios</a:t>
            </a:r>
            <a:r>
              <a:rPr sz="15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casos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emblemáticos.</a:t>
            </a:r>
            <a:r>
              <a:rPr sz="15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Instituto</a:t>
            </a:r>
            <a:endParaRPr sz="1500">
              <a:latin typeface="TeXGyreAdventor"/>
              <a:cs typeface="TeXGyreAdventor"/>
            </a:endParaRPr>
          </a:p>
          <a:p>
            <a:pPr marR="8255" algn="r">
              <a:lnSpc>
                <a:spcPts val="1710"/>
              </a:lnSpc>
            </a:pP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f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</a:t>
            </a:r>
            <a:r>
              <a:rPr sz="1500" spc="20" dirty="0">
                <a:solidFill>
                  <a:srgbClr val="404040"/>
                </a:solidFill>
                <a:latin typeface="TeXGyreAdventor"/>
                <a:cs typeface="TeXGyreAdventor"/>
              </a:rPr>
              <a:t>o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Traslado </a:t>
            </a:r>
            <a:r>
              <a:rPr spc="5" dirty="0"/>
              <a:t>de </a:t>
            </a:r>
            <a:r>
              <a:rPr dirty="0"/>
              <a:t>declaración</a:t>
            </a:r>
            <a:r>
              <a:rPr spc="-105" dirty="0"/>
              <a:t> </a:t>
            </a:r>
            <a:r>
              <a:rPr spc="5" dirty="0"/>
              <a:t>de  </a:t>
            </a:r>
            <a:r>
              <a:rPr spc="-5" dirty="0"/>
              <a:t>colaborador eficaz.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43345" cy="317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elementos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convicción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recogidos </a:t>
            </a:r>
            <a:r>
              <a:rPr sz="1800" spc="-120" dirty="0">
                <a:solidFill>
                  <a:srgbClr val="404040"/>
                </a:solidFill>
                <a:latin typeface="TeXGyreAdventor"/>
                <a:cs typeface="TeXGyreAdventor"/>
              </a:rPr>
              <a:t>como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consecuencia de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las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diligencias 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corroboración de 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información proporcionada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colaborador,  podrán ser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utilizadas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procesos derivados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 conexos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proceso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colaboración eficaz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para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requerir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medidas limitativas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derechos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medidas  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coerción,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cuyo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caso deberán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incorporadas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carpeta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fiscal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común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</a:t>
            </a:r>
            <a:r>
              <a:rPr sz="1800" spc="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especial”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TeXGyreAdventor"/>
              <a:cs typeface="TeXGyreAdventor"/>
            </a:endParaRPr>
          </a:p>
          <a:p>
            <a:pPr marR="5080" algn="r">
              <a:lnSpc>
                <a:spcPts val="167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Decreto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Supremo</a:t>
            </a:r>
            <a:r>
              <a:rPr sz="14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007-2017-JUS</a:t>
            </a:r>
            <a:r>
              <a:rPr sz="14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fecha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29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marzo</a:t>
            </a:r>
            <a:r>
              <a:rPr sz="14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2017,</a:t>
            </a:r>
            <a:endParaRPr sz="1400">
              <a:latin typeface="TeXGyreAdventor"/>
              <a:cs typeface="TeXGyreAdventor"/>
            </a:endParaRPr>
          </a:p>
          <a:p>
            <a:pPr marR="12065" algn="r">
              <a:lnSpc>
                <a:spcPts val="1670"/>
              </a:lnSpc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reglamento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Decreto</a:t>
            </a:r>
            <a:r>
              <a:rPr sz="14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Legislativo</a:t>
            </a:r>
            <a:r>
              <a:rPr sz="14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1301,</a:t>
            </a:r>
            <a:r>
              <a:rPr sz="14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articulo</a:t>
            </a:r>
            <a:r>
              <a:rPr sz="14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48,</a:t>
            </a:r>
            <a:r>
              <a:rPr sz="14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inciso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1)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Traslado </a:t>
            </a:r>
            <a:r>
              <a:rPr spc="5" dirty="0"/>
              <a:t>de </a:t>
            </a:r>
            <a:r>
              <a:rPr dirty="0"/>
              <a:t>declaración</a:t>
            </a:r>
            <a:r>
              <a:rPr spc="-105" dirty="0"/>
              <a:t> </a:t>
            </a:r>
            <a:r>
              <a:rPr spc="5" dirty="0"/>
              <a:t>de  </a:t>
            </a:r>
            <a:r>
              <a:rPr spc="-5" dirty="0"/>
              <a:t>colaborador eficaz.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8695"/>
            <a:ext cx="6444615" cy="28155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 algn="just">
              <a:lnSpc>
                <a:spcPct val="100299"/>
              </a:lnSpc>
              <a:spcBef>
                <a:spcPts val="110"/>
              </a:spcBef>
            </a:pPr>
            <a:r>
              <a:rPr sz="2000" spc="3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000" spc="-25" dirty="0">
                <a:solidFill>
                  <a:srgbClr val="404040"/>
                </a:solidFill>
                <a:latin typeface="Verdana"/>
                <a:cs typeface="Verdana"/>
              </a:rPr>
              <a:t>“También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podrá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emplearse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declaración </a:t>
            </a:r>
            <a:r>
              <a:rPr sz="2000" spc="-190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colaborador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conjuntamente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con los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elementos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convicción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descritos en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el numeral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anterior,  para ello,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incorporará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spc="-10" dirty="0">
                <a:solidFill>
                  <a:srgbClr val="404040"/>
                </a:solidFill>
                <a:latin typeface="TeXGyreAdventor"/>
                <a:cs typeface="TeXGyreAdventor"/>
              </a:rPr>
              <a:t>carpeta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fiscal </a:t>
            </a:r>
            <a:r>
              <a:rPr sz="20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proceso </a:t>
            </a:r>
            <a:r>
              <a:rPr sz="2000" spc="5" dirty="0">
                <a:solidFill>
                  <a:srgbClr val="404040"/>
                </a:solidFill>
                <a:latin typeface="TeXGyreAdventor"/>
                <a:cs typeface="TeXGyreAdventor"/>
              </a:rPr>
              <a:t>común </a:t>
            </a:r>
            <a:r>
              <a:rPr sz="2000" spc="10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especial </a:t>
            </a:r>
            <a:r>
              <a:rPr sz="20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transcripción </a:t>
            </a:r>
            <a:r>
              <a:rPr sz="20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000" spc="-5" dirty="0">
                <a:solidFill>
                  <a:srgbClr val="404040"/>
                </a:solidFill>
                <a:latin typeface="TeXGyreAdventor"/>
                <a:cs typeface="TeXGyreAdventor"/>
              </a:rPr>
              <a:t>las  partes pertinentes del</a:t>
            </a:r>
            <a:r>
              <a:rPr sz="2000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/>
                <a:cs typeface="Verdana"/>
              </a:rPr>
              <a:t>mismo”</a:t>
            </a:r>
            <a:r>
              <a:rPr sz="2000" spc="-5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20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eXGyreAdventor"/>
              <a:cs typeface="TeXGyreAdventor"/>
            </a:endParaRPr>
          </a:p>
          <a:p>
            <a:pPr marL="922655" marR="6985" indent="-219710">
              <a:lnSpc>
                <a:spcPts val="1660"/>
              </a:lnSpc>
            </a:pP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Decreto Supremo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007-2017-JUS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fecha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29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marzo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-2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2017, 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reglamento</a:t>
            </a:r>
            <a:r>
              <a:rPr sz="1400" spc="-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4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Decreto</a:t>
            </a:r>
            <a:r>
              <a:rPr sz="14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Legislativo</a:t>
            </a:r>
            <a:r>
              <a:rPr sz="14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1301,</a:t>
            </a:r>
            <a:r>
              <a:rPr sz="1400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articulo</a:t>
            </a:r>
            <a:r>
              <a:rPr sz="14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48,</a:t>
            </a:r>
            <a:r>
              <a:rPr sz="1400" spc="-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inciso</a:t>
            </a:r>
            <a:r>
              <a:rPr sz="1400" spc="-1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2)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10"/>
              </a:spcBef>
            </a:pPr>
            <a:r>
              <a:rPr sz="2400" spc="5" dirty="0"/>
              <a:t>¿Es</a:t>
            </a:r>
            <a:r>
              <a:rPr sz="2400" spc="-60" dirty="0"/>
              <a:t> </a:t>
            </a:r>
            <a:r>
              <a:rPr sz="2400" spc="15" dirty="0"/>
              <a:t>válido</a:t>
            </a:r>
            <a:r>
              <a:rPr sz="2400" spc="-120" dirty="0"/>
              <a:t> </a:t>
            </a:r>
            <a:r>
              <a:rPr sz="2400" spc="10" dirty="0"/>
              <a:t>admitir</a:t>
            </a:r>
            <a:r>
              <a:rPr sz="2400" spc="-140" dirty="0"/>
              <a:t> </a:t>
            </a:r>
            <a:r>
              <a:rPr sz="2400" spc="5" dirty="0"/>
              <a:t>nuevos</a:t>
            </a:r>
            <a:r>
              <a:rPr sz="2400" spc="-60" dirty="0"/>
              <a:t> </a:t>
            </a:r>
            <a:r>
              <a:rPr sz="2400" spc="10" dirty="0"/>
              <a:t>elementos</a:t>
            </a:r>
            <a:r>
              <a:rPr sz="2400" spc="-125" dirty="0"/>
              <a:t> </a:t>
            </a:r>
            <a:r>
              <a:rPr sz="2400" dirty="0"/>
              <a:t>de  </a:t>
            </a:r>
            <a:r>
              <a:rPr sz="2400" spc="5" dirty="0"/>
              <a:t>convicción </a:t>
            </a:r>
            <a:r>
              <a:rPr sz="2400" spc="10" dirty="0"/>
              <a:t>en segunda instancia </a:t>
            </a:r>
            <a:r>
              <a:rPr sz="2400" dirty="0"/>
              <a:t>con  </a:t>
            </a:r>
            <a:r>
              <a:rPr sz="2400" spc="10" dirty="0"/>
              <a:t>motivo </a:t>
            </a:r>
            <a:r>
              <a:rPr sz="2400" spc="5" dirty="0"/>
              <a:t>de </a:t>
            </a:r>
            <a:r>
              <a:rPr sz="2400" spc="10" dirty="0"/>
              <a:t>una prisión</a:t>
            </a:r>
            <a:r>
              <a:rPr sz="2400" spc="-295" dirty="0"/>
              <a:t> </a:t>
            </a:r>
            <a:r>
              <a:rPr sz="2400" spc="5" dirty="0"/>
              <a:t>preventiva?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22094" y="2112975"/>
            <a:ext cx="6450965" cy="40633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marR="5080" indent="-343535" algn="just">
              <a:lnSpc>
                <a:spcPct val="80200"/>
              </a:lnSpc>
              <a:spcBef>
                <a:spcPts val="49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spc="45" dirty="0">
                <a:solidFill>
                  <a:srgbClr val="404040"/>
                </a:solidFill>
                <a:latin typeface="Verdana"/>
                <a:cs typeface="Verdana"/>
              </a:rPr>
              <a:t>“No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negada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fase 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apelación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auto, </a:t>
            </a:r>
            <a:r>
              <a:rPr sz="1700" spc="-16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presentación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actos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investigacion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actuados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con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posterioridad al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auto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preventiva.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bien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tal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posibilidad no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absoluta,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pues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sujeta a  determinados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plazos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tramites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previos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su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debida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valoración en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alzada</a:t>
            </a:r>
            <a:r>
              <a:rPr sz="17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700" spc="105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)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E6EC5"/>
              </a:buClr>
              <a:buFont typeface="Arial"/>
              <a:buChar char=""/>
            </a:pPr>
            <a:endParaRPr sz="2450">
              <a:latin typeface="TeXGyreAdventor"/>
              <a:cs typeface="TeXGyreAdventor"/>
            </a:endParaRPr>
          </a:p>
          <a:p>
            <a:pPr marL="355600" marR="17780" indent="-343535" algn="just">
              <a:lnSpc>
                <a:spcPct val="80100"/>
              </a:lnSpc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También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debe examinarse si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esos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nuevos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actos </a:t>
            </a:r>
            <a:r>
              <a:rPr sz="1700" spc="-215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investigacion,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tramitación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audiencia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apelación,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vulneraron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principios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contradicción e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inmediación, 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ende,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generaron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efectiva  indefensión material. No solo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hace falta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infracción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objetiva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ley, sino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esa incorreción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ocasiono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indefensión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material al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afectado.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250">
              <a:latin typeface="TeXGyreAdventor"/>
              <a:cs typeface="TeXGyreAdventor"/>
            </a:endParaRPr>
          </a:p>
          <a:p>
            <a:pPr marR="22225" algn="r">
              <a:lnSpc>
                <a:spcPts val="1620"/>
              </a:lnSpc>
            </a:pP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N° 216-2016-Santa. 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Auto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 calificación de casación,</a:t>
            </a:r>
            <a:r>
              <a:rPr sz="1500" spc="-3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endParaRPr sz="1500">
              <a:latin typeface="TeXGyreAdventor"/>
              <a:cs typeface="TeXGyreAdventor"/>
            </a:endParaRPr>
          </a:p>
          <a:p>
            <a:pPr marR="20320" algn="r">
              <a:lnSpc>
                <a:spcPts val="1620"/>
              </a:lnSpc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fecha 12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agosto del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2016,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5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quinto.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241" y="456387"/>
            <a:ext cx="521589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95"/>
              </a:lnSpc>
              <a:spcBef>
                <a:spcPts val="95"/>
              </a:spcBef>
            </a:pPr>
            <a:r>
              <a:rPr sz="4000" dirty="0"/>
              <a:t>PROGNOSIS DE</a:t>
            </a:r>
            <a:r>
              <a:rPr sz="4000" spc="-120" dirty="0"/>
              <a:t> </a:t>
            </a:r>
            <a:r>
              <a:rPr sz="4000" dirty="0"/>
              <a:t>PENA</a:t>
            </a:r>
            <a:endParaRPr sz="4000"/>
          </a:p>
          <a:p>
            <a:pPr marL="12700">
              <a:lnSpc>
                <a:spcPts val="4795"/>
              </a:lnSpc>
            </a:pPr>
            <a:r>
              <a:rPr sz="4000" spc="-15" dirty="0"/>
              <a:t>(Concreta)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720339" y="2834639"/>
            <a:ext cx="4432935" cy="3591560"/>
            <a:chOff x="2720339" y="2834639"/>
            <a:chExt cx="4432935" cy="3591560"/>
          </a:xfrm>
        </p:grpSpPr>
        <p:sp>
          <p:nvSpPr>
            <p:cNvPr id="4" name="object 4"/>
            <p:cNvSpPr/>
            <p:nvPr/>
          </p:nvSpPr>
          <p:spPr>
            <a:xfrm>
              <a:off x="4247387" y="3561587"/>
              <a:ext cx="2905506" cy="28643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0339" y="2834639"/>
              <a:ext cx="1949958" cy="2109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16655" y="3476066"/>
            <a:ext cx="3267710" cy="1978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2311400" indent="2540" algn="ctr">
              <a:lnSpc>
                <a:spcPct val="91800"/>
              </a:lnSpc>
              <a:spcBef>
                <a:spcPts val="260"/>
              </a:spcBef>
            </a:pPr>
            <a:r>
              <a:rPr sz="1700" spc="-10" dirty="0">
                <a:latin typeface="TeXGyreAdventor"/>
                <a:cs typeface="TeXGyreAdventor"/>
              </a:rPr>
              <a:t>Poca  </a:t>
            </a:r>
            <a:r>
              <a:rPr sz="1700" spc="-20" dirty="0">
                <a:latin typeface="TeXGyreAdventor"/>
                <a:cs typeface="TeXGyreAdventor"/>
              </a:rPr>
              <a:t>d</a:t>
            </a:r>
            <a:r>
              <a:rPr sz="1700" spc="-25" dirty="0">
                <a:latin typeface="TeXGyreAdventor"/>
                <a:cs typeface="TeXGyreAdventor"/>
              </a:rPr>
              <a:t>i</a:t>
            </a:r>
            <a:r>
              <a:rPr sz="1700" spc="-15" dirty="0">
                <a:latin typeface="TeXGyreAdventor"/>
                <a:cs typeface="TeXGyreAdventor"/>
              </a:rPr>
              <a:t>s</a:t>
            </a:r>
            <a:r>
              <a:rPr sz="1700" spc="-30" dirty="0">
                <a:latin typeface="TeXGyreAdventor"/>
                <a:cs typeface="TeXGyreAdventor"/>
              </a:rPr>
              <a:t>c</a:t>
            </a:r>
            <a:r>
              <a:rPr sz="1700" spc="5" dirty="0">
                <a:latin typeface="TeXGyreAdventor"/>
                <a:cs typeface="TeXGyreAdventor"/>
              </a:rPr>
              <a:t>u</a:t>
            </a:r>
            <a:r>
              <a:rPr sz="1700" spc="-15" dirty="0">
                <a:latin typeface="TeXGyreAdventor"/>
                <a:cs typeface="TeXGyreAdventor"/>
              </a:rPr>
              <a:t>s</a:t>
            </a:r>
            <a:r>
              <a:rPr sz="1700" spc="-25" dirty="0">
                <a:latin typeface="TeXGyreAdventor"/>
                <a:cs typeface="TeXGyreAdventor"/>
              </a:rPr>
              <a:t>i</a:t>
            </a:r>
            <a:r>
              <a:rPr sz="1700" spc="-5" dirty="0">
                <a:latin typeface="TeXGyreAdventor"/>
                <a:cs typeface="TeXGyreAdventor"/>
              </a:rPr>
              <a:t>ón  </a:t>
            </a:r>
            <a:r>
              <a:rPr sz="1700" spc="-20" dirty="0">
                <a:latin typeface="TeXGyreAdventor"/>
                <a:cs typeface="TeXGyreAdventor"/>
              </a:rPr>
              <a:t>practica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eXGyreAdventor"/>
              <a:cs typeface="TeXGyreAdventor"/>
            </a:endParaRPr>
          </a:p>
          <a:p>
            <a:pPr marL="1716405" marR="5080" indent="4445" algn="ctr">
              <a:lnSpc>
                <a:spcPct val="91800"/>
              </a:lnSpc>
            </a:pPr>
            <a:r>
              <a:rPr sz="1700" spc="-15" dirty="0">
                <a:latin typeface="TeXGyreAdventor"/>
                <a:cs typeface="TeXGyreAdventor"/>
              </a:rPr>
              <a:t>Criterios </a:t>
            </a:r>
            <a:r>
              <a:rPr sz="1700" spc="-10" dirty="0">
                <a:latin typeface="TeXGyreAdventor"/>
                <a:cs typeface="TeXGyreAdventor"/>
              </a:rPr>
              <a:t>de  </a:t>
            </a:r>
            <a:r>
              <a:rPr sz="1700" spc="-20" dirty="0">
                <a:latin typeface="TeXGyreAdventor"/>
                <a:cs typeface="TeXGyreAdventor"/>
              </a:rPr>
              <a:t>d</a:t>
            </a:r>
            <a:r>
              <a:rPr sz="1700" spc="5" dirty="0">
                <a:latin typeface="TeXGyreAdventor"/>
                <a:cs typeface="TeXGyreAdventor"/>
              </a:rPr>
              <a:t>e</a:t>
            </a:r>
            <a:r>
              <a:rPr sz="1700" spc="-40" dirty="0">
                <a:latin typeface="TeXGyreAdventor"/>
                <a:cs typeface="TeXGyreAdventor"/>
              </a:rPr>
              <a:t>t</a:t>
            </a:r>
            <a:r>
              <a:rPr sz="1700" spc="5" dirty="0">
                <a:latin typeface="TeXGyreAdventor"/>
                <a:cs typeface="TeXGyreAdventor"/>
              </a:rPr>
              <a:t>e</a:t>
            </a:r>
            <a:r>
              <a:rPr sz="1700" spc="-10" dirty="0">
                <a:latin typeface="TeXGyreAdventor"/>
                <a:cs typeface="TeXGyreAdventor"/>
              </a:rPr>
              <a:t>r</a:t>
            </a:r>
            <a:r>
              <a:rPr sz="1700" spc="20" dirty="0">
                <a:latin typeface="TeXGyreAdventor"/>
                <a:cs typeface="TeXGyreAdventor"/>
              </a:rPr>
              <a:t>m</a:t>
            </a:r>
            <a:r>
              <a:rPr sz="1700" spc="-25" dirty="0">
                <a:latin typeface="TeXGyreAdventor"/>
                <a:cs typeface="TeXGyreAdventor"/>
              </a:rPr>
              <a:t>i</a:t>
            </a:r>
            <a:r>
              <a:rPr sz="1700" dirty="0">
                <a:latin typeface="TeXGyreAdventor"/>
                <a:cs typeface="TeXGyreAdventor"/>
              </a:rPr>
              <a:t>n</a:t>
            </a:r>
            <a:r>
              <a:rPr sz="1700" spc="-15" dirty="0">
                <a:latin typeface="TeXGyreAdventor"/>
                <a:cs typeface="TeXGyreAdventor"/>
              </a:rPr>
              <a:t>a</a:t>
            </a:r>
            <a:r>
              <a:rPr sz="1700" spc="-30" dirty="0">
                <a:latin typeface="TeXGyreAdventor"/>
                <a:cs typeface="TeXGyreAdventor"/>
              </a:rPr>
              <a:t>c</a:t>
            </a:r>
            <a:r>
              <a:rPr sz="1700" spc="-25" dirty="0">
                <a:latin typeface="TeXGyreAdventor"/>
                <a:cs typeface="TeXGyreAdventor"/>
              </a:rPr>
              <a:t>i</a:t>
            </a:r>
            <a:r>
              <a:rPr sz="1700" spc="-5" dirty="0">
                <a:latin typeface="TeXGyreAdventor"/>
                <a:cs typeface="TeXGyreAdventor"/>
              </a:rPr>
              <a:t>ón  </a:t>
            </a:r>
            <a:r>
              <a:rPr sz="1700" spc="-15" dirty="0">
                <a:latin typeface="TeXGyreAdventor"/>
                <a:cs typeface="TeXGyreAdventor"/>
              </a:rPr>
              <a:t>judicial </a:t>
            </a:r>
            <a:r>
              <a:rPr sz="1700" spc="-10" dirty="0">
                <a:latin typeface="TeXGyreAdventor"/>
                <a:cs typeface="TeXGyreAdventor"/>
              </a:rPr>
              <a:t>de </a:t>
            </a:r>
            <a:r>
              <a:rPr sz="1700" spc="20" dirty="0">
                <a:latin typeface="TeXGyreAdventor"/>
                <a:cs typeface="TeXGyreAdventor"/>
              </a:rPr>
              <a:t>la  </a:t>
            </a:r>
            <a:r>
              <a:rPr sz="1700" spc="-5" dirty="0">
                <a:latin typeface="TeXGyreAdventor"/>
                <a:cs typeface="TeXGyreAdventor"/>
              </a:rPr>
              <a:t>pena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1284" y="3099816"/>
            <a:ext cx="2169414" cy="3083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0" y="2560320"/>
            <a:ext cx="948689" cy="1392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689" y="500837"/>
            <a:ext cx="5855970" cy="1309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15" dirty="0"/>
              <a:t>CASACION</a:t>
            </a:r>
            <a:r>
              <a:rPr sz="2800" spc="95" dirty="0"/>
              <a:t> </a:t>
            </a:r>
            <a:r>
              <a:rPr sz="2800" spc="-5" dirty="0"/>
              <a:t>626-2013-MOQUEGUA</a:t>
            </a:r>
            <a:endParaRPr sz="2800"/>
          </a:p>
          <a:p>
            <a:pPr marL="12700" marR="413384">
              <a:lnSpc>
                <a:spcPts val="3390"/>
              </a:lnSpc>
              <a:spcBef>
                <a:spcPts val="80"/>
              </a:spcBef>
            </a:pPr>
            <a:r>
              <a:rPr sz="2800" dirty="0"/>
              <a:t>Prognosis </a:t>
            </a:r>
            <a:r>
              <a:rPr sz="2800" spc="-5" dirty="0"/>
              <a:t>de </a:t>
            </a:r>
            <a:r>
              <a:rPr sz="2800" spc="5" dirty="0"/>
              <a:t>pena </a:t>
            </a:r>
            <a:r>
              <a:rPr sz="2800" spc="-375" dirty="0">
                <a:latin typeface="Verdana"/>
                <a:cs typeface="Verdana"/>
              </a:rPr>
              <a:t>– </a:t>
            </a:r>
            <a:r>
              <a:rPr sz="2800" spc="-5" dirty="0"/>
              <a:t>sistema de  </a:t>
            </a:r>
            <a:r>
              <a:rPr sz="2800" spc="-10" dirty="0"/>
              <a:t>tercios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644" y="2811526"/>
            <a:ext cx="7164070" cy="164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35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TRIGESIMO PRIMERO: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eXGyreAdventor"/>
              <a:cs typeface="TeXGyreAdventor"/>
            </a:endParaRPr>
          </a:p>
          <a:p>
            <a:pPr marL="369570" marR="5080" algn="just">
              <a:lnSpc>
                <a:spcPct val="100099"/>
              </a:lnSpc>
              <a:spcBef>
                <a:spcPts val="5"/>
              </a:spcBef>
            </a:pP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“El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articulo </a:t>
            </a:r>
            <a:r>
              <a:rPr sz="1800" i="1" spc="-105" dirty="0">
                <a:solidFill>
                  <a:srgbClr val="404040"/>
                </a:solidFill>
                <a:latin typeface="Verdana"/>
                <a:cs typeface="Verdana"/>
              </a:rPr>
              <a:t>45-A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CPP, </a:t>
            </a:r>
            <a:r>
              <a:rPr sz="1800" i="1" spc="55" dirty="0">
                <a:solidFill>
                  <a:srgbClr val="404040"/>
                </a:solidFill>
                <a:latin typeface="Verdana"/>
                <a:cs typeface="Verdana"/>
              </a:rPr>
              <a:t>adicionado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Ley </a:t>
            </a:r>
            <a:r>
              <a:rPr sz="1800" i="1" spc="-135" dirty="0">
                <a:solidFill>
                  <a:srgbClr val="404040"/>
                </a:solidFill>
                <a:latin typeface="Verdana"/>
                <a:cs typeface="Verdana"/>
              </a:rPr>
              <a:t>N° </a:t>
            </a:r>
            <a:r>
              <a:rPr sz="1800" i="1" spc="-155" dirty="0">
                <a:solidFill>
                  <a:srgbClr val="404040"/>
                </a:solidFill>
                <a:latin typeface="Verdana"/>
                <a:cs typeface="Verdana"/>
              </a:rPr>
              <a:t>3076  </a:t>
            </a:r>
            <a:r>
              <a:rPr sz="1800" i="1" spc="30" dirty="0">
                <a:solidFill>
                  <a:srgbClr val="404040"/>
                </a:solidFill>
                <a:latin typeface="Verdana"/>
                <a:cs typeface="Verdana"/>
              </a:rPr>
              <a:t>establece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80" dirty="0">
                <a:solidFill>
                  <a:srgbClr val="404040"/>
                </a:solidFill>
                <a:latin typeface="Verdana"/>
                <a:cs typeface="Verdana"/>
              </a:rPr>
              <a:t>pena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aplica </a:t>
            </a:r>
            <a:r>
              <a:rPr sz="18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b="1" i="1" spc="-30" dirty="0">
                <a:solidFill>
                  <a:srgbClr val="404040"/>
                </a:solidFill>
                <a:latin typeface="TeXGyreAdventor"/>
                <a:cs typeface="TeXGyreAdventor"/>
              </a:rPr>
              <a:t>tercios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inferior, 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intermedio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i="1" spc="-75" dirty="0">
                <a:solidFill>
                  <a:srgbClr val="404040"/>
                </a:solidFill>
                <a:latin typeface="Verdana"/>
                <a:cs typeface="Verdana"/>
              </a:rPr>
              <a:t>superior</a:t>
            </a:r>
            <a:r>
              <a:rPr sz="1800" i="1" spc="-4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(…)”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241" y="500837"/>
            <a:ext cx="4881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0" dirty="0"/>
              <a:t>PELIGRO</a:t>
            </a:r>
            <a:r>
              <a:rPr sz="4000" spc="-180" dirty="0"/>
              <a:t> </a:t>
            </a:r>
            <a:r>
              <a:rPr sz="4000" dirty="0"/>
              <a:t>PROCESAL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55241" y="1658188"/>
            <a:ext cx="6837680" cy="442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procesal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elemento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mas importante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800" spc="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medida.</a:t>
            </a:r>
            <a:endParaRPr sz="1800">
              <a:latin typeface="TeXGyreAdventor"/>
              <a:cs typeface="TeXGyreAdventor"/>
            </a:endParaRPr>
          </a:p>
          <a:p>
            <a:pPr marL="369570">
              <a:lnSpc>
                <a:spcPct val="100000"/>
              </a:lnSpc>
              <a:spcBef>
                <a:spcPts val="994"/>
              </a:spcBef>
              <a:tabLst>
                <a:tab pos="2125345" algn="l"/>
                <a:tab pos="2917190" algn="l"/>
                <a:tab pos="4989195" algn="l"/>
              </a:tabLst>
            </a:pPr>
            <a:r>
              <a:rPr sz="1200" i="1" spc="-50" dirty="0">
                <a:solidFill>
                  <a:srgbClr val="404040"/>
                </a:solidFill>
                <a:latin typeface="Verdana"/>
                <a:cs typeface="Verdana"/>
              </a:rPr>
              <a:t>CORTE </a:t>
            </a:r>
            <a:r>
              <a:rPr sz="1200" i="1" spc="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60" dirty="0">
                <a:solidFill>
                  <a:srgbClr val="404040"/>
                </a:solidFill>
                <a:latin typeface="Verdana"/>
                <a:cs typeface="Verdana"/>
              </a:rPr>
              <a:t>SUPREMA </a:t>
            </a:r>
            <a:r>
              <a:rPr sz="1200" i="1" spc="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75" dirty="0">
                <a:solidFill>
                  <a:srgbClr val="404040"/>
                </a:solidFill>
                <a:latin typeface="Verdana"/>
                <a:cs typeface="Verdana"/>
              </a:rPr>
              <a:t>DE	</a:t>
            </a:r>
            <a:r>
              <a:rPr sz="1200" i="1" spc="-105" dirty="0">
                <a:solidFill>
                  <a:srgbClr val="404040"/>
                </a:solidFill>
                <a:latin typeface="Verdana"/>
                <a:cs typeface="Verdana"/>
              </a:rPr>
              <a:t>JUSTICIA,	</a:t>
            </a:r>
            <a:r>
              <a:rPr sz="1200" i="1" spc="-35" dirty="0">
                <a:solidFill>
                  <a:srgbClr val="404040"/>
                </a:solidFill>
                <a:latin typeface="Verdana"/>
                <a:cs typeface="Verdana"/>
              </a:rPr>
              <a:t>Sala </a:t>
            </a:r>
            <a:r>
              <a:rPr sz="1200" i="1" spc="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dirty="0">
                <a:solidFill>
                  <a:srgbClr val="404040"/>
                </a:solidFill>
                <a:latin typeface="Verdana"/>
                <a:cs typeface="Verdana"/>
              </a:rPr>
              <a:t>Penal </a:t>
            </a:r>
            <a:r>
              <a:rPr sz="1200" i="1" spc="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15" dirty="0">
                <a:solidFill>
                  <a:srgbClr val="404040"/>
                </a:solidFill>
                <a:latin typeface="Verdana"/>
                <a:cs typeface="Verdana"/>
              </a:rPr>
              <a:t>Permanente,	</a:t>
            </a:r>
            <a:r>
              <a:rPr sz="1200" i="1" spc="35" dirty="0">
                <a:solidFill>
                  <a:srgbClr val="404040"/>
                </a:solidFill>
                <a:latin typeface="Verdana"/>
                <a:cs typeface="Verdana"/>
              </a:rPr>
              <a:t>Casación </a:t>
            </a:r>
            <a:r>
              <a:rPr sz="1200" i="1" spc="-125" dirty="0">
                <a:solidFill>
                  <a:srgbClr val="404040"/>
                </a:solidFill>
                <a:latin typeface="Verdana"/>
                <a:cs typeface="Verdana"/>
              </a:rPr>
              <a:t>Nº</a:t>
            </a:r>
            <a:r>
              <a:rPr sz="120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114" dirty="0">
                <a:solidFill>
                  <a:srgbClr val="404040"/>
                </a:solidFill>
                <a:latin typeface="Verdana"/>
                <a:cs typeface="Verdana"/>
              </a:rPr>
              <a:t>626-2013-</a:t>
            </a:r>
            <a:endParaRPr sz="120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50"/>
              </a:spcBef>
            </a:pPr>
            <a:r>
              <a:rPr sz="1150" i="1" spc="50" dirty="0">
                <a:solidFill>
                  <a:srgbClr val="404040"/>
                </a:solidFill>
                <a:latin typeface="Verdana"/>
                <a:cs typeface="Verdana"/>
              </a:rPr>
              <a:t>Moquegua,</a:t>
            </a:r>
            <a:r>
              <a:rPr sz="115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10" dirty="0">
                <a:solidFill>
                  <a:srgbClr val="404040"/>
                </a:solidFill>
                <a:latin typeface="Verdana"/>
                <a:cs typeface="Verdana"/>
              </a:rPr>
              <a:t>Sentencia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15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55" dirty="0">
                <a:solidFill>
                  <a:srgbClr val="404040"/>
                </a:solidFill>
                <a:latin typeface="Verdana"/>
                <a:cs typeface="Verdana"/>
              </a:rPr>
              <a:t>fecha </a:t>
            </a:r>
            <a:r>
              <a:rPr sz="1150" i="1" spc="-80" dirty="0">
                <a:solidFill>
                  <a:srgbClr val="404040"/>
                </a:solidFill>
                <a:latin typeface="Verdana"/>
                <a:cs typeface="Verdana"/>
              </a:rPr>
              <a:t>30</a:t>
            </a:r>
            <a:r>
              <a:rPr sz="1150" i="1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404040"/>
                </a:solidFill>
                <a:latin typeface="Verdana"/>
                <a:cs typeface="Verdana"/>
              </a:rPr>
              <a:t>junio</a:t>
            </a:r>
            <a:r>
              <a:rPr sz="115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30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1150" i="1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90" dirty="0">
                <a:solidFill>
                  <a:srgbClr val="404040"/>
                </a:solidFill>
                <a:latin typeface="Verdana"/>
                <a:cs typeface="Verdana"/>
              </a:rPr>
              <a:t>2015,</a:t>
            </a:r>
            <a:r>
              <a:rPr sz="115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25" dirty="0">
                <a:solidFill>
                  <a:srgbClr val="404040"/>
                </a:solidFill>
                <a:latin typeface="Verdana"/>
                <a:cs typeface="Verdana"/>
              </a:rPr>
              <a:t>fundamento</a:t>
            </a:r>
            <a:r>
              <a:rPr sz="1150" i="1" spc="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404040"/>
                </a:solidFill>
                <a:latin typeface="Verdana"/>
                <a:cs typeface="Verdana"/>
              </a:rPr>
              <a:t>trigésimo</a:t>
            </a:r>
            <a:r>
              <a:rPr sz="115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dirty="0">
                <a:solidFill>
                  <a:srgbClr val="404040"/>
                </a:solidFill>
                <a:latin typeface="Verdana"/>
                <a:cs typeface="Verdana"/>
              </a:rPr>
              <a:t>tercero.</a:t>
            </a:r>
            <a:endParaRPr sz="11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70"/>
              </a:spcBef>
            </a:pPr>
            <a:r>
              <a:rPr sz="1150" i="1" spc="-90" dirty="0">
                <a:solidFill>
                  <a:srgbClr val="404040"/>
                </a:solidFill>
                <a:latin typeface="Verdana"/>
                <a:cs typeface="Verdana"/>
              </a:rPr>
              <a:t>TRIBUNAL </a:t>
            </a:r>
            <a:r>
              <a:rPr sz="1150" i="1" spc="-45" dirty="0">
                <a:solidFill>
                  <a:srgbClr val="404040"/>
                </a:solidFill>
                <a:latin typeface="Verdana"/>
                <a:cs typeface="Verdana"/>
              </a:rPr>
              <a:t>CONSTITUCIONAL  </a:t>
            </a:r>
            <a:r>
              <a:rPr sz="1150" i="1" spc="-5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PERÚ. </a:t>
            </a:r>
            <a:r>
              <a:rPr sz="1150" i="1" spc="15" dirty="0">
                <a:solidFill>
                  <a:srgbClr val="404040"/>
                </a:solidFill>
                <a:latin typeface="Verdana"/>
                <a:cs typeface="Verdana"/>
              </a:rPr>
              <a:t>Expediente </a:t>
            </a:r>
            <a:r>
              <a:rPr sz="1150" i="1" spc="-75" dirty="0">
                <a:solidFill>
                  <a:srgbClr val="404040"/>
                </a:solidFill>
                <a:latin typeface="Verdana"/>
                <a:cs typeface="Verdana"/>
              </a:rPr>
              <a:t>N°</a:t>
            </a:r>
            <a:r>
              <a:rPr sz="1150" i="1" spc="-2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1091-2002-HC/TC</a:t>
            </a:r>
            <a:endParaRPr sz="11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19"/>
              </a:spcBef>
            </a:pPr>
            <a:r>
              <a:rPr sz="1200" i="1" spc="-120" dirty="0">
                <a:solidFill>
                  <a:srgbClr val="404040"/>
                </a:solidFill>
                <a:latin typeface="Verdana"/>
                <a:cs typeface="Verdana"/>
              </a:rPr>
              <a:t>TRIBUNAL </a:t>
            </a:r>
            <a:r>
              <a:rPr sz="1200" i="1" spc="-75" dirty="0">
                <a:solidFill>
                  <a:srgbClr val="404040"/>
                </a:solidFill>
                <a:latin typeface="Verdana"/>
                <a:cs typeface="Verdana"/>
              </a:rPr>
              <a:t>CONSTITUCIONAL  </a:t>
            </a:r>
            <a:r>
              <a:rPr sz="1200" i="1" spc="-90" dirty="0">
                <a:solidFill>
                  <a:srgbClr val="404040"/>
                </a:solidFill>
                <a:latin typeface="Verdana"/>
                <a:cs typeface="Verdana"/>
              </a:rPr>
              <a:t>DEL PERÚ. </a:t>
            </a:r>
            <a:r>
              <a:rPr sz="1200" i="1" spc="-10" dirty="0">
                <a:solidFill>
                  <a:srgbClr val="404040"/>
                </a:solidFill>
                <a:latin typeface="Verdana"/>
                <a:cs typeface="Verdana"/>
              </a:rPr>
              <a:t>Expediente </a:t>
            </a:r>
            <a:r>
              <a:rPr sz="1200" i="1" spc="-110" dirty="0">
                <a:solidFill>
                  <a:srgbClr val="404040"/>
                </a:solidFill>
                <a:latin typeface="Verdana"/>
                <a:cs typeface="Verdana"/>
              </a:rPr>
              <a:t>N°</a:t>
            </a:r>
            <a:r>
              <a:rPr sz="1200" i="1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90" dirty="0">
                <a:solidFill>
                  <a:srgbClr val="404040"/>
                </a:solidFill>
                <a:latin typeface="Verdana"/>
                <a:cs typeface="Verdana"/>
              </a:rPr>
              <a:t>2268-2002-HC/TC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Verdana"/>
              <a:cs typeface="Verdana"/>
            </a:endParaRPr>
          </a:p>
          <a:p>
            <a:pPr marL="355600" marR="5080" indent="-343535" algn="just">
              <a:lnSpc>
                <a:spcPct val="100000"/>
              </a:lnSpc>
            </a:pPr>
            <a:r>
              <a:rPr sz="1800" spc="33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 </a:t>
            </a:r>
            <a:r>
              <a:rPr sz="1800" spc="5" dirty="0">
                <a:solidFill>
                  <a:srgbClr val="FF0000"/>
                </a:solidFill>
                <a:latin typeface="TeXGyreAdventor"/>
                <a:cs typeface="TeXGyreAdventor"/>
              </a:rPr>
              <a:t>no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se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presume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realizarse </a:t>
            </a:r>
            <a:r>
              <a:rPr sz="1800" spc="-20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verificación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cada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asunto, fundada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circunstancias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objetivas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ciertas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caso.</a:t>
            </a:r>
            <a:r>
              <a:rPr sz="1800" spc="1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(Objetivo)</a:t>
            </a:r>
            <a:endParaRPr sz="1800">
              <a:latin typeface="TeXGyreAdventor"/>
              <a:cs typeface="TeXGyreAdventor"/>
            </a:endParaRPr>
          </a:p>
          <a:p>
            <a:pPr marL="369570" marR="15240">
              <a:lnSpc>
                <a:spcPct val="104299"/>
              </a:lnSpc>
              <a:spcBef>
                <a:spcPts val="990"/>
              </a:spcBef>
            </a:pPr>
            <a:r>
              <a:rPr sz="1150" i="1" spc="35" dirty="0">
                <a:solidFill>
                  <a:srgbClr val="404040"/>
                </a:solidFill>
                <a:latin typeface="Verdana"/>
                <a:cs typeface="Verdana"/>
              </a:rPr>
              <a:t>Corte </a:t>
            </a:r>
            <a:r>
              <a:rPr sz="1150" i="1" spc="5" dirty="0">
                <a:solidFill>
                  <a:srgbClr val="404040"/>
                </a:solidFill>
                <a:latin typeface="Verdana"/>
                <a:cs typeface="Verdana"/>
              </a:rPr>
              <a:t>Interamericana </a:t>
            </a:r>
            <a:r>
              <a:rPr sz="115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Derechos </a:t>
            </a:r>
            <a:r>
              <a:rPr sz="1150" i="1" spc="-10" dirty="0">
                <a:solidFill>
                  <a:srgbClr val="404040"/>
                </a:solidFill>
                <a:latin typeface="Verdana"/>
                <a:cs typeface="Verdana"/>
              </a:rPr>
              <a:t>Humanos, </a:t>
            </a:r>
            <a:r>
              <a:rPr sz="1150" i="1" spc="60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150" i="1" spc="40" dirty="0">
                <a:solidFill>
                  <a:srgbClr val="404040"/>
                </a:solidFill>
                <a:latin typeface="Verdana"/>
                <a:cs typeface="Verdana"/>
              </a:rPr>
              <a:t>Chaparro </a:t>
            </a:r>
            <a:r>
              <a:rPr sz="1150" i="1" spc="-10" dirty="0">
                <a:solidFill>
                  <a:srgbClr val="404040"/>
                </a:solidFill>
                <a:latin typeface="Verdana"/>
                <a:cs typeface="Verdana"/>
              </a:rPr>
              <a:t>Alvarez </a:t>
            </a:r>
            <a:r>
              <a:rPr sz="1150" i="1" spc="-45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150" i="1" spc="55" dirty="0">
                <a:solidFill>
                  <a:srgbClr val="404040"/>
                </a:solidFill>
                <a:latin typeface="Verdana"/>
                <a:cs typeface="Verdana"/>
              </a:rPr>
              <a:t>Lapo </a:t>
            </a:r>
            <a:r>
              <a:rPr sz="1150" i="1" spc="-30" dirty="0">
                <a:solidFill>
                  <a:srgbClr val="404040"/>
                </a:solidFill>
                <a:latin typeface="Verdana"/>
                <a:cs typeface="Verdana"/>
              </a:rPr>
              <a:t>Iñiguez  </a:t>
            </a:r>
            <a:r>
              <a:rPr sz="1150" i="1" spc="-80" dirty="0">
                <a:solidFill>
                  <a:srgbClr val="404040"/>
                </a:solidFill>
                <a:latin typeface="Verdana"/>
                <a:cs typeface="Verdana"/>
              </a:rPr>
              <a:t>VS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Ecuador.</a:t>
            </a:r>
            <a:r>
              <a:rPr sz="1150" i="1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60" dirty="0">
                <a:solidFill>
                  <a:srgbClr val="404040"/>
                </a:solidFill>
                <a:latin typeface="Verdana"/>
                <a:cs typeface="Verdana"/>
              </a:rPr>
              <a:t>Caso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20" dirty="0">
                <a:solidFill>
                  <a:srgbClr val="404040"/>
                </a:solidFill>
                <a:latin typeface="Verdana"/>
                <a:cs typeface="Verdana"/>
              </a:rPr>
              <a:t>Barreto</a:t>
            </a:r>
            <a:r>
              <a:rPr sz="1150" i="1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dirty="0">
                <a:solidFill>
                  <a:srgbClr val="404040"/>
                </a:solidFill>
                <a:latin typeface="Verdana"/>
                <a:cs typeface="Verdana"/>
              </a:rPr>
              <a:t>Leiva</a:t>
            </a:r>
            <a:r>
              <a:rPr sz="115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80" dirty="0">
                <a:solidFill>
                  <a:srgbClr val="404040"/>
                </a:solidFill>
                <a:latin typeface="Verdana"/>
                <a:cs typeface="Verdana"/>
              </a:rPr>
              <a:t>VS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10" dirty="0">
                <a:solidFill>
                  <a:srgbClr val="404040"/>
                </a:solidFill>
                <a:latin typeface="Verdana"/>
                <a:cs typeface="Verdana"/>
              </a:rPr>
              <a:t>Venezuela.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60" dirty="0">
                <a:solidFill>
                  <a:srgbClr val="404040"/>
                </a:solidFill>
                <a:latin typeface="Verdana"/>
                <a:cs typeface="Verdana"/>
              </a:rPr>
              <a:t>Caso</a:t>
            </a:r>
            <a:r>
              <a:rPr sz="115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45" dirty="0">
                <a:solidFill>
                  <a:srgbClr val="404040"/>
                </a:solidFill>
                <a:latin typeface="Verdana"/>
                <a:cs typeface="Verdana"/>
              </a:rPr>
              <a:t>J</a:t>
            </a:r>
            <a:r>
              <a:rPr sz="115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80" dirty="0">
                <a:solidFill>
                  <a:srgbClr val="404040"/>
                </a:solidFill>
                <a:latin typeface="Verdana"/>
                <a:cs typeface="Verdana"/>
              </a:rPr>
              <a:t>VS</a:t>
            </a:r>
            <a:r>
              <a:rPr sz="11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30" dirty="0">
                <a:solidFill>
                  <a:srgbClr val="404040"/>
                </a:solidFill>
                <a:latin typeface="Verdana"/>
                <a:cs typeface="Verdana"/>
              </a:rPr>
              <a:t>Perú.</a:t>
            </a:r>
            <a:endParaRPr sz="11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70"/>
              </a:spcBef>
            </a:pPr>
            <a:r>
              <a:rPr sz="1150" i="1" spc="35" dirty="0">
                <a:solidFill>
                  <a:srgbClr val="404040"/>
                </a:solidFill>
                <a:latin typeface="Verdana"/>
                <a:cs typeface="Verdana"/>
              </a:rPr>
              <a:t>Corte </a:t>
            </a:r>
            <a:r>
              <a:rPr sz="1150" i="1" spc="5" dirty="0">
                <a:solidFill>
                  <a:srgbClr val="404040"/>
                </a:solidFill>
                <a:latin typeface="Verdana"/>
                <a:cs typeface="Verdana"/>
              </a:rPr>
              <a:t>Interamericana </a:t>
            </a:r>
            <a:r>
              <a:rPr sz="115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Derechos </a:t>
            </a:r>
            <a:r>
              <a:rPr sz="1150" i="1" spc="-10" dirty="0">
                <a:solidFill>
                  <a:srgbClr val="404040"/>
                </a:solidFill>
                <a:latin typeface="Verdana"/>
                <a:cs typeface="Verdana"/>
              </a:rPr>
              <a:t>Humanos, </a:t>
            </a:r>
            <a:r>
              <a:rPr sz="1150" i="1" spc="-30" dirty="0">
                <a:solidFill>
                  <a:srgbClr val="404040"/>
                </a:solidFill>
                <a:latin typeface="Verdana"/>
                <a:cs typeface="Verdana"/>
              </a:rPr>
              <a:t>Informe </a:t>
            </a:r>
            <a:r>
              <a:rPr sz="1150" i="1" spc="-50" dirty="0">
                <a:solidFill>
                  <a:srgbClr val="404040"/>
                </a:solidFill>
                <a:latin typeface="Verdana"/>
                <a:cs typeface="Verdana"/>
              </a:rPr>
              <a:t>2/97 </a:t>
            </a:r>
            <a:r>
              <a:rPr sz="1150" i="1" spc="114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150" i="1" spc="70" dirty="0">
                <a:solidFill>
                  <a:srgbClr val="404040"/>
                </a:solidFill>
                <a:latin typeface="Verdana"/>
                <a:cs typeface="Verdana"/>
              </a:rPr>
              <a:t>fecha </a:t>
            </a:r>
            <a:r>
              <a:rPr sz="1150" i="1" spc="-85" dirty="0">
                <a:solidFill>
                  <a:srgbClr val="404040"/>
                </a:solidFill>
                <a:latin typeface="Verdana"/>
                <a:cs typeface="Verdana"/>
              </a:rPr>
              <a:t>11 </a:t>
            </a:r>
            <a:r>
              <a:rPr sz="1150" i="1" spc="114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150" i="1" spc="-5" dirty="0">
                <a:solidFill>
                  <a:srgbClr val="404040"/>
                </a:solidFill>
                <a:latin typeface="Verdana"/>
                <a:cs typeface="Verdana"/>
              </a:rPr>
              <a:t>marzo</a:t>
            </a:r>
            <a:r>
              <a:rPr sz="1150" i="1" spc="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14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endParaRPr sz="11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"/>
              </a:spcBef>
            </a:pPr>
            <a:r>
              <a:rPr sz="1200" i="1" spc="-120" dirty="0">
                <a:solidFill>
                  <a:srgbClr val="404040"/>
                </a:solidFill>
                <a:latin typeface="Verdana"/>
                <a:cs typeface="Verdana"/>
              </a:rPr>
              <a:t>1997.</a:t>
            </a:r>
            <a:endParaRPr sz="120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60"/>
              </a:spcBef>
            </a:pPr>
            <a:r>
              <a:rPr sz="1150" i="1" spc="-35" dirty="0">
                <a:solidFill>
                  <a:srgbClr val="404040"/>
                </a:solidFill>
                <a:latin typeface="Verdana"/>
                <a:cs typeface="Verdana"/>
              </a:rPr>
              <a:t>Tribunal </a:t>
            </a:r>
            <a:r>
              <a:rPr sz="1150" i="1" spc="15" dirty="0">
                <a:solidFill>
                  <a:srgbClr val="404040"/>
                </a:solidFill>
                <a:latin typeface="Verdana"/>
                <a:cs typeface="Verdana"/>
              </a:rPr>
              <a:t>Europeo </a:t>
            </a:r>
            <a:r>
              <a:rPr sz="1150" i="1" spc="114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150" i="1" spc="20" dirty="0">
                <a:solidFill>
                  <a:srgbClr val="404040"/>
                </a:solidFill>
                <a:latin typeface="Verdana"/>
                <a:cs typeface="Verdana"/>
              </a:rPr>
              <a:t>Derechos </a:t>
            </a:r>
            <a:r>
              <a:rPr sz="1150" i="1" spc="-5" dirty="0">
                <a:solidFill>
                  <a:srgbClr val="404040"/>
                </a:solidFill>
                <a:latin typeface="Verdana"/>
                <a:cs typeface="Verdana"/>
              </a:rPr>
              <a:t>Humanos, </a:t>
            </a:r>
            <a:r>
              <a:rPr sz="1150" i="1" spc="60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150" i="1" spc="-30" dirty="0">
                <a:solidFill>
                  <a:srgbClr val="404040"/>
                </a:solidFill>
                <a:latin typeface="Verdana"/>
                <a:cs typeface="Verdana"/>
              </a:rPr>
              <a:t>Letellier </a:t>
            </a:r>
            <a:r>
              <a:rPr sz="1150" i="1" spc="-80" dirty="0">
                <a:solidFill>
                  <a:srgbClr val="404040"/>
                </a:solidFill>
                <a:latin typeface="Verdana"/>
                <a:cs typeface="Verdana"/>
              </a:rPr>
              <a:t>VS </a:t>
            </a:r>
            <a:r>
              <a:rPr sz="1150" i="1" spc="10" dirty="0">
                <a:solidFill>
                  <a:srgbClr val="404040"/>
                </a:solidFill>
                <a:latin typeface="Verdana"/>
                <a:cs typeface="Verdana"/>
              </a:rPr>
              <a:t>Francia. </a:t>
            </a:r>
            <a:r>
              <a:rPr sz="1150" i="1" spc="60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150" i="1" spc="-30" dirty="0">
                <a:solidFill>
                  <a:srgbClr val="404040"/>
                </a:solidFill>
                <a:latin typeface="Verdana"/>
                <a:cs typeface="Verdana"/>
              </a:rPr>
              <a:t>Stogmuller</a:t>
            </a:r>
            <a:r>
              <a:rPr sz="1150" i="1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50" i="1" spc="-85" dirty="0">
                <a:solidFill>
                  <a:srgbClr val="404040"/>
                </a:solidFill>
                <a:latin typeface="Verdana"/>
                <a:cs typeface="Verdana"/>
              </a:rPr>
              <a:t>VS</a:t>
            </a:r>
            <a:endParaRPr sz="11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10"/>
              </a:spcBef>
            </a:pPr>
            <a:r>
              <a:rPr sz="1200" i="1" spc="-55" dirty="0">
                <a:solidFill>
                  <a:srgbClr val="404040"/>
                </a:solidFill>
                <a:latin typeface="Verdana"/>
                <a:cs typeface="Verdana"/>
              </a:rPr>
              <a:t>Austria. </a:t>
            </a:r>
            <a:r>
              <a:rPr sz="1200" i="1" spc="30" dirty="0">
                <a:solidFill>
                  <a:srgbClr val="404040"/>
                </a:solidFill>
                <a:latin typeface="Verdana"/>
                <a:cs typeface="Verdana"/>
              </a:rPr>
              <a:t>Caso </a:t>
            </a:r>
            <a:r>
              <a:rPr sz="1200" i="1" spc="-105" dirty="0">
                <a:solidFill>
                  <a:srgbClr val="404040"/>
                </a:solidFill>
                <a:latin typeface="Verdana"/>
                <a:cs typeface="Verdana"/>
              </a:rPr>
              <a:t>Imre </a:t>
            </a:r>
            <a:r>
              <a:rPr sz="1200" i="1" spc="-114" dirty="0">
                <a:solidFill>
                  <a:srgbClr val="404040"/>
                </a:solidFill>
                <a:latin typeface="Verdana"/>
                <a:cs typeface="Verdana"/>
              </a:rPr>
              <a:t>VS</a:t>
            </a:r>
            <a:r>
              <a:rPr sz="12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200" i="1" spc="-40" dirty="0">
                <a:solidFill>
                  <a:srgbClr val="404040"/>
                </a:solidFill>
                <a:latin typeface="Verdana"/>
                <a:cs typeface="Verdana"/>
              </a:rPr>
              <a:t>Hungria.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40955" cy="6858000"/>
            <a:chOff x="0" y="0"/>
            <a:chExt cx="7640955" cy="6858000"/>
          </a:xfrm>
        </p:grpSpPr>
        <p:sp>
          <p:nvSpPr>
            <p:cNvPr id="3" name="object 3"/>
            <p:cNvSpPr/>
            <p:nvPr/>
          </p:nvSpPr>
          <p:spPr>
            <a:xfrm>
              <a:off x="1693926" y="1273302"/>
              <a:ext cx="5939155" cy="2372995"/>
            </a:xfrm>
            <a:custGeom>
              <a:avLst/>
              <a:gdLst/>
              <a:ahLst/>
              <a:cxnLst/>
              <a:rect l="l" t="t" r="r" b="b"/>
              <a:pathLst>
                <a:path w="5939155" h="2372995">
                  <a:moveTo>
                    <a:pt x="1186434" y="0"/>
                  </a:moveTo>
                  <a:lnTo>
                    <a:pt x="0" y="988695"/>
                  </a:lnTo>
                  <a:lnTo>
                    <a:pt x="1186434" y="1977389"/>
                  </a:lnTo>
                  <a:lnTo>
                    <a:pt x="1186434" y="1581912"/>
                  </a:lnTo>
                  <a:lnTo>
                    <a:pt x="2783966" y="1581912"/>
                  </a:lnTo>
                  <a:lnTo>
                    <a:pt x="2783966" y="1878457"/>
                  </a:lnTo>
                  <a:lnTo>
                    <a:pt x="2793424" y="1909716"/>
                  </a:lnTo>
                  <a:lnTo>
                    <a:pt x="2819762" y="1936872"/>
                  </a:lnTo>
                  <a:lnTo>
                    <a:pt x="2859926" y="1958293"/>
                  </a:lnTo>
                  <a:lnTo>
                    <a:pt x="2910861" y="1972343"/>
                  </a:lnTo>
                  <a:lnTo>
                    <a:pt x="2969514" y="1977389"/>
                  </a:lnTo>
                  <a:lnTo>
                    <a:pt x="4752594" y="1977389"/>
                  </a:lnTo>
                  <a:lnTo>
                    <a:pt x="4752594" y="2372868"/>
                  </a:lnTo>
                  <a:lnTo>
                    <a:pt x="5939028" y="1384173"/>
                  </a:lnTo>
                  <a:lnTo>
                    <a:pt x="4752594" y="395477"/>
                  </a:lnTo>
                  <a:lnTo>
                    <a:pt x="4752594" y="790956"/>
                  </a:lnTo>
                  <a:lnTo>
                    <a:pt x="2969514" y="790956"/>
                  </a:lnTo>
                  <a:lnTo>
                    <a:pt x="2910861" y="785922"/>
                  </a:lnTo>
                  <a:lnTo>
                    <a:pt x="2859926" y="771903"/>
                  </a:lnTo>
                  <a:lnTo>
                    <a:pt x="2819762" y="750521"/>
                  </a:lnTo>
                  <a:lnTo>
                    <a:pt x="2783966" y="692150"/>
                  </a:lnTo>
                  <a:lnTo>
                    <a:pt x="2793424" y="660890"/>
                  </a:lnTo>
                  <a:lnTo>
                    <a:pt x="2819762" y="633734"/>
                  </a:lnTo>
                  <a:lnTo>
                    <a:pt x="2859926" y="612313"/>
                  </a:lnTo>
                  <a:lnTo>
                    <a:pt x="2910861" y="598263"/>
                  </a:lnTo>
                  <a:lnTo>
                    <a:pt x="3028166" y="588171"/>
                  </a:lnTo>
                  <a:lnTo>
                    <a:pt x="3079101" y="574128"/>
                  </a:lnTo>
                  <a:lnTo>
                    <a:pt x="3119265" y="552727"/>
                  </a:lnTo>
                  <a:lnTo>
                    <a:pt x="3145603" y="525608"/>
                  </a:lnTo>
                  <a:lnTo>
                    <a:pt x="3155061" y="494411"/>
                  </a:lnTo>
                  <a:lnTo>
                    <a:pt x="3145603" y="463151"/>
                  </a:lnTo>
                  <a:lnTo>
                    <a:pt x="3119265" y="435995"/>
                  </a:lnTo>
                  <a:lnTo>
                    <a:pt x="3079101" y="414574"/>
                  </a:lnTo>
                  <a:lnTo>
                    <a:pt x="3028166" y="400524"/>
                  </a:lnTo>
                  <a:lnTo>
                    <a:pt x="2969514" y="395477"/>
                  </a:lnTo>
                  <a:lnTo>
                    <a:pt x="1186434" y="395477"/>
                  </a:lnTo>
                  <a:lnTo>
                    <a:pt x="118643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77892" y="1767713"/>
              <a:ext cx="371475" cy="296545"/>
            </a:xfrm>
            <a:custGeom>
              <a:avLst/>
              <a:gdLst/>
              <a:ahLst/>
              <a:cxnLst/>
              <a:rect l="l" t="t" r="r" b="b"/>
              <a:pathLst>
                <a:path w="371475" h="296544">
                  <a:moveTo>
                    <a:pt x="371094" y="0"/>
                  </a:moveTo>
                  <a:lnTo>
                    <a:pt x="335298" y="58316"/>
                  </a:lnTo>
                  <a:lnTo>
                    <a:pt x="295134" y="79717"/>
                  </a:lnTo>
                  <a:lnTo>
                    <a:pt x="244199" y="93760"/>
                  </a:lnTo>
                  <a:lnTo>
                    <a:pt x="126894" y="103852"/>
                  </a:lnTo>
                  <a:lnTo>
                    <a:pt x="75959" y="117902"/>
                  </a:lnTo>
                  <a:lnTo>
                    <a:pt x="35795" y="139323"/>
                  </a:lnTo>
                  <a:lnTo>
                    <a:pt x="9457" y="166479"/>
                  </a:lnTo>
                  <a:lnTo>
                    <a:pt x="0" y="197738"/>
                  </a:lnTo>
                  <a:lnTo>
                    <a:pt x="9457" y="228985"/>
                  </a:lnTo>
                  <a:lnTo>
                    <a:pt x="35795" y="256110"/>
                  </a:lnTo>
                  <a:lnTo>
                    <a:pt x="75959" y="277492"/>
                  </a:lnTo>
                  <a:lnTo>
                    <a:pt x="126894" y="291511"/>
                  </a:lnTo>
                  <a:lnTo>
                    <a:pt x="185547" y="296545"/>
                  </a:lnTo>
                  <a:lnTo>
                    <a:pt x="371094" y="296545"/>
                  </a:lnTo>
                  <a:lnTo>
                    <a:pt x="371094" y="0"/>
                  </a:lnTo>
                  <a:close/>
                </a:path>
              </a:pathLst>
            </a:custGeom>
            <a:solidFill>
              <a:srgbClr val="63A1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3926" y="1273302"/>
              <a:ext cx="5939155" cy="2372995"/>
            </a:xfrm>
            <a:custGeom>
              <a:avLst/>
              <a:gdLst/>
              <a:ahLst/>
              <a:cxnLst/>
              <a:rect l="l" t="t" r="r" b="b"/>
              <a:pathLst>
                <a:path w="5939155" h="2372995">
                  <a:moveTo>
                    <a:pt x="0" y="988695"/>
                  </a:moveTo>
                  <a:lnTo>
                    <a:pt x="1186434" y="0"/>
                  </a:lnTo>
                  <a:lnTo>
                    <a:pt x="1186434" y="395477"/>
                  </a:lnTo>
                  <a:lnTo>
                    <a:pt x="2969514" y="395477"/>
                  </a:lnTo>
                  <a:lnTo>
                    <a:pt x="3028166" y="400524"/>
                  </a:lnTo>
                  <a:lnTo>
                    <a:pt x="3079101" y="414574"/>
                  </a:lnTo>
                  <a:lnTo>
                    <a:pt x="3119265" y="435995"/>
                  </a:lnTo>
                  <a:lnTo>
                    <a:pt x="3155061" y="494411"/>
                  </a:lnTo>
                  <a:lnTo>
                    <a:pt x="3145603" y="525608"/>
                  </a:lnTo>
                  <a:lnTo>
                    <a:pt x="3119265" y="552727"/>
                  </a:lnTo>
                  <a:lnTo>
                    <a:pt x="3079101" y="574128"/>
                  </a:lnTo>
                  <a:lnTo>
                    <a:pt x="3028166" y="588171"/>
                  </a:lnTo>
                  <a:lnTo>
                    <a:pt x="2969514" y="593217"/>
                  </a:lnTo>
                  <a:lnTo>
                    <a:pt x="2910861" y="598263"/>
                  </a:lnTo>
                  <a:lnTo>
                    <a:pt x="2859926" y="612313"/>
                  </a:lnTo>
                  <a:lnTo>
                    <a:pt x="2819762" y="633734"/>
                  </a:lnTo>
                  <a:lnTo>
                    <a:pt x="2793424" y="660890"/>
                  </a:lnTo>
                  <a:lnTo>
                    <a:pt x="2783966" y="692150"/>
                  </a:lnTo>
                  <a:lnTo>
                    <a:pt x="2793424" y="723396"/>
                  </a:lnTo>
                  <a:lnTo>
                    <a:pt x="2819762" y="750521"/>
                  </a:lnTo>
                  <a:lnTo>
                    <a:pt x="2859926" y="771903"/>
                  </a:lnTo>
                  <a:lnTo>
                    <a:pt x="2910861" y="785922"/>
                  </a:lnTo>
                  <a:lnTo>
                    <a:pt x="2969514" y="790956"/>
                  </a:lnTo>
                  <a:lnTo>
                    <a:pt x="4752594" y="790956"/>
                  </a:lnTo>
                  <a:lnTo>
                    <a:pt x="4752594" y="395477"/>
                  </a:lnTo>
                  <a:lnTo>
                    <a:pt x="5939028" y="1384173"/>
                  </a:lnTo>
                  <a:lnTo>
                    <a:pt x="4752594" y="2372868"/>
                  </a:lnTo>
                  <a:lnTo>
                    <a:pt x="4752594" y="1977389"/>
                  </a:lnTo>
                  <a:lnTo>
                    <a:pt x="2969514" y="1977389"/>
                  </a:lnTo>
                  <a:lnTo>
                    <a:pt x="2910861" y="1972343"/>
                  </a:lnTo>
                  <a:lnTo>
                    <a:pt x="2859926" y="1958293"/>
                  </a:lnTo>
                  <a:lnTo>
                    <a:pt x="2819762" y="1936872"/>
                  </a:lnTo>
                  <a:lnTo>
                    <a:pt x="2783966" y="1878457"/>
                  </a:lnTo>
                  <a:lnTo>
                    <a:pt x="2783966" y="1581912"/>
                  </a:lnTo>
                  <a:lnTo>
                    <a:pt x="1186434" y="1581912"/>
                  </a:lnTo>
                  <a:lnTo>
                    <a:pt x="1186434" y="1977389"/>
                  </a:lnTo>
                  <a:lnTo>
                    <a:pt x="0" y="988695"/>
                  </a:lnTo>
                  <a:close/>
                </a:path>
                <a:path w="5939155" h="2372995">
                  <a:moveTo>
                    <a:pt x="3155061" y="494411"/>
                  </a:moveTo>
                  <a:lnTo>
                    <a:pt x="3155061" y="790956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8242" y="1965451"/>
              <a:ext cx="0" cy="890269"/>
            </a:xfrm>
            <a:custGeom>
              <a:avLst/>
              <a:gdLst/>
              <a:ahLst/>
              <a:cxnLst/>
              <a:rect l="l" t="t" r="r" b="b"/>
              <a:pathLst>
                <a:path h="890269">
                  <a:moveTo>
                    <a:pt x="0" y="0"/>
                  </a:moveTo>
                  <a:lnTo>
                    <a:pt x="0" y="889762"/>
                  </a:lnTo>
                </a:path>
              </a:pathLst>
            </a:custGeom>
            <a:ln w="15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399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</a:t>
            </a:r>
            <a:r>
              <a:rPr spc="-160" dirty="0"/>
              <a:t> </a:t>
            </a:r>
            <a:r>
              <a:rPr dirty="0"/>
              <a:t>PROCESAL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22245" y="1726133"/>
            <a:ext cx="1326515" cy="10445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7185" marR="5080" indent="-325120">
              <a:lnSpc>
                <a:spcPts val="231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TeXGyreAdventor"/>
                <a:cs typeface="TeXGyreAdventor"/>
              </a:rPr>
              <a:t>Peligro </a:t>
            </a:r>
            <a:r>
              <a:rPr sz="2100" spc="-5" dirty="0">
                <a:solidFill>
                  <a:srgbClr val="FFFFFF"/>
                </a:solidFill>
                <a:latin typeface="TeXGyreAdventor"/>
                <a:cs typeface="TeXGyreAdventor"/>
              </a:rPr>
              <a:t>de  </a:t>
            </a:r>
            <a:r>
              <a:rPr sz="2100" spc="-15" dirty="0">
                <a:solidFill>
                  <a:srgbClr val="FFFFFF"/>
                </a:solidFill>
                <a:latin typeface="TeXGyreAdventor"/>
                <a:cs typeface="TeXGyreAdventor"/>
              </a:rPr>
              <a:t>Fuga</a:t>
            </a:r>
            <a:endParaRPr sz="2100">
              <a:latin typeface="TeXGyreAdventor"/>
              <a:cs typeface="TeXGyreAdventor"/>
            </a:endParaRPr>
          </a:p>
          <a:p>
            <a:pPr marL="90170">
              <a:lnSpc>
                <a:spcPct val="100000"/>
              </a:lnSpc>
              <a:spcBef>
                <a:spcPts val="640"/>
              </a:spcBef>
            </a:pPr>
            <a:r>
              <a:rPr sz="2100" spc="-35" dirty="0">
                <a:solidFill>
                  <a:srgbClr val="FFFFFF"/>
                </a:solidFill>
                <a:latin typeface="TeXGyreAdventor"/>
                <a:cs typeface="TeXGyreAdventor"/>
              </a:rPr>
              <a:t>(Art.</a:t>
            </a:r>
            <a:r>
              <a:rPr sz="2100" spc="9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TeXGyreAdventor"/>
                <a:cs typeface="TeXGyreAdventor"/>
              </a:rPr>
              <a:t>269)</a:t>
            </a:r>
            <a:endParaRPr sz="2100">
              <a:latin typeface="TeXGyreAdventor"/>
              <a:cs typeface="TeXGyreAdvento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0246" y="2107183"/>
            <a:ext cx="2108200" cy="10439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355"/>
              </a:lnSpc>
              <a:spcBef>
                <a:spcPts val="135"/>
              </a:spcBef>
            </a:pPr>
            <a:r>
              <a:rPr sz="2050" spc="10" dirty="0">
                <a:solidFill>
                  <a:srgbClr val="FFFFFF"/>
                </a:solidFill>
                <a:latin typeface="TeXGyreAdventor"/>
                <a:cs typeface="TeXGyreAdventor"/>
              </a:rPr>
              <a:t>Peligro</a:t>
            </a:r>
            <a:r>
              <a:rPr sz="2050" spc="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endParaRPr sz="2050">
              <a:latin typeface="TeXGyreAdventor"/>
              <a:cs typeface="TeXGyreAdventor"/>
            </a:endParaRPr>
          </a:p>
          <a:p>
            <a:pPr algn="ctr">
              <a:lnSpc>
                <a:spcPts val="2415"/>
              </a:lnSpc>
            </a:pPr>
            <a:r>
              <a:rPr sz="2100" spc="-10" dirty="0">
                <a:solidFill>
                  <a:srgbClr val="FFFFFF"/>
                </a:solidFill>
                <a:latin typeface="TeXGyreAdventor"/>
                <a:cs typeface="TeXGyreAdventor"/>
              </a:rPr>
              <a:t>Obstaculización</a:t>
            </a:r>
            <a:endParaRPr sz="2100">
              <a:latin typeface="TeXGyreAdventor"/>
              <a:cs typeface="TeXGyreAdventor"/>
            </a:endParaRPr>
          </a:p>
          <a:p>
            <a:pPr marL="635" algn="ctr">
              <a:lnSpc>
                <a:spcPct val="100000"/>
              </a:lnSpc>
              <a:spcBef>
                <a:spcPts val="685"/>
              </a:spcBef>
            </a:pPr>
            <a:r>
              <a:rPr sz="2100" spc="-35" dirty="0">
                <a:solidFill>
                  <a:srgbClr val="FFFFFF"/>
                </a:solidFill>
                <a:latin typeface="TeXGyreAdventor"/>
                <a:cs typeface="TeXGyreAdventor"/>
              </a:rPr>
              <a:t>(Art.</a:t>
            </a:r>
            <a:r>
              <a:rPr sz="2100" spc="114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TeXGyreAdventor"/>
                <a:cs typeface="TeXGyreAdventor"/>
              </a:rPr>
              <a:t>270)</a:t>
            </a:r>
            <a:endParaRPr sz="2100">
              <a:latin typeface="TeXGyreAdventor"/>
              <a:cs typeface="TeXGyreAdventor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83068" y="3638232"/>
            <a:ext cx="3111500" cy="3111500"/>
            <a:chOff x="1183068" y="3638232"/>
            <a:chExt cx="3111500" cy="3111500"/>
          </a:xfrm>
        </p:grpSpPr>
        <p:sp>
          <p:nvSpPr>
            <p:cNvPr id="11" name="object 11"/>
            <p:cNvSpPr/>
            <p:nvPr/>
          </p:nvSpPr>
          <p:spPr>
            <a:xfrm>
              <a:off x="1191005" y="3646170"/>
              <a:ext cx="3095625" cy="3095625"/>
            </a:xfrm>
            <a:custGeom>
              <a:avLst/>
              <a:gdLst/>
              <a:ahLst/>
              <a:cxnLst/>
              <a:rect l="l" t="t" r="r" b="b"/>
              <a:pathLst>
                <a:path w="3095625" h="3095625">
                  <a:moveTo>
                    <a:pt x="2579370" y="0"/>
                  </a:moveTo>
                  <a:lnTo>
                    <a:pt x="515874" y="0"/>
                  </a:lnTo>
                  <a:lnTo>
                    <a:pt x="468926" y="2108"/>
                  </a:lnTo>
                  <a:lnTo>
                    <a:pt x="423157" y="8313"/>
                  </a:lnTo>
                  <a:lnTo>
                    <a:pt x="378751" y="18430"/>
                  </a:lnTo>
                  <a:lnTo>
                    <a:pt x="335888" y="32279"/>
                  </a:lnTo>
                  <a:lnTo>
                    <a:pt x="294751" y="49677"/>
                  </a:lnTo>
                  <a:lnTo>
                    <a:pt x="255523" y="70442"/>
                  </a:lnTo>
                  <a:lnTo>
                    <a:pt x="218386" y="94391"/>
                  </a:lnTo>
                  <a:lnTo>
                    <a:pt x="183522" y="121343"/>
                  </a:lnTo>
                  <a:lnTo>
                    <a:pt x="151114" y="151114"/>
                  </a:lnTo>
                  <a:lnTo>
                    <a:pt x="121343" y="183522"/>
                  </a:lnTo>
                  <a:lnTo>
                    <a:pt x="94391" y="218386"/>
                  </a:lnTo>
                  <a:lnTo>
                    <a:pt x="70442" y="255523"/>
                  </a:lnTo>
                  <a:lnTo>
                    <a:pt x="49677" y="294751"/>
                  </a:lnTo>
                  <a:lnTo>
                    <a:pt x="32279" y="335888"/>
                  </a:lnTo>
                  <a:lnTo>
                    <a:pt x="18430" y="378751"/>
                  </a:lnTo>
                  <a:lnTo>
                    <a:pt x="8313" y="423157"/>
                  </a:lnTo>
                  <a:lnTo>
                    <a:pt x="2108" y="468926"/>
                  </a:lnTo>
                  <a:lnTo>
                    <a:pt x="0" y="515873"/>
                  </a:lnTo>
                  <a:lnTo>
                    <a:pt x="0" y="2579357"/>
                  </a:lnTo>
                  <a:lnTo>
                    <a:pt x="2108" y="2626312"/>
                  </a:lnTo>
                  <a:lnTo>
                    <a:pt x="8313" y="2672087"/>
                  </a:lnTo>
                  <a:lnTo>
                    <a:pt x="18430" y="2716498"/>
                  </a:lnTo>
                  <a:lnTo>
                    <a:pt x="32279" y="2759365"/>
                  </a:lnTo>
                  <a:lnTo>
                    <a:pt x="49677" y="2800503"/>
                  </a:lnTo>
                  <a:lnTo>
                    <a:pt x="70442" y="2839733"/>
                  </a:lnTo>
                  <a:lnTo>
                    <a:pt x="94391" y="2876870"/>
                  </a:lnTo>
                  <a:lnTo>
                    <a:pt x="121343" y="2911734"/>
                  </a:lnTo>
                  <a:lnTo>
                    <a:pt x="151114" y="2944142"/>
                  </a:lnTo>
                  <a:lnTo>
                    <a:pt x="183522" y="2973912"/>
                  </a:lnTo>
                  <a:lnTo>
                    <a:pt x="218386" y="3000862"/>
                  </a:lnTo>
                  <a:lnTo>
                    <a:pt x="255524" y="3024809"/>
                  </a:lnTo>
                  <a:lnTo>
                    <a:pt x="294751" y="3045572"/>
                  </a:lnTo>
                  <a:lnTo>
                    <a:pt x="335888" y="3062968"/>
                  </a:lnTo>
                  <a:lnTo>
                    <a:pt x="378751" y="3076815"/>
                  </a:lnTo>
                  <a:lnTo>
                    <a:pt x="423157" y="3086932"/>
                  </a:lnTo>
                  <a:lnTo>
                    <a:pt x="468926" y="3093135"/>
                  </a:lnTo>
                  <a:lnTo>
                    <a:pt x="515874" y="3095243"/>
                  </a:lnTo>
                  <a:lnTo>
                    <a:pt x="2579370" y="3095243"/>
                  </a:lnTo>
                  <a:lnTo>
                    <a:pt x="2626317" y="3093135"/>
                  </a:lnTo>
                  <a:lnTo>
                    <a:pt x="2672086" y="3086932"/>
                  </a:lnTo>
                  <a:lnTo>
                    <a:pt x="2716492" y="3076815"/>
                  </a:lnTo>
                  <a:lnTo>
                    <a:pt x="2759355" y="3062968"/>
                  </a:lnTo>
                  <a:lnTo>
                    <a:pt x="2800492" y="3045572"/>
                  </a:lnTo>
                  <a:lnTo>
                    <a:pt x="2839720" y="3024809"/>
                  </a:lnTo>
                  <a:lnTo>
                    <a:pt x="2876857" y="3000862"/>
                  </a:lnTo>
                  <a:lnTo>
                    <a:pt x="2911721" y="2973912"/>
                  </a:lnTo>
                  <a:lnTo>
                    <a:pt x="2944129" y="2944142"/>
                  </a:lnTo>
                  <a:lnTo>
                    <a:pt x="2973900" y="2911734"/>
                  </a:lnTo>
                  <a:lnTo>
                    <a:pt x="3000852" y="2876870"/>
                  </a:lnTo>
                  <a:lnTo>
                    <a:pt x="3024801" y="2839733"/>
                  </a:lnTo>
                  <a:lnTo>
                    <a:pt x="3045566" y="2800503"/>
                  </a:lnTo>
                  <a:lnTo>
                    <a:pt x="3062964" y="2759365"/>
                  </a:lnTo>
                  <a:lnTo>
                    <a:pt x="3076813" y="2716498"/>
                  </a:lnTo>
                  <a:lnTo>
                    <a:pt x="3086930" y="2672087"/>
                  </a:lnTo>
                  <a:lnTo>
                    <a:pt x="3093135" y="2626312"/>
                  </a:lnTo>
                  <a:lnTo>
                    <a:pt x="3095244" y="2579357"/>
                  </a:lnTo>
                  <a:lnTo>
                    <a:pt x="3095244" y="515873"/>
                  </a:lnTo>
                  <a:lnTo>
                    <a:pt x="3093135" y="468926"/>
                  </a:lnTo>
                  <a:lnTo>
                    <a:pt x="3086930" y="423157"/>
                  </a:lnTo>
                  <a:lnTo>
                    <a:pt x="3076813" y="378751"/>
                  </a:lnTo>
                  <a:lnTo>
                    <a:pt x="3062964" y="335888"/>
                  </a:lnTo>
                  <a:lnTo>
                    <a:pt x="3045566" y="294751"/>
                  </a:lnTo>
                  <a:lnTo>
                    <a:pt x="3024801" y="255523"/>
                  </a:lnTo>
                  <a:lnTo>
                    <a:pt x="3000852" y="218386"/>
                  </a:lnTo>
                  <a:lnTo>
                    <a:pt x="2973900" y="183522"/>
                  </a:lnTo>
                  <a:lnTo>
                    <a:pt x="2944129" y="151114"/>
                  </a:lnTo>
                  <a:lnTo>
                    <a:pt x="2911721" y="121343"/>
                  </a:lnTo>
                  <a:lnTo>
                    <a:pt x="2876857" y="94391"/>
                  </a:lnTo>
                  <a:lnTo>
                    <a:pt x="2839720" y="70442"/>
                  </a:lnTo>
                  <a:lnTo>
                    <a:pt x="2800492" y="49677"/>
                  </a:lnTo>
                  <a:lnTo>
                    <a:pt x="2759355" y="32279"/>
                  </a:lnTo>
                  <a:lnTo>
                    <a:pt x="2716492" y="18430"/>
                  </a:lnTo>
                  <a:lnTo>
                    <a:pt x="2672086" y="8313"/>
                  </a:lnTo>
                  <a:lnTo>
                    <a:pt x="2626317" y="2108"/>
                  </a:lnTo>
                  <a:lnTo>
                    <a:pt x="257937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1005" y="3646170"/>
              <a:ext cx="3095625" cy="3095625"/>
            </a:xfrm>
            <a:custGeom>
              <a:avLst/>
              <a:gdLst/>
              <a:ahLst/>
              <a:cxnLst/>
              <a:rect l="l" t="t" r="r" b="b"/>
              <a:pathLst>
                <a:path w="3095625" h="3095625">
                  <a:moveTo>
                    <a:pt x="0" y="515873"/>
                  </a:moveTo>
                  <a:lnTo>
                    <a:pt x="2108" y="468926"/>
                  </a:lnTo>
                  <a:lnTo>
                    <a:pt x="8313" y="423157"/>
                  </a:lnTo>
                  <a:lnTo>
                    <a:pt x="18430" y="378751"/>
                  </a:lnTo>
                  <a:lnTo>
                    <a:pt x="32279" y="335888"/>
                  </a:lnTo>
                  <a:lnTo>
                    <a:pt x="49677" y="294751"/>
                  </a:lnTo>
                  <a:lnTo>
                    <a:pt x="70442" y="255523"/>
                  </a:lnTo>
                  <a:lnTo>
                    <a:pt x="94391" y="218386"/>
                  </a:lnTo>
                  <a:lnTo>
                    <a:pt x="121343" y="183522"/>
                  </a:lnTo>
                  <a:lnTo>
                    <a:pt x="151114" y="151114"/>
                  </a:lnTo>
                  <a:lnTo>
                    <a:pt x="183522" y="121343"/>
                  </a:lnTo>
                  <a:lnTo>
                    <a:pt x="218386" y="94391"/>
                  </a:lnTo>
                  <a:lnTo>
                    <a:pt x="255523" y="70442"/>
                  </a:lnTo>
                  <a:lnTo>
                    <a:pt x="294751" y="49677"/>
                  </a:lnTo>
                  <a:lnTo>
                    <a:pt x="335888" y="32279"/>
                  </a:lnTo>
                  <a:lnTo>
                    <a:pt x="378751" y="18430"/>
                  </a:lnTo>
                  <a:lnTo>
                    <a:pt x="423157" y="8313"/>
                  </a:lnTo>
                  <a:lnTo>
                    <a:pt x="468926" y="2108"/>
                  </a:lnTo>
                  <a:lnTo>
                    <a:pt x="515874" y="0"/>
                  </a:lnTo>
                  <a:lnTo>
                    <a:pt x="2579370" y="0"/>
                  </a:lnTo>
                  <a:lnTo>
                    <a:pt x="2626317" y="2108"/>
                  </a:lnTo>
                  <a:lnTo>
                    <a:pt x="2672086" y="8313"/>
                  </a:lnTo>
                  <a:lnTo>
                    <a:pt x="2716492" y="18430"/>
                  </a:lnTo>
                  <a:lnTo>
                    <a:pt x="2759355" y="32279"/>
                  </a:lnTo>
                  <a:lnTo>
                    <a:pt x="2800492" y="49677"/>
                  </a:lnTo>
                  <a:lnTo>
                    <a:pt x="2839720" y="70442"/>
                  </a:lnTo>
                  <a:lnTo>
                    <a:pt x="2876857" y="94391"/>
                  </a:lnTo>
                  <a:lnTo>
                    <a:pt x="2911721" y="121343"/>
                  </a:lnTo>
                  <a:lnTo>
                    <a:pt x="2944129" y="151114"/>
                  </a:lnTo>
                  <a:lnTo>
                    <a:pt x="2973900" y="183522"/>
                  </a:lnTo>
                  <a:lnTo>
                    <a:pt x="3000852" y="218386"/>
                  </a:lnTo>
                  <a:lnTo>
                    <a:pt x="3024801" y="255523"/>
                  </a:lnTo>
                  <a:lnTo>
                    <a:pt x="3045566" y="294751"/>
                  </a:lnTo>
                  <a:lnTo>
                    <a:pt x="3062964" y="335888"/>
                  </a:lnTo>
                  <a:lnTo>
                    <a:pt x="3076813" y="378751"/>
                  </a:lnTo>
                  <a:lnTo>
                    <a:pt x="3086930" y="423157"/>
                  </a:lnTo>
                  <a:lnTo>
                    <a:pt x="3093135" y="468926"/>
                  </a:lnTo>
                  <a:lnTo>
                    <a:pt x="3095244" y="515873"/>
                  </a:lnTo>
                  <a:lnTo>
                    <a:pt x="3095244" y="2579357"/>
                  </a:lnTo>
                  <a:lnTo>
                    <a:pt x="3093135" y="2626312"/>
                  </a:lnTo>
                  <a:lnTo>
                    <a:pt x="3086930" y="2672087"/>
                  </a:lnTo>
                  <a:lnTo>
                    <a:pt x="3076813" y="2716498"/>
                  </a:lnTo>
                  <a:lnTo>
                    <a:pt x="3062964" y="2759365"/>
                  </a:lnTo>
                  <a:lnTo>
                    <a:pt x="3045566" y="2800503"/>
                  </a:lnTo>
                  <a:lnTo>
                    <a:pt x="3024801" y="2839733"/>
                  </a:lnTo>
                  <a:lnTo>
                    <a:pt x="3000852" y="2876870"/>
                  </a:lnTo>
                  <a:lnTo>
                    <a:pt x="2973900" y="2911734"/>
                  </a:lnTo>
                  <a:lnTo>
                    <a:pt x="2944129" y="2944142"/>
                  </a:lnTo>
                  <a:lnTo>
                    <a:pt x="2911721" y="2973912"/>
                  </a:lnTo>
                  <a:lnTo>
                    <a:pt x="2876857" y="3000862"/>
                  </a:lnTo>
                  <a:lnTo>
                    <a:pt x="2839720" y="3024809"/>
                  </a:lnTo>
                  <a:lnTo>
                    <a:pt x="2800492" y="3045572"/>
                  </a:lnTo>
                  <a:lnTo>
                    <a:pt x="2759355" y="3062968"/>
                  </a:lnTo>
                  <a:lnTo>
                    <a:pt x="2716492" y="3076815"/>
                  </a:lnTo>
                  <a:lnTo>
                    <a:pt x="2672086" y="3086932"/>
                  </a:lnTo>
                  <a:lnTo>
                    <a:pt x="2626317" y="3093135"/>
                  </a:lnTo>
                  <a:lnTo>
                    <a:pt x="2579370" y="3095243"/>
                  </a:lnTo>
                  <a:lnTo>
                    <a:pt x="515874" y="3095243"/>
                  </a:lnTo>
                  <a:lnTo>
                    <a:pt x="468926" y="3093135"/>
                  </a:lnTo>
                  <a:lnTo>
                    <a:pt x="423157" y="3086932"/>
                  </a:lnTo>
                  <a:lnTo>
                    <a:pt x="378751" y="3076815"/>
                  </a:lnTo>
                  <a:lnTo>
                    <a:pt x="335888" y="3062968"/>
                  </a:lnTo>
                  <a:lnTo>
                    <a:pt x="294751" y="3045572"/>
                  </a:lnTo>
                  <a:lnTo>
                    <a:pt x="255524" y="3024809"/>
                  </a:lnTo>
                  <a:lnTo>
                    <a:pt x="218386" y="3000862"/>
                  </a:lnTo>
                  <a:lnTo>
                    <a:pt x="183522" y="2973912"/>
                  </a:lnTo>
                  <a:lnTo>
                    <a:pt x="151114" y="2944142"/>
                  </a:lnTo>
                  <a:lnTo>
                    <a:pt x="121343" y="2911734"/>
                  </a:lnTo>
                  <a:lnTo>
                    <a:pt x="94391" y="2876870"/>
                  </a:lnTo>
                  <a:lnTo>
                    <a:pt x="70442" y="2839733"/>
                  </a:lnTo>
                  <a:lnTo>
                    <a:pt x="49677" y="2800503"/>
                  </a:lnTo>
                  <a:lnTo>
                    <a:pt x="32279" y="2759365"/>
                  </a:lnTo>
                  <a:lnTo>
                    <a:pt x="18430" y="2716498"/>
                  </a:lnTo>
                  <a:lnTo>
                    <a:pt x="8313" y="2672087"/>
                  </a:lnTo>
                  <a:lnTo>
                    <a:pt x="2108" y="2626312"/>
                  </a:lnTo>
                  <a:lnTo>
                    <a:pt x="0" y="2579357"/>
                  </a:lnTo>
                  <a:lnTo>
                    <a:pt x="0" y="515873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18336" y="3669919"/>
            <a:ext cx="2528570" cy="304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Arraigo</a:t>
            </a:r>
            <a:endParaRPr sz="1800">
              <a:latin typeface="TeXGyreAdventor"/>
              <a:cs typeface="TeXGyreAdventor"/>
            </a:endParaRPr>
          </a:p>
          <a:p>
            <a:pPr marL="355600" marR="35433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Gravedad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r>
              <a:rPr sz="18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eXGyreAdventor"/>
                <a:cs typeface="TeXGyreAdventor"/>
              </a:rPr>
              <a:t>la 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pena</a:t>
            </a:r>
            <a:endParaRPr sz="1800">
              <a:latin typeface="TeXGyreAdventor"/>
              <a:cs typeface="TeXGyreAdventor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Magnitud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del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daño 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y voluntad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de 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repararlo.</a:t>
            </a:r>
            <a:endParaRPr sz="1800">
              <a:latin typeface="TeXGyreAdventor"/>
              <a:cs typeface="TeXGyreAdventor"/>
            </a:endParaRPr>
          </a:p>
          <a:p>
            <a:pPr marL="355600" marR="22796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Co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mport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m</a:t>
            </a:r>
            <a:r>
              <a:rPr sz="1800" spc="-3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en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procesal</a:t>
            </a:r>
            <a:endParaRPr sz="1800">
              <a:latin typeface="TeXGyreAdventor"/>
              <a:cs typeface="TeXGyreAdventor"/>
            </a:endParaRPr>
          </a:p>
          <a:p>
            <a:pPr marL="355600" marR="58801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Pertenencia</a:t>
            </a:r>
            <a:r>
              <a:rPr sz="1800" spc="-1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 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organización  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criminal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66348" y="3656520"/>
            <a:ext cx="3111500" cy="3111500"/>
            <a:chOff x="4566348" y="3656520"/>
            <a:chExt cx="3111500" cy="3111500"/>
          </a:xfrm>
        </p:grpSpPr>
        <p:sp>
          <p:nvSpPr>
            <p:cNvPr id="15" name="object 15"/>
            <p:cNvSpPr/>
            <p:nvPr/>
          </p:nvSpPr>
          <p:spPr>
            <a:xfrm>
              <a:off x="4574285" y="3664458"/>
              <a:ext cx="3095625" cy="3095625"/>
            </a:xfrm>
            <a:custGeom>
              <a:avLst/>
              <a:gdLst/>
              <a:ahLst/>
              <a:cxnLst/>
              <a:rect l="l" t="t" r="r" b="b"/>
              <a:pathLst>
                <a:path w="3095625" h="3095625">
                  <a:moveTo>
                    <a:pt x="2579369" y="0"/>
                  </a:moveTo>
                  <a:lnTo>
                    <a:pt x="515874" y="0"/>
                  </a:lnTo>
                  <a:lnTo>
                    <a:pt x="468926" y="2108"/>
                  </a:lnTo>
                  <a:lnTo>
                    <a:pt x="423157" y="8313"/>
                  </a:lnTo>
                  <a:lnTo>
                    <a:pt x="378751" y="18430"/>
                  </a:lnTo>
                  <a:lnTo>
                    <a:pt x="335888" y="32279"/>
                  </a:lnTo>
                  <a:lnTo>
                    <a:pt x="294751" y="49677"/>
                  </a:lnTo>
                  <a:lnTo>
                    <a:pt x="255524" y="70442"/>
                  </a:lnTo>
                  <a:lnTo>
                    <a:pt x="218386" y="94391"/>
                  </a:lnTo>
                  <a:lnTo>
                    <a:pt x="183522" y="121343"/>
                  </a:lnTo>
                  <a:lnTo>
                    <a:pt x="151114" y="151114"/>
                  </a:lnTo>
                  <a:lnTo>
                    <a:pt x="121343" y="183522"/>
                  </a:lnTo>
                  <a:lnTo>
                    <a:pt x="94391" y="218386"/>
                  </a:lnTo>
                  <a:lnTo>
                    <a:pt x="70442" y="255524"/>
                  </a:lnTo>
                  <a:lnTo>
                    <a:pt x="49677" y="294751"/>
                  </a:lnTo>
                  <a:lnTo>
                    <a:pt x="32279" y="335888"/>
                  </a:lnTo>
                  <a:lnTo>
                    <a:pt x="18430" y="378751"/>
                  </a:lnTo>
                  <a:lnTo>
                    <a:pt x="8313" y="423157"/>
                  </a:lnTo>
                  <a:lnTo>
                    <a:pt x="2108" y="468926"/>
                  </a:lnTo>
                  <a:lnTo>
                    <a:pt x="0" y="515874"/>
                  </a:lnTo>
                  <a:lnTo>
                    <a:pt x="0" y="2579357"/>
                  </a:lnTo>
                  <a:lnTo>
                    <a:pt x="2108" y="2626312"/>
                  </a:lnTo>
                  <a:lnTo>
                    <a:pt x="8313" y="2672087"/>
                  </a:lnTo>
                  <a:lnTo>
                    <a:pt x="18430" y="2716498"/>
                  </a:lnTo>
                  <a:lnTo>
                    <a:pt x="32279" y="2759365"/>
                  </a:lnTo>
                  <a:lnTo>
                    <a:pt x="49677" y="2800503"/>
                  </a:lnTo>
                  <a:lnTo>
                    <a:pt x="70442" y="2839733"/>
                  </a:lnTo>
                  <a:lnTo>
                    <a:pt x="94391" y="2876870"/>
                  </a:lnTo>
                  <a:lnTo>
                    <a:pt x="121343" y="2911734"/>
                  </a:lnTo>
                  <a:lnTo>
                    <a:pt x="151114" y="2944142"/>
                  </a:lnTo>
                  <a:lnTo>
                    <a:pt x="183522" y="2973912"/>
                  </a:lnTo>
                  <a:lnTo>
                    <a:pt x="218386" y="3000862"/>
                  </a:lnTo>
                  <a:lnTo>
                    <a:pt x="255524" y="3024809"/>
                  </a:lnTo>
                  <a:lnTo>
                    <a:pt x="294751" y="3045572"/>
                  </a:lnTo>
                  <a:lnTo>
                    <a:pt x="335888" y="3062968"/>
                  </a:lnTo>
                  <a:lnTo>
                    <a:pt x="378751" y="3076815"/>
                  </a:lnTo>
                  <a:lnTo>
                    <a:pt x="423157" y="3086932"/>
                  </a:lnTo>
                  <a:lnTo>
                    <a:pt x="468926" y="3093135"/>
                  </a:lnTo>
                  <a:lnTo>
                    <a:pt x="515874" y="3095244"/>
                  </a:lnTo>
                  <a:lnTo>
                    <a:pt x="2579369" y="3095244"/>
                  </a:lnTo>
                  <a:lnTo>
                    <a:pt x="2626317" y="3093135"/>
                  </a:lnTo>
                  <a:lnTo>
                    <a:pt x="2672086" y="3086932"/>
                  </a:lnTo>
                  <a:lnTo>
                    <a:pt x="2716492" y="3076815"/>
                  </a:lnTo>
                  <a:lnTo>
                    <a:pt x="2759355" y="3062968"/>
                  </a:lnTo>
                  <a:lnTo>
                    <a:pt x="2800492" y="3045572"/>
                  </a:lnTo>
                  <a:lnTo>
                    <a:pt x="2839720" y="3024809"/>
                  </a:lnTo>
                  <a:lnTo>
                    <a:pt x="2876857" y="3000862"/>
                  </a:lnTo>
                  <a:lnTo>
                    <a:pt x="2911721" y="2973912"/>
                  </a:lnTo>
                  <a:lnTo>
                    <a:pt x="2944129" y="2944142"/>
                  </a:lnTo>
                  <a:lnTo>
                    <a:pt x="2973900" y="2911734"/>
                  </a:lnTo>
                  <a:lnTo>
                    <a:pt x="3000852" y="2876870"/>
                  </a:lnTo>
                  <a:lnTo>
                    <a:pt x="3024801" y="2839733"/>
                  </a:lnTo>
                  <a:lnTo>
                    <a:pt x="3045566" y="2800503"/>
                  </a:lnTo>
                  <a:lnTo>
                    <a:pt x="3062964" y="2759365"/>
                  </a:lnTo>
                  <a:lnTo>
                    <a:pt x="3076813" y="2716498"/>
                  </a:lnTo>
                  <a:lnTo>
                    <a:pt x="3086930" y="2672087"/>
                  </a:lnTo>
                  <a:lnTo>
                    <a:pt x="3093135" y="2626312"/>
                  </a:lnTo>
                  <a:lnTo>
                    <a:pt x="3095243" y="2579357"/>
                  </a:lnTo>
                  <a:lnTo>
                    <a:pt x="3095243" y="515874"/>
                  </a:lnTo>
                  <a:lnTo>
                    <a:pt x="3093135" y="468926"/>
                  </a:lnTo>
                  <a:lnTo>
                    <a:pt x="3086930" y="423157"/>
                  </a:lnTo>
                  <a:lnTo>
                    <a:pt x="3076813" y="378751"/>
                  </a:lnTo>
                  <a:lnTo>
                    <a:pt x="3062964" y="335888"/>
                  </a:lnTo>
                  <a:lnTo>
                    <a:pt x="3045566" y="294751"/>
                  </a:lnTo>
                  <a:lnTo>
                    <a:pt x="3024801" y="255524"/>
                  </a:lnTo>
                  <a:lnTo>
                    <a:pt x="3000852" y="218386"/>
                  </a:lnTo>
                  <a:lnTo>
                    <a:pt x="2973900" y="183522"/>
                  </a:lnTo>
                  <a:lnTo>
                    <a:pt x="2944129" y="151114"/>
                  </a:lnTo>
                  <a:lnTo>
                    <a:pt x="2911721" y="121343"/>
                  </a:lnTo>
                  <a:lnTo>
                    <a:pt x="2876857" y="94391"/>
                  </a:lnTo>
                  <a:lnTo>
                    <a:pt x="2839719" y="70442"/>
                  </a:lnTo>
                  <a:lnTo>
                    <a:pt x="2800492" y="49677"/>
                  </a:lnTo>
                  <a:lnTo>
                    <a:pt x="2759355" y="32279"/>
                  </a:lnTo>
                  <a:lnTo>
                    <a:pt x="2716492" y="18430"/>
                  </a:lnTo>
                  <a:lnTo>
                    <a:pt x="2672086" y="8313"/>
                  </a:lnTo>
                  <a:lnTo>
                    <a:pt x="2626317" y="2108"/>
                  </a:lnTo>
                  <a:lnTo>
                    <a:pt x="257936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4285" y="3664458"/>
              <a:ext cx="3095625" cy="3095625"/>
            </a:xfrm>
            <a:custGeom>
              <a:avLst/>
              <a:gdLst/>
              <a:ahLst/>
              <a:cxnLst/>
              <a:rect l="l" t="t" r="r" b="b"/>
              <a:pathLst>
                <a:path w="3095625" h="3095625">
                  <a:moveTo>
                    <a:pt x="0" y="515874"/>
                  </a:moveTo>
                  <a:lnTo>
                    <a:pt x="2108" y="468926"/>
                  </a:lnTo>
                  <a:lnTo>
                    <a:pt x="8313" y="423157"/>
                  </a:lnTo>
                  <a:lnTo>
                    <a:pt x="18430" y="378751"/>
                  </a:lnTo>
                  <a:lnTo>
                    <a:pt x="32279" y="335888"/>
                  </a:lnTo>
                  <a:lnTo>
                    <a:pt x="49677" y="294751"/>
                  </a:lnTo>
                  <a:lnTo>
                    <a:pt x="70442" y="255524"/>
                  </a:lnTo>
                  <a:lnTo>
                    <a:pt x="94391" y="218386"/>
                  </a:lnTo>
                  <a:lnTo>
                    <a:pt x="121343" y="183522"/>
                  </a:lnTo>
                  <a:lnTo>
                    <a:pt x="151114" y="151114"/>
                  </a:lnTo>
                  <a:lnTo>
                    <a:pt x="183522" y="121343"/>
                  </a:lnTo>
                  <a:lnTo>
                    <a:pt x="218386" y="94391"/>
                  </a:lnTo>
                  <a:lnTo>
                    <a:pt x="255524" y="70442"/>
                  </a:lnTo>
                  <a:lnTo>
                    <a:pt x="294751" y="49677"/>
                  </a:lnTo>
                  <a:lnTo>
                    <a:pt x="335888" y="32279"/>
                  </a:lnTo>
                  <a:lnTo>
                    <a:pt x="378751" y="18430"/>
                  </a:lnTo>
                  <a:lnTo>
                    <a:pt x="423157" y="8313"/>
                  </a:lnTo>
                  <a:lnTo>
                    <a:pt x="468926" y="2108"/>
                  </a:lnTo>
                  <a:lnTo>
                    <a:pt x="515874" y="0"/>
                  </a:lnTo>
                  <a:lnTo>
                    <a:pt x="2579369" y="0"/>
                  </a:lnTo>
                  <a:lnTo>
                    <a:pt x="2626317" y="2108"/>
                  </a:lnTo>
                  <a:lnTo>
                    <a:pt x="2672086" y="8313"/>
                  </a:lnTo>
                  <a:lnTo>
                    <a:pt x="2716492" y="18430"/>
                  </a:lnTo>
                  <a:lnTo>
                    <a:pt x="2759355" y="32279"/>
                  </a:lnTo>
                  <a:lnTo>
                    <a:pt x="2800492" y="49677"/>
                  </a:lnTo>
                  <a:lnTo>
                    <a:pt x="2839719" y="70442"/>
                  </a:lnTo>
                  <a:lnTo>
                    <a:pt x="2876857" y="94391"/>
                  </a:lnTo>
                  <a:lnTo>
                    <a:pt x="2911721" y="121343"/>
                  </a:lnTo>
                  <a:lnTo>
                    <a:pt x="2944129" y="151114"/>
                  </a:lnTo>
                  <a:lnTo>
                    <a:pt x="2973900" y="183522"/>
                  </a:lnTo>
                  <a:lnTo>
                    <a:pt x="3000852" y="218386"/>
                  </a:lnTo>
                  <a:lnTo>
                    <a:pt x="3024801" y="255524"/>
                  </a:lnTo>
                  <a:lnTo>
                    <a:pt x="3045566" y="294751"/>
                  </a:lnTo>
                  <a:lnTo>
                    <a:pt x="3062964" y="335888"/>
                  </a:lnTo>
                  <a:lnTo>
                    <a:pt x="3076813" y="378751"/>
                  </a:lnTo>
                  <a:lnTo>
                    <a:pt x="3086930" y="423157"/>
                  </a:lnTo>
                  <a:lnTo>
                    <a:pt x="3093135" y="468926"/>
                  </a:lnTo>
                  <a:lnTo>
                    <a:pt x="3095243" y="515874"/>
                  </a:lnTo>
                  <a:lnTo>
                    <a:pt x="3095243" y="2579357"/>
                  </a:lnTo>
                  <a:lnTo>
                    <a:pt x="3093135" y="2626312"/>
                  </a:lnTo>
                  <a:lnTo>
                    <a:pt x="3086930" y="2672087"/>
                  </a:lnTo>
                  <a:lnTo>
                    <a:pt x="3076813" y="2716498"/>
                  </a:lnTo>
                  <a:lnTo>
                    <a:pt x="3062964" y="2759365"/>
                  </a:lnTo>
                  <a:lnTo>
                    <a:pt x="3045566" y="2800503"/>
                  </a:lnTo>
                  <a:lnTo>
                    <a:pt x="3024801" y="2839733"/>
                  </a:lnTo>
                  <a:lnTo>
                    <a:pt x="3000852" y="2876870"/>
                  </a:lnTo>
                  <a:lnTo>
                    <a:pt x="2973900" y="2911734"/>
                  </a:lnTo>
                  <a:lnTo>
                    <a:pt x="2944129" y="2944142"/>
                  </a:lnTo>
                  <a:lnTo>
                    <a:pt x="2911721" y="2973912"/>
                  </a:lnTo>
                  <a:lnTo>
                    <a:pt x="2876857" y="3000862"/>
                  </a:lnTo>
                  <a:lnTo>
                    <a:pt x="2839720" y="3024809"/>
                  </a:lnTo>
                  <a:lnTo>
                    <a:pt x="2800492" y="3045572"/>
                  </a:lnTo>
                  <a:lnTo>
                    <a:pt x="2759355" y="3062968"/>
                  </a:lnTo>
                  <a:lnTo>
                    <a:pt x="2716492" y="3076815"/>
                  </a:lnTo>
                  <a:lnTo>
                    <a:pt x="2672086" y="3086932"/>
                  </a:lnTo>
                  <a:lnTo>
                    <a:pt x="2626317" y="3093135"/>
                  </a:lnTo>
                  <a:lnTo>
                    <a:pt x="2579369" y="3095244"/>
                  </a:lnTo>
                  <a:lnTo>
                    <a:pt x="515874" y="3095244"/>
                  </a:lnTo>
                  <a:lnTo>
                    <a:pt x="468926" y="3093135"/>
                  </a:lnTo>
                  <a:lnTo>
                    <a:pt x="423157" y="3086932"/>
                  </a:lnTo>
                  <a:lnTo>
                    <a:pt x="378751" y="3076815"/>
                  </a:lnTo>
                  <a:lnTo>
                    <a:pt x="335888" y="3062968"/>
                  </a:lnTo>
                  <a:lnTo>
                    <a:pt x="294751" y="3045572"/>
                  </a:lnTo>
                  <a:lnTo>
                    <a:pt x="255524" y="3024809"/>
                  </a:lnTo>
                  <a:lnTo>
                    <a:pt x="218386" y="3000862"/>
                  </a:lnTo>
                  <a:lnTo>
                    <a:pt x="183522" y="2973912"/>
                  </a:lnTo>
                  <a:lnTo>
                    <a:pt x="151114" y="2944142"/>
                  </a:lnTo>
                  <a:lnTo>
                    <a:pt x="121343" y="2911734"/>
                  </a:lnTo>
                  <a:lnTo>
                    <a:pt x="94391" y="2876870"/>
                  </a:lnTo>
                  <a:lnTo>
                    <a:pt x="70442" y="2839733"/>
                  </a:lnTo>
                  <a:lnTo>
                    <a:pt x="49677" y="2800503"/>
                  </a:lnTo>
                  <a:lnTo>
                    <a:pt x="32279" y="2759365"/>
                  </a:lnTo>
                  <a:lnTo>
                    <a:pt x="18430" y="2716498"/>
                  </a:lnTo>
                  <a:lnTo>
                    <a:pt x="8313" y="2672087"/>
                  </a:lnTo>
                  <a:lnTo>
                    <a:pt x="2108" y="2626312"/>
                  </a:lnTo>
                  <a:lnTo>
                    <a:pt x="0" y="2579357"/>
                  </a:lnTo>
                  <a:lnTo>
                    <a:pt x="0" y="515874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04409" y="3822649"/>
            <a:ext cx="2632075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Destruirá,  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modificará,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ocultará, 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suprimirá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o 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falsificará  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elementos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de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prueba.</a:t>
            </a:r>
            <a:endParaRPr sz="1800">
              <a:latin typeface="TeXGyreAdventor"/>
              <a:cs typeface="TeXGyreAdventor"/>
            </a:endParaRPr>
          </a:p>
          <a:p>
            <a:pPr marL="355600" marR="431165" indent="-34290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Influirá en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otras 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partes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y</a:t>
            </a:r>
            <a:r>
              <a:rPr sz="1800" spc="-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testigos.</a:t>
            </a:r>
            <a:endParaRPr sz="1800">
              <a:latin typeface="TeXGyreAdventor"/>
              <a:cs typeface="TeXGyreAdventor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Inducirá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realizar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comportamientos.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47971" y="1719072"/>
            <a:ext cx="167005" cy="5139055"/>
            <a:chOff x="4347971" y="1719072"/>
            <a:chExt cx="167005" cy="5139055"/>
          </a:xfrm>
        </p:grpSpPr>
        <p:sp>
          <p:nvSpPr>
            <p:cNvPr id="19" name="object 19"/>
            <p:cNvSpPr/>
            <p:nvPr/>
          </p:nvSpPr>
          <p:spPr>
            <a:xfrm>
              <a:off x="4347971" y="1719072"/>
              <a:ext cx="166877" cy="51389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2553" y="1776222"/>
              <a:ext cx="0" cy="5036820"/>
            </a:xfrm>
            <a:custGeom>
              <a:avLst/>
              <a:gdLst/>
              <a:ahLst/>
              <a:cxnLst/>
              <a:rect l="l" t="t" r="r" b="b"/>
              <a:pathLst>
                <a:path h="5036820">
                  <a:moveTo>
                    <a:pt x="0" y="0"/>
                  </a:moveTo>
                  <a:lnTo>
                    <a:pt x="0" y="5036355"/>
                  </a:lnTo>
                </a:path>
              </a:pathLst>
            </a:custGeom>
            <a:ln w="76200">
              <a:solidFill>
                <a:srgbClr val="A4C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02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7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4461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spc="-25" dirty="0">
                <a:solidFill>
                  <a:srgbClr val="404040"/>
                </a:solidFill>
                <a:latin typeface="Verdana"/>
                <a:cs typeface="Verdana"/>
              </a:rPr>
              <a:t>“(</a:t>
            </a:r>
            <a:r>
              <a:rPr sz="2800" spc="-25" dirty="0">
                <a:solidFill>
                  <a:srgbClr val="404040"/>
                </a:solidFill>
                <a:latin typeface="TeXGyreAdventor"/>
                <a:cs typeface="TeXGyreAdventor"/>
              </a:rPr>
              <a:t>...) </a:t>
            </a:r>
            <a:r>
              <a:rPr sz="2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800" spc="-10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debe ser 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entendido 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2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establecimiento 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una  persona </a:t>
            </a:r>
            <a:r>
              <a:rPr sz="2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800" spc="-2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lugar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2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vinculación 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2800" spc="-15" dirty="0">
                <a:solidFill>
                  <a:srgbClr val="404040"/>
                </a:solidFill>
                <a:latin typeface="TeXGyreAdventor"/>
                <a:cs typeface="TeXGyreAdventor"/>
              </a:rPr>
              <a:t>otras  </a:t>
            </a:r>
            <a:r>
              <a:rPr sz="2800" spc="-5" dirty="0">
                <a:solidFill>
                  <a:srgbClr val="404040"/>
                </a:solidFill>
                <a:latin typeface="TeXGyreAdventor"/>
                <a:cs typeface="TeXGyreAdventor"/>
              </a:rPr>
              <a:t>personas </a:t>
            </a:r>
            <a:r>
              <a:rPr sz="2800" dirty="0">
                <a:solidFill>
                  <a:srgbClr val="404040"/>
                </a:solidFill>
                <a:latin typeface="TeXGyreAdventor"/>
                <a:cs typeface="TeXGyreAdventor"/>
              </a:rPr>
              <a:t>o  </a:t>
            </a:r>
            <a:r>
              <a:rPr sz="2800" spc="50" dirty="0">
                <a:solidFill>
                  <a:srgbClr val="404040"/>
                </a:solidFill>
                <a:latin typeface="TeXGyreAdventor"/>
                <a:cs typeface="TeXGyreAdventor"/>
              </a:rPr>
              <a:t>cosas(</a:t>
            </a:r>
            <a:r>
              <a:rPr sz="2800" spc="50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2800" spc="50" dirty="0">
                <a:solidFill>
                  <a:srgbClr val="404040"/>
                </a:solidFill>
                <a:latin typeface="TeXGyreAdventor"/>
                <a:cs typeface="TeXGyreAdventor"/>
              </a:rPr>
              <a:t>)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8465" y="4697917"/>
            <a:ext cx="4735830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0" marR="5080" indent="-1111885" algn="r">
              <a:lnSpc>
                <a:spcPct val="146800"/>
              </a:lnSpc>
              <a:spcBef>
                <a:spcPts val="100"/>
              </a:spcBef>
            </a:pP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Sala Penal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Transitoria 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8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Corte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Suprema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 631-2015-Arequipa.</a:t>
            </a:r>
            <a:endParaRPr sz="1800">
              <a:latin typeface="TeXGyreAdventor"/>
              <a:cs typeface="TeXGyreAdventor"/>
            </a:endParaRPr>
          </a:p>
          <a:p>
            <a:pPr marR="6985" algn="r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8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Cuarto.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030" y="4342320"/>
            <a:ext cx="4019308" cy="2525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8723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30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 </a:t>
            </a:r>
            <a:r>
              <a:rPr spc="-490" dirty="0">
                <a:latin typeface="Verdana"/>
                <a:cs typeface="Verdana"/>
              </a:rPr>
              <a:t>–</a:t>
            </a:r>
            <a:r>
              <a:rPr spc="-290" dirty="0">
                <a:latin typeface="Verdana"/>
                <a:cs typeface="Verdana"/>
              </a:rPr>
              <a:t> </a:t>
            </a:r>
            <a:r>
              <a:rPr dirty="0"/>
              <a:t>dimensiones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058856" y="1900872"/>
            <a:ext cx="1172845" cy="1168400"/>
            <a:chOff x="4058856" y="1900872"/>
            <a:chExt cx="1172845" cy="1168400"/>
          </a:xfrm>
        </p:grpSpPr>
        <p:sp>
          <p:nvSpPr>
            <p:cNvPr id="5" name="object 5"/>
            <p:cNvSpPr/>
            <p:nvPr/>
          </p:nvSpPr>
          <p:spPr>
            <a:xfrm>
              <a:off x="4066794" y="1908810"/>
              <a:ext cx="1156970" cy="1152525"/>
            </a:xfrm>
            <a:custGeom>
              <a:avLst/>
              <a:gdLst/>
              <a:ahLst/>
              <a:cxnLst/>
              <a:rect l="l" t="t" r="r" b="b"/>
              <a:pathLst>
                <a:path w="1156970" h="1152525">
                  <a:moveTo>
                    <a:pt x="578357" y="0"/>
                  </a:moveTo>
                  <a:lnTo>
                    <a:pt x="530925" y="1909"/>
                  </a:lnTo>
                  <a:lnTo>
                    <a:pt x="484548" y="7540"/>
                  </a:lnTo>
                  <a:lnTo>
                    <a:pt x="439376" y="16743"/>
                  </a:lnTo>
                  <a:lnTo>
                    <a:pt x="395557" y="29370"/>
                  </a:lnTo>
                  <a:lnTo>
                    <a:pt x="353240" y="45273"/>
                  </a:lnTo>
                  <a:lnTo>
                    <a:pt x="312575" y="64304"/>
                  </a:lnTo>
                  <a:lnTo>
                    <a:pt x="273709" y="86313"/>
                  </a:lnTo>
                  <a:lnTo>
                    <a:pt x="236793" y="111154"/>
                  </a:lnTo>
                  <a:lnTo>
                    <a:pt x="201974" y="138677"/>
                  </a:lnTo>
                  <a:lnTo>
                    <a:pt x="169402" y="168735"/>
                  </a:lnTo>
                  <a:lnTo>
                    <a:pt x="139225" y="201179"/>
                  </a:lnTo>
                  <a:lnTo>
                    <a:pt x="111593" y="235860"/>
                  </a:lnTo>
                  <a:lnTo>
                    <a:pt x="86654" y="272631"/>
                  </a:lnTo>
                  <a:lnTo>
                    <a:pt x="64557" y="311342"/>
                  </a:lnTo>
                  <a:lnTo>
                    <a:pt x="45452" y="351847"/>
                  </a:lnTo>
                  <a:lnTo>
                    <a:pt x="29486" y="393996"/>
                  </a:lnTo>
                  <a:lnTo>
                    <a:pt x="16809" y="437641"/>
                  </a:lnTo>
                  <a:lnTo>
                    <a:pt x="7570" y="482635"/>
                  </a:lnTo>
                  <a:lnTo>
                    <a:pt x="1917" y="528827"/>
                  </a:lnTo>
                  <a:lnTo>
                    <a:pt x="0" y="576072"/>
                  </a:lnTo>
                  <a:lnTo>
                    <a:pt x="1917" y="623316"/>
                  </a:lnTo>
                  <a:lnTo>
                    <a:pt x="7570" y="669508"/>
                  </a:lnTo>
                  <a:lnTo>
                    <a:pt x="16809" y="714502"/>
                  </a:lnTo>
                  <a:lnTo>
                    <a:pt x="29486" y="758147"/>
                  </a:lnTo>
                  <a:lnTo>
                    <a:pt x="45452" y="800296"/>
                  </a:lnTo>
                  <a:lnTo>
                    <a:pt x="64557" y="840801"/>
                  </a:lnTo>
                  <a:lnTo>
                    <a:pt x="86654" y="879512"/>
                  </a:lnTo>
                  <a:lnTo>
                    <a:pt x="111593" y="916283"/>
                  </a:lnTo>
                  <a:lnTo>
                    <a:pt x="139225" y="950964"/>
                  </a:lnTo>
                  <a:lnTo>
                    <a:pt x="169402" y="983408"/>
                  </a:lnTo>
                  <a:lnTo>
                    <a:pt x="201974" y="1013466"/>
                  </a:lnTo>
                  <a:lnTo>
                    <a:pt x="236793" y="1040989"/>
                  </a:lnTo>
                  <a:lnTo>
                    <a:pt x="273709" y="1065830"/>
                  </a:lnTo>
                  <a:lnTo>
                    <a:pt x="312575" y="1087839"/>
                  </a:lnTo>
                  <a:lnTo>
                    <a:pt x="353240" y="1106870"/>
                  </a:lnTo>
                  <a:lnTo>
                    <a:pt x="395557" y="1122773"/>
                  </a:lnTo>
                  <a:lnTo>
                    <a:pt x="439376" y="1135400"/>
                  </a:lnTo>
                  <a:lnTo>
                    <a:pt x="484548" y="1144603"/>
                  </a:lnTo>
                  <a:lnTo>
                    <a:pt x="530925" y="1150234"/>
                  </a:lnTo>
                  <a:lnTo>
                    <a:pt x="578357" y="1152143"/>
                  </a:lnTo>
                  <a:lnTo>
                    <a:pt x="625790" y="1150234"/>
                  </a:lnTo>
                  <a:lnTo>
                    <a:pt x="672167" y="1144603"/>
                  </a:lnTo>
                  <a:lnTo>
                    <a:pt x="717339" y="1135400"/>
                  </a:lnTo>
                  <a:lnTo>
                    <a:pt x="761158" y="1122773"/>
                  </a:lnTo>
                  <a:lnTo>
                    <a:pt x="803475" y="1106870"/>
                  </a:lnTo>
                  <a:lnTo>
                    <a:pt x="844140" y="1087839"/>
                  </a:lnTo>
                  <a:lnTo>
                    <a:pt x="883006" y="1065830"/>
                  </a:lnTo>
                  <a:lnTo>
                    <a:pt x="919922" y="1040989"/>
                  </a:lnTo>
                  <a:lnTo>
                    <a:pt x="954741" y="1013466"/>
                  </a:lnTo>
                  <a:lnTo>
                    <a:pt x="987313" y="983408"/>
                  </a:lnTo>
                  <a:lnTo>
                    <a:pt x="1017490" y="950964"/>
                  </a:lnTo>
                  <a:lnTo>
                    <a:pt x="1045122" y="916283"/>
                  </a:lnTo>
                  <a:lnTo>
                    <a:pt x="1070061" y="879512"/>
                  </a:lnTo>
                  <a:lnTo>
                    <a:pt x="1092158" y="840801"/>
                  </a:lnTo>
                  <a:lnTo>
                    <a:pt x="1111263" y="800296"/>
                  </a:lnTo>
                  <a:lnTo>
                    <a:pt x="1127229" y="758147"/>
                  </a:lnTo>
                  <a:lnTo>
                    <a:pt x="1139906" y="714502"/>
                  </a:lnTo>
                  <a:lnTo>
                    <a:pt x="1149145" y="669508"/>
                  </a:lnTo>
                  <a:lnTo>
                    <a:pt x="1154798" y="623316"/>
                  </a:lnTo>
                  <a:lnTo>
                    <a:pt x="1156715" y="576072"/>
                  </a:lnTo>
                  <a:lnTo>
                    <a:pt x="1154798" y="528827"/>
                  </a:lnTo>
                  <a:lnTo>
                    <a:pt x="1149145" y="482635"/>
                  </a:lnTo>
                  <a:lnTo>
                    <a:pt x="1139906" y="437641"/>
                  </a:lnTo>
                  <a:lnTo>
                    <a:pt x="1127229" y="393996"/>
                  </a:lnTo>
                  <a:lnTo>
                    <a:pt x="1111263" y="351847"/>
                  </a:lnTo>
                  <a:lnTo>
                    <a:pt x="1092158" y="311342"/>
                  </a:lnTo>
                  <a:lnTo>
                    <a:pt x="1070061" y="272631"/>
                  </a:lnTo>
                  <a:lnTo>
                    <a:pt x="1045122" y="235860"/>
                  </a:lnTo>
                  <a:lnTo>
                    <a:pt x="1017490" y="201179"/>
                  </a:lnTo>
                  <a:lnTo>
                    <a:pt x="987313" y="168735"/>
                  </a:lnTo>
                  <a:lnTo>
                    <a:pt x="954741" y="138677"/>
                  </a:lnTo>
                  <a:lnTo>
                    <a:pt x="919922" y="111154"/>
                  </a:lnTo>
                  <a:lnTo>
                    <a:pt x="883006" y="86313"/>
                  </a:lnTo>
                  <a:lnTo>
                    <a:pt x="844140" y="64304"/>
                  </a:lnTo>
                  <a:lnTo>
                    <a:pt x="803475" y="45273"/>
                  </a:lnTo>
                  <a:lnTo>
                    <a:pt x="761158" y="29370"/>
                  </a:lnTo>
                  <a:lnTo>
                    <a:pt x="717339" y="16743"/>
                  </a:lnTo>
                  <a:lnTo>
                    <a:pt x="672167" y="7540"/>
                  </a:lnTo>
                  <a:lnTo>
                    <a:pt x="625790" y="1909"/>
                  </a:lnTo>
                  <a:lnTo>
                    <a:pt x="578357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6794" y="1908810"/>
              <a:ext cx="1156970" cy="1152525"/>
            </a:xfrm>
            <a:custGeom>
              <a:avLst/>
              <a:gdLst/>
              <a:ahLst/>
              <a:cxnLst/>
              <a:rect l="l" t="t" r="r" b="b"/>
              <a:pathLst>
                <a:path w="1156970" h="1152525">
                  <a:moveTo>
                    <a:pt x="0" y="576072"/>
                  </a:moveTo>
                  <a:lnTo>
                    <a:pt x="1917" y="528827"/>
                  </a:lnTo>
                  <a:lnTo>
                    <a:pt x="7570" y="482635"/>
                  </a:lnTo>
                  <a:lnTo>
                    <a:pt x="16809" y="437641"/>
                  </a:lnTo>
                  <a:lnTo>
                    <a:pt x="29486" y="393996"/>
                  </a:lnTo>
                  <a:lnTo>
                    <a:pt x="45452" y="351847"/>
                  </a:lnTo>
                  <a:lnTo>
                    <a:pt x="64557" y="311342"/>
                  </a:lnTo>
                  <a:lnTo>
                    <a:pt x="86654" y="272631"/>
                  </a:lnTo>
                  <a:lnTo>
                    <a:pt x="111593" y="235860"/>
                  </a:lnTo>
                  <a:lnTo>
                    <a:pt x="139225" y="201179"/>
                  </a:lnTo>
                  <a:lnTo>
                    <a:pt x="169402" y="168735"/>
                  </a:lnTo>
                  <a:lnTo>
                    <a:pt x="201974" y="138677"/>
                  </a:lnTo>
                  <a:lnTo>
                    <a:pt x="236793" y="111154"/>
                  </a:lnTo>
                  <a:lnTo>
                    <a:pt x="273709" y="86313"/>
                  </a:lnTo>
                  <a:lnTo>
                    <a:pt x="312575" y="64304"/>
                  </a:lnTo>
                  <a:lnTo>
                    <a:pt x="353240" y="45273"/>
                  </a:lnTo>
                  <a:lnTo>
                    <a:pt x="395557" y="29370"/>
                  </a:lnTo>
                  <a:lnTo>
                    <a:pt x="439376" y="16743"/>
                  </a:lnTo>
                  <a:lnTo>
                    <a:pt x="484548" y="7540"/>
                  </a:lnTo>
                  <a:lnTo>
                    <a:pt x="530925" y="1909"/>
                  </a:lnTo>
                  <a:lnTo>
                    <a:pt x="578357" y="0"/>
                  </a:lnTo>
                  <a:lnTo>
                    <a:pt x="625790" y="1909"/>
                  </a:lnTo>
                  <a:lnTo>
                    <a:pt x="672167" y="7540"/>
                  </a:lnTo>
                  <a:lnTo>
                    <a:pt x="717339" y="16743"/>
                  </a:lnTo>
                  <a:lnTo>
                    <a:pt x="761158" y="29370"/>
                  </a:lnTo>
                  <a:lnTo>
                    <a:pt x="803475" y="45273"/>
                  </a:lnTo>
                  <a:lnTo>
                    <a:pt x="844140" y="64304"/>
                  </a:lnTo>
                  <a:lnTo>
                    <a:pt x="883006" y="86313"/>
                  </a:lnTo>
                  <a:lnTo>
                    <a:pt x="919922" y="111154"/>
                  </a:lnTo>
                  <a:lnTo>
                    <a:pt x="954741" y="138677"/>
                  </a:lnTo>
                  <a:lnTo>
                    <a:pt x="987313" y="168735"/>
                  </a:lnTo>
                  <a:lnTo>
                    <a:pt x="1017490" y="201179"/>
                  </a:lnTo>
                  <a:lnTo>
                    <a:pt x="1045122" y="235860"/>
                  </a:lnTo>
                  <a:lnTo>
                    <a:pt x="1070061" y="272631"/>
                  </a:lnTo>
                  <a:lnTo>
                    <a:pt x="1092158" y="311342"/>
                  </a:lnTo>
                  <a:lnTo>
                    <a:pt x="1111263" y="351847"/>
                  </a:lnTo>
                  <a:lnTo>
                    <a:pt x="1127229" y="393996"/>
                  </a:lnTo>
                  <a:lnTo>
                    <a:pt x="1139906" y="437641"/>
                  </a:lnTo>
                  <a:lnTo>
                    <a:pt x="1149145" y="482635"/>
                  </a:lnTo>
                  <a:lnTo>
                    <a:pt x="1154798" y="528827"/>
                  </a:lnTo>
                  <a:lnTo>
                    <a:pt x="1156715" y="576072"/>
                  </a:lnTo>
                  <a:lnTo>
                    <a:pt x="1154798" y="623316"/>
                  </a:lnTo>
                  <a:lnTo>
                    <a:pt x="1149145" y="669508"/>
                  </a:lnTo>
                  <a:lnTo>
                    <a:pt x="1139906" y="714502"/>
                  </a:lnTo>
                  <a:lnTo>
                    <a:pt x="1127229" y="758147"/>
                  </a:lnTo>
                  <a:lnTo>
                    <a:pt x="1111263" y="800296"/>
                  </a:lnTo>
                  <a:lnTo>
                    <a:pt x="1092158" y="840801"/>
                  </a:lnTo>
                  <a:lnTo>
                    <a:pt x="1070061" y="879512"/>
                  </a:lnTo>
                  <a:lnTo>
                    <a:pt x="1045122" y="916283"/>
                  </a:lnTo>
                  <a:lnTo>
                    <a:pt x="1017490" y="950964"/>
                  </a:lnTo>
                  <a:lnTo>
                    <a:pt x="987313" y="983408"/>
                  </a:lnTo>
                  <a:lnTo>
                    <a:pt x="954741" y="1013466"/>
                  </a:lnTo>
                  <a:lnTo>
                    <a:pt x="919922" y="1040989"/>
                  </a:lnTo>
                  <a:lnTo>
                    <a:pt x="883006" y="1065830"/>
                  </a:lnTo>
                  <a:lnTo>
                    <a:pt x="844140" y="1087839"/>
                  </a:lnTo>
                  <a:lnTo>
                    <a:pt x="803475" y="1106870"/>
                  </a:lnTo>
                  <a:lnTo>
                    <a:pt x="761158" y="1122773"/>
                  </a:lnTo>
                  <a:lnTo>
                    <a:pt x="717339" y="1135400"/>
                  </a:lnTo>
                  <a:lnTo>
                    <a:pt x="672167" y="1144603"/>
                  </a:lnTo>
                  <a:lnTo>
                    <a:pt x="625790" y="1150234"/>
                  </a:lnTo>
                  <a:lnTo>
                    <a:pt x="578357" y="1152143"/>
                  </a:lnTo>
                  <a:lnTo>
                    <a:pt x="530925" y="1150234"/>
                  </a:lnTo>
                  <a:lnTo>
                    <a:pt x="484548" y="1144603"/>
                  </a:lnTo>
                  <a:lnTo>
                    <a:pt x="439376" y="1135400"/>
                  </a:lnTo>
                  <a:lnTo>
                    <a:pt x="395557" y="1122773"/>
                  </a:lnTo>
                  <a:lnTo>
                    <a:pt x="353240" y="1106870"/>
                  </a:lnTo>
                  <a:lnTo>
                    <a:pt x="312575" y="1087839"/>
                  </a:lnTo>
                  <a:lnTo>
                    <a:pt x="273709" y="1065830"/>
                  </a:lnTo>
                  <a:lnTo>
                    <a:pt x="236793" y="1040989"/>
                  </a:lnTo>
                  <a:lnTo>
                    <a:pt x="201974" y="1013466"/>
                  </a:lnTo>
                  <a:lnTo>
                    <a:pt x="169402" y="983408"/>
                  </a:lnTo>
                  <a:lnTo>
                    <a:pt x="139225" y="950964"/>
                  </a:lnTo>
                  <a:lnTo>
                    <a:pt x="111593" y="916283"/>
                  </a:lnTo>
                  <a:lnTo>
                    <a:pt x="86654" y="879512"/>
                  </a:lnTo>
                  <a:lnTo>
                    <a:pt x="64557" y="840801"/>
                  </a:lnTo>
                  <a:lnTo>
                    <a:pt x="45452" y="800296"/>
                  </a:lnTo>
                  <a:lnTo>
                    <a:pt x="29486" y="758147"/>
                  </a:lnTo>
                  <a:lnTo>
                    <a:pt x="16809" y="714502"/>
                  </a:lnTo>
                  <a:lnTo>
                    <a:pt x="7570" y="669508"/>
                  </a:lnTo>
                  <a:lnTo>
                    <a:pt x="1917" y="623316"/>
                  </a:lnTo>
                  <a:lnTo>
                    <a:pt x="0" y="57607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6165" y="2376372"/>
            <a:ext cx="53911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5" dirty="0">
                <a:solidFill>
                  <a:srgbClr val="FFFFFF"/>
                </a:solidFill>
                <a:latin typeface="TeXGyreAdventor"/>
                <a:cs typeface="TeXGyreAdventor"/>
              </a:rPr>
              <a:t>Laboral</a:t>
            </a:r>
            <a:endParaRPr sz="11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8209" y="2679700"/>
            <a:ext cx="327025" cy="351790"/>
          </a:xfrm>
          <a:custGeom>
            <a:avLst/>
            <a:gdLst/>
            <a:ahLst/>
            <a:cxnLst/>
            <a:rect l="l" t="t" r="r" b="b"/>
            <a:pathLst>
              <a:path w="327025" h="351789">
                <a:moveTo>
                  <a:pt x="273303" y="0"/>
                </a:moveTo>
                <a:lnTo>
                  <a:pt x="239521" y="70230"/>
                </a:lnTo>
                <a:lnTo>
                  <a:pt x="101600" y="3810"/>
                </a:lnTo>
                <a:lnTo>
                  <a:pt x="0" y="214629"/>
                </a:lnTo>
                <a:lnTo>
                  <a:pt x="138049" y="281050"/>
                </a:lnTo>
                <a:lnTo>
                  <a:pt x="104139" y="351282"/>
                </a:lnTo>
                <a:lnTo>
                  <a:pt x="326770" y="242062"/>
                </a:lnTo>
                <a:lnTo>
                  <a:pt x="273303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622480" y="2650680"/>
            <a:ext cx="1172845" cy="1172845"/>
            <a:chOff x="5622480" y="2650680"/>
            <a:chExt cx="1172845" cy="1172845"/>
          </a:xfrm>
        </p:grpSpPr>
        <p:sp>
          <p:nvSpPr>
            <p:cNvPr id="10" name="object 10"/>
            <p:cNvSpPr/>
            <p:nvPr/>
          </p:nvSpPr>
          <p:spPr>
            <a:xfrm>
              <a:off x="5630417" y="2658617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8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8" y="1156716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5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0417" y="2658617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8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5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8" y="1156716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33947" y="3128847"/>
            <a:ext cx="54800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F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TeXGyreAdventor"/>
                <a:cs typeface="TeXGyreAdventor"/>
              </a:rPr>
              <a:t>m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eXGyreAdventor"/>
                <a:cs typeface="TeXGyreAdventor"/>
              </a:rPr>
              <a:t>l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r</a:t>
            </a:r>
            <a:endParaRPr sz="1100">
              <a:latin typeface="TeXGyreAdventor"/>
              <a:cs typeface="TeXGyreAdvento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06363" y="3896233"/>
            <a:ext cx="380365" cy="325120"/>
          </a:xfrm>
          <a:custGeom>
            <a:avLst/>
            <a:gdLst/>
            <a:ahLst/>
            <a:cxnLst/>
            <a:rect l="l" t="t" r="r" b="b"/>
            <a:pathLst>
              <a:path w="380365" h="325120">
                <a:moveTo>
                  <a:pt x="270128" y="0"/>
                </a:moveTo>
                <a:lnTo>
                  <a:pt x="42037" y="52070"/>
                </a:lnTo>
                <a:lnTo>
                  <a:pt x="76073" y="201295"/>
                </a:lnTo>
                <a:lnTo>
                  <a:pt x="0" y="218694"/>
                </a:lnTo>
                <a:lnTo>
                  <a:pt x="224154" y="324612"/>
                </a:lnTo>
                <a:lnTo>
                  <a:pt x="380238" y="131953"/>
                </a:lnTo>
                <a:lnTo>
                  <a:pt x="304164" y="149225"/>
                </a:lnTo>
                <a:lnTo>
                  <a:pt x="270128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006528" y="4342320"/>
            <a:ext cx="1172845" cy="1172845"/>
            <a:chOff x="6006528" y="4342320"/>
            <a:chExt cx="1172845" cy="1172845"/>
          </a:xfrm>
        </p:grpSpPr>
        <p:sp>
          <p:nvSpPr>
            <p:cNvPr id="15" name="object 15"/>
            <p:cNvSpPr/>
            <p:nvPr/>
          </p:nvSpPr>
          <p:spPr>
            <a:xfrm>
              <a:off x="6014465" y="4350258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8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8" y="1156716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5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4465" y="4350258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8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5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8" y="1156716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87185" y="4820158"/>
            <a:ext cx="82232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D</a:t>
            </a:r>
            <a:r>
              <a:rPr sz="1100" spc="-5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r>
              <a:rPr sz="1100" spc="-25" dirty="0">
                <a:solidFill>
                  <a:srgbClr val="FFFFFF"/>
                </a:solidFill>
                <a:latin typeface="TeXGyreAdventor"/>
                <a:cs typeface="TeXGyreAdventor"/>
              </a:rPr>
              <a:t>m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spc="10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eXGyreAdventor"/>
                <a:cs typeface="TeXGyreAdventor"/>
              </a:rPr>
              <a:t>l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TeXGyreAdventor"/>
                <a:cs typeface="TeXGyreAdventor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spc="10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endParaRPr sz="1100">
              <a:latin typeface="TeXGyreAdventor"/>
              <a:cs typeface="TeXGyreAdventor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27536" y="5402960"/>
            <a:ext cx="1316355" cy="1465580"/>
            <a:chOff x="4927536" y="5402960"/>
            <a:chExt cx="1316355" cy="1465580"/>
          </a:xfrm>
        </p:grpSpPr>
        <p:sp>
          <p:nvSpPr>
            <p:cNvPr id="19" name="object 19"/>
            <p:cNvSpPr/>
            <p:nvPr/>
          </p:nvSpPr>
          <p:spPr>
            <a:xfrm>
              <a:off x="5903848" y="5402960"/>
              <a:ext cx="339725" cy="314325"/>
            </a:xfrm>
            <a:custGeom>
              <a:avLst/>
              <a:gdLst/>
              <a:ahLst/>
              <a:cxnLst/>
              <a:rect l="l" t="t" r="r" b="b"/>
              <a:pathLst>
                <a:path w="339725" h="314325">
                  <a:moveTo>
                    <a:pt x="156463" y="0"/>
                  </a:moveTo>
                  <a:lnTo>
                    <a:pt x="60960" y="119760"/>
                  </a:lnTo>
                  <a:lnTo>
                    <a:pt x="0" y="71119"/>
                  </a:lnTo>
                  <a:lnTo>
                    <a:pt x="57023" y="312356"/>
                  </a:lnTo>
                  <a:lnTo>
                    <a:pt x="304926" y="314197"/>
                  </a:lnTo>
                  <a:lnTo>
                    <a:pt x="243966" y="265582"/>
                  </a:lnTo>
                  <a:lnTo>
                    <a:pt x="339471" y="145795"/>
                  </a:lnTo>
                  <a:lnTo>
                    <a:pt x="156463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35473" y="5703569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8" y="0"/>
                  </a:moveTo>
                  <a:lnTo>
                    <a:pt x="530925" y="1917"/>
                  </a:lnTo>
                  <a:lnTo>
                    <a:pt x="484548" y="7569"/>
                  </a:lnTo>
                  <a:lnTo>
                    <a:pt x="439376" y="16808"/>
                  </a:lnTo>
                  <a:lnTo>
                    <a:pt x="395557" y="29485"/>
                  </a:lnTo>
                  <a:lnTo>
                    <a:pt x="353240" y="45450"/>
                  </a:lnTo>
                  <a:lnTo>
                    <a:pt x="312575" y="64555"/>
                  </a:lnTo>
                  <a:lnTo>
                    <a:pt x="273709" y="86651"/>
                  </a:lnTo>
                  <a:lnTo>
                    <a:pt x="236793" y="111589"/>
                  </a:lnTo>
                  <a:lnTo>
                    <a:pt x="201974" y="139221"/>
                  </a:lnTo>
                  <a:lnTo>
                    <a:pt x="169402" y="169397"/>
                  </a:lnTo>
                  <a:lnTo>
                    <a:pt x="139225" y="201969"/>
                  </a:lnTo>
                  <a:lnTo>
                    <a:pt x="111593" y="236787"/>
                  </a:lnTo>
                  <a:lnTo>
                    <a:pt x="86654" y="273703"/>
                  </a:lnTo>
                  <a:lnTo>
                    <a:pt x="64557" y="312569"/>
                  </a:lnTo>
                  <a:lnTo>
                    <a:pt x="45452" y="353235"/>
                  </a:lnTo>
                  <a:lnTo>
                    <a:pt x="29486" y="395552"/>
                  </a:lnTo>
                  <a:lnTo>
                    <a:pt x="16809" y="439372"/>
                  </a:lnTo>
                  <a:lnTo>
                    <a:pt x="7570" y="484545"/>
                  </a:lnTo>
                  <a:lnTo>
                    <a:pt x="1917" y="530923"/>
                  </a:lnTo>
                  <a:lnTo>
                    <a:pt x="0" y="578357"/>
                  </a:lnTo>
                  <a:lnTo>
                    <a:pt x="1917" y="625792"/>
                  </a:lnTo>
                  <a:lnTo>
                    <a:pt x="7570" y="672170"/>
                  </a:lnTo>
                  <a:lnTo>
                    <a:pt x="16809" y="717343"/>
                  </a:lnTo>
                  <a:lnTo>
                    <a:pt x="29486" y="761163"/>
                  </a:lnTo>
                  <a:lnTo>
                    <a:pt x="45452" y="803480"/>
                  </a:lnTo>
                  <a:lnTo>
                    <a:pt x="64557" y="844146"/>
                  </a:lnTo>
                  <a:lnTo>
                    <a:pt x="86654" y="883012"/>
                  </a:lnTo>
                  <a:lnTo>
                    <a:pt x="111593" y="919928"/>
                  </a:lnTo>
                  <a:lnTo>
                    <a:pt x="139225" y="954746"/>
                  </a:lnTo>
                  <a:lnTo>
                    <a:pt x="169402" y="987318"/>
                  </a:lnTo>
                  <a:lnTo>
                    <a:pt x="201974" y="1017494"/>
                  </a:lnTo>
                  <a:lnTo>
                    <a:pt x="236793" y="1045126"/>
                  </a:lnTo>
                  <a:lnTo>
                    <a:pt x="273709" y="1070064"/>
                  </a:lnTo>
                  <a:lnTo>
                    <a:pt x="312575" y="1092160"/>
                  </a:lnTo>
                  <a:lnTo>
                    <a:pt x="353240" y="1111265"/>
                  </a:lnTo>
                  <a:lnTo>
                    <a:pt x="395557" y="1127230"/>
                  </a:lnTo>
                  <a:lnTo>
                    <a:pt x="439376" y="1139907"/>
                  </a:lnTo>
                  <a:lnTo>
                    <a:pt x="484548" y="1149146"/>
                  </a:lnTo>
                  <a:lnTo>
                    <a:pt x="530925" y="1154798"/>
                  </a:lnTo>
                  <a:lnTo>
                    <a:pt x="578358" y="1156715"/>
                  </a:lnTo>
                  <a:lnTo>
                    <a:pt x="625790" y="1154798"/>
                  </a:lnTo>
                  <a:lnTo>
                    <a:pt x="672167" y="1149146"/>
                  </a:lnTo>
                  <a:lnTo>
                    <a:pt x="717339" y="1139907"/>
                  </a:lnTo>
                  <a:lnTo>
                    <a:pt x="761158" y="1127230"/>
                  </a:lnTo>
                  <a:lnTo>
                    <a:pt x="803475" y="1111265"/>
                  </a:lnTo>
                  <a:lnTo>
                    <a:pt x="844140" y="1092160"/>
                  </a:lnTo>
                  <a:lnTo>
                    <a:pt x="883006" y="1070064"/>
                  </a:lnTo>
                  <a:lnTo>
                    <a:pt x="919922" y="1045126"/>
                  </a:lnTo>
                  <a:lnTo>
                    <a:pt x="954741" y="1017494"/>
                  </a:lnTo>
                  <a:lnTo>
                    <a:pt x="987313" y="987318"/>
                  </a:lnTo>
                  <a:lnTo>
                    <a:pt x="1017490" y="954746"/>
                  </a:lnTo>
                  <a:lnTo>
                    <a:pt x="1045122" y="919928"/>
                  </a:lnTo>
                  <a:lnTo>
                    <a:pt x="1070061" y="883012"/>
                  </a:lnTo>
                  <a:lnTo>
                    <a:pt x="1092158" y="844146"/>
                  </a:lnTo>
                  <a:lnTo>
                    <a:pt x="1111263" y="803480"/>
                  </a:lnTo>
                  <a:lnTo>
                    <a:pt x="1127229" y="761163"/>
                  </a:lnTo>
                  <a:lnTo>
                    <a:pt x="1139906" y="717343"/>
                  </a:lnTo>
                  <a:lnTo>
                    <a:pt x="1149145" y="672170"/>
                  </a:lnTo>
                  <a:lnTo>
                    <a:pt x="1154798" y="625792"/>
                  </a:lnTo>
                  <a:lnTo>
                    <a:pt x="1156715" y="578357"/>
                  </a:lnTo>
                  <a:lnTo>
                    <a:pt x="1154798" y="530923"/>
                  </a:lnTo>
                  <a:lnTo>
                    <a:pt x="1149145" y="484545"/>
                  </a:lnTo>
                  <a:lnTo>
                    <a:pt x="1139906" y="439372"/>
                  </a:lnTo>
                  <a:lnTo>
                    <a:pt x="1127229" y="395552"/>
                  </a:lnTo>
                  <a:lnTo>
                    <a:pt x="1111263" y="353235"/>
                  </a:lnTo>
                  <a:lnTo>
                    <a:pt x="1092158" y="312569"/>
                  </a:lnTo>
                  <a:lnTo>
                    <a:pt x="1070061" y="273703"/>
                  </a:lnTo>
                  <a:lnTo>
                    <a:pt x="1045122" y="236787"/>
                  </a:lnTo>
                  <a:lnTo>
                    <a:pt x="1017490" y="201969"/>
                  </a:lnTo>
                  <a:lnTo>
                    <a:pt x="987313" y="169397"/>
                  </a:lnTo>
                  <a:lnTo>
                    <a:pt x="954741" y="139221"/>
                  </a:lnTo>
                  <a:lnTo>
                    <a:pt x="919922" y="111589"/>
                  </a:lnTo>
                  <a:lnTo>
                    <a:pt x="883006" y="86651"/>
                  </a:lnTo>
                  <a:lnTo>
                    <a:pt x="844140" y="64555"/>
                  </a:lnTo>
                  <a:lnTo>
                    <a:pt x="803475" y="45450"/>
                  </a:lnTo>
                  <a:lnTo>
                    <a:pt x="761158" y="29485"/>
                  </a:lnTo>
                  <a:lnTo>
                    <a:pt x="717339" y="16808"/>
                  </a:lnTo>
                  <a:lnTo>
                    <a:pt x="672167" y="7569"/>
                  </a:lnTo>
                  <a:lnTo>
                    <a:pt x="625790" y="1917"/>
                  </a:lnTo>
                  <a:lnTo>
                    <a:pt x="578358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35473" y="5703569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7"/>
                  </a:moveTo>
                  <a:lnTo>
                    <a:pt x="1917" y="530923"/>
                  </a:lnTo>
                  <a:lnTo>
                    <a:pt x="7570" y="484545"/>
                  </a:lnTo>
                  <a:lnTo>
                    <a:pt x="16809" y="439372"/>
                  </a:lnTo>
                  <a:lnTo>
                    <a:pt x="29486" y="395552"/>
                  </a:lnTo>
                  <a:lnTo>
                    <a:pt x="45452" y="353235"/>
                  </a:lnTo>
                  <a:lnTo>
                    <a:pt x="64557" y="312569"/>
                  </a:lnTo>
                  <a:lnTo>
                    <a:pt x="86654" y="273703"/>
                  </a:lnTo>
                  <a:lnTo>
                    <a:pt x="111593" y="236787"/>
                  </a:lnTo>
                  <a:lnTo>
                    <a:pt x="139225" y="201969"/>
                  </a:lnTo>
                  <a:lnTo>
                    <a:pt x="169402" y="169397"/>
                  </a:lnTo>
                  <a:lnTo>
                    <a:pt x="201974" y="139221"/>
                  </a:lnTo>
                  <a:lnTo>
                    <a:pt x="236793" y="111589"/>
                  </a:lnTo>
                  <a:lnTo>
                    <a:pt x="273709" y="86651"/>
                  </a:lnTo>
                  <a:lnTo>
                    <a:pt x="312575" y="64555"/>
                  </a:lnTo>
                  <a:lnTo>
                    <a:pt x="353240" y="45450"/>
                  </a:lnTo>
                  <a:lnTo>
                    <a:pt x="395557" y="29485"/>
                  </a:lnTo>
                  <a:lnTo>
                    <a:pt x="439376" y="16808"/>
                  </a:lnTo>
                  <a:lnTo>
                    <a:pt x="484548" y="7569"/>
                  </a:lnTo>
                  <a:lnTo>
                    <a:pt x="530925" y="1917"/>
                  </a:lnTo>
                  <a:lnTo>
                    <a:pt x="578358" y="0"/>
                  </a:lnTo>
                  <a:lnTo>
                    <a:pt x="625790" y="1917"/>
                  </a:lnTo>
                  <a:lnTo>
                    <a:pt x="672167" y="7569"/>
                  </a:lnTo>
                  <a:lnTo>
                    <a:pt x="717339" y="16808"/>
                  </a:lnTo>
                  <a:lnTo>
                    <a:pt x="761158" y="29485"/>
                  </a:lnTo>
                  <a:lnTo>
                    <a:pt x="803475" y="45450"/>
                  </a:lnTo>
                  <a:lnTo>
                    <a:pt x="844140" y="64555"/>
                  </a:lnTo>
                  <a:lnTo>
                    <a:pt x="883006" y="86651"/>
                  </a:lnTo>
                  <a:lnTo>
                    <a:pt x="919922" y="111589"/>
                  </a:lnTo>
                  <a:lnTo>
                    <a:pt x="954741" y="139221"/>
                  </a:lnTo>
                  <a:lnTo>
                    <a:pt x="987313" y="169397"/>
                  </a:lnTo>
                  <a:lnTo>
                    <a:pt x="1017490" y="201969"/>
                  </a:lnTo>
                  <a:lnTo>
                    <a:pt x="1045122" y="236787"/>
                  </a:lnTo>
                  <a:lnTo>
                    <a:pt x="1070061" y="273703"/>
                  </a:lnTo>
                  <a:lnTo>
                    <a:pt x="1092158" y="312569"/>
                  </a:lnTo>
                  <a:lnTo>
                    <a:pt x="1111263" y="353235"/>
                  </a:lnTo>
                  <a:lnTo>
                    <a:pt x="1127229" y="395552"/>
                  </a:lnTo>
                  <a:lnTo>
                    <a:pt x="1139906" y="439372"/>
                  </a:lnTo>
                  <a:lnTo>
                    <a:pt x="1149145" y="484545"/>
                  </a:lnTo>
                  <a:lnTo>
                    <a:pt x="1154798" y="530923"/>
                  </a:lnTo>
                  <a:lnTo>
                    <a:pt x="1156715" y="578357"/>
                  </a:lnTo>
                  <a:lnTo>
                    <a:pt x="1154798" y="625792"/>
                  </a:lnTo>
                  <a:lnTo>
                    <a:pt x="1149145" y="672170"/>
                  </a:lnTo>
                  <a:lnTo>
                    <a:pt x="1139906" y="717343"/>
                  </a:lnTo>
                  <a:lnTo>
                    <a:pt x="1127229" y="761163"/>
                  </a:lnTo>
                  <a:lnTo>
                    <a:pt x="1111263" y="803480"/>
                  </a:lnTo>
                  <a:lnTo>
                    <a:pt x="1092158" y="844146"/>
                  </a:lnTo>
                  <a:lnTo>
                    <a:pt x="1070061" y="883012"/>
                  </a:lnTo>
                  <a:lnTo>
                    <a:pt x="1045122" y="919928"/>
                  </a:lnTo>
                  <a:lnTo>
                    <a:pt x="1017490" y="954746"/>
                  </a:lnTo>
                  <a:lnTo>
                    <a:pt x="987313" y="987318"/>
                  </a:lnTo>
                  <a:lnTo>
                    <a:pt x="954741" y="1017494"/>
                  </a:lnTo>
                  <a:lnTo>
                    <a:pt x="919922" y="1045126"/>
                  </a:lnTo>
                  <a:lnTo>
                    <a:pt x="883006" y="1070064"/>
                  </a:lnTo>
                  <a:lnTo>
                    <a:pt x="844140" y="1092160"/>
                  </a:lnTo>
                  <a:lnTo>
                    <a:pt x="803475" y="1111265"/>
                  </a:lnTo>
                  <a:lnTo>
                    <a:pt x="761158" y="1127230"/>
                  </a:lnTo>
                  <a:lnTo>
                    <a:pt x="717339" y="1139907"/>
                  </a:lnTo>
                  <a:lnTo>
                    <a:pt x="672167" y="1149146"/>
                  </a:lnTo>
                  <a:lnTo>
                    <a:pt x="625790" y="1154798"/>
                  </a:lnTo>
                  <a:lnTo>
                    <a:pt x="578358" y="1156715"/>
                  </a:lnTo>
                  <a:lnTo>
                    <a:pt x="530925" y="1154798"/>
                  </a:lnTo>
                  <a:lnTo>
                    <a:pt x="484548" y="1149146"/>
                  </a:lnTo>
                  <a:lnTo>
                    <a:pt x="439376" y="1139907"/>
                  </a:lnTo>
                  <a:lnTo>
                    <a:pt x="395557" y="1127230"/>
                  </a:lnTo>
                  <a:lnTo>
                    <a:pt x="353240" y="1111265"/>
                  </a:lnTo>
                  <a:lnTo>
                    <a:pt x="312575" y="1092160"/>
                  </a:lnTo>
                  <a:lnTo>
                    <a:pt x="273709" y="1070064"/>
                  </a:lnTo>
                  <a:lnTo>
                    <a:pt x="236793" y="1045126"/>
                  </a:lnTo>
                  <a:lnTo>
                    <a:pt x="201974" y="1017494"/>
                  </a:lnTo>
                  <a:lnTo>
                    <a:pt x="169402" y="987318"/>
                  </a:lnTo>
                  <a:lnTo>
                    <a:pt x="139225" y="954746"/>
                  </a:lnTo>
                  <a:lnTo>
                    <a:pt x="111593" y="919928"/>
                  </a:lnTo>
                  <a:lnTo>
                    <a:pt x="86654" y="883012"/>
                  </a:lnTo>
                  <a:lnTo>
                    <a:pt x="64557" y="844146"/>
                  </a:lnTo>
                  <a:lnTo>
                    <a:pt x="45452" y="803480"/>
                  </a:lnTo>
                  <a:lnTo>
                    <a:pt x="29486" y="761163"/>
                  </a:lnTo>
                  <a:lnTo>
                    <a:pt x="16809" y="717343"/>
                  </a:lnTo>
                  <a:lnTo>
                    <a:pt x="7570" y="672170"/>
                  </a:lnTo>
                  <a:lnTo>
                    <a:pt x="1917" y="625792"/>
                  </a:lnTo>
                  <a:lnTo>
                    <a:pt x="0" y="57835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215890" y="6176264"/>
            <a:ext cx="5981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10" dirty="0">
                <a:solidFill>
                  <a:srgbClr val="FFFFFF"/>
                </a:solidFill>
                <a:latin typeface="TeXGyreAdventor"/>
                <a:cs typeface="TeXGyreAdventor"/>
              </a:rPr>
              <a:t>P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eXGyreAdventor"/>
                <a:cs typeface="TeXGyreAdventor"/>
              </a:rPr>
              <a:t>r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s</a:t>
            </a:r>
            <a:r>
              <a:rPr sz="1100" spc="-5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nal</a:t>
            </a:r>
            <a:endParaRPr sz="1100">
              <a:latin typeface="TeXGyreAdventor"/>
              <a:cs typeface="TeXGyreAdventor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98847" y="6085332"/>
            <a:ext cx="306705" cy="388620"/>
          </a:xfrm>
          <a:custGeom>
            <a:avLst/>
            <a:gdLst/>
            <a:ahLst/>
            <a:cxnLst/>
            <a:rect l="l" t="t" r="r" b="b"/>
            <a:pathLst>
              <a:path w="306704" h="388620">
                <a:moveTo>
                  <a:pt x="153162" y="0"/>
                </a:moveTo>
                <a:lnTo>
                  <a:pt x="0" y="194310"/>
                </a:lnTo>
                <a:lnTo>
                  <a:pt x="153162" y="388620"/>
                </a:lnTo>
                <a:lnTo>
                  <a:pt x="153162" y="310896"/>
                </a:lnTo>
                <a:lnTo>
                  <a:pt x="306324" y="310896"/>
                </a:lnTo>
                <a:lnTo>
                  <a:pt x="306324" y="77724"/>
                </a:lnTo>
                <a:lnTo>
                  <a:pt x="153162" y="77724"/>
                </a:lnTo>
                <a:lnTo>
                  <a:pt x="153162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99865" y="6176264"/>
            <a:ext cx="55753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Deu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d</a:t>
            </a: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as</a:t>
            </a:r>
            <a:endParaRPr sz="1100">
              <a:latin typeface="TeXGyreAdventor"/>
              <a:cs typeface="TeXGyreAdvento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64435" y="4820158"/>
            <a:ext cx="46609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10" dirty="0">
                <a:solidFill>
                  <a:srgbClr val="FFFFFF"/>
                </a:solidFill>
                <a:latin typeface="TeXGyreAdventor"/>
                <a:cs typeface="TeXGyreAdventor"/>
              </a:rPr>
              <a:t>B</a:t>
            </a:r>
            <a:r>
              <a:rPr sz="11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enes</a:t>
            </a:r>
            <a:endParaRPr sz="1100">
              <a:latin typeface="TeXGyreAdventor"/>
              <a:cs typeface="TeXGyreAdventor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99804" y="2650680"/>
            <a:ext cx="1172845" cy="1613535"/>
            <a:chOff x="2499804" y="2650680"/>
            <a:chExt cx="1172845" cy="1613535"/>
          </a:xfrm>
        </p:grpSpPr>
        <p:sp>
          <p:nvSpPr>
            <p:cNvPr id="27" name="object 27"/>
            <p:cNvSpPr/>
            <p:nvPr/>
          </p:nvSpPr>
          <p:spPr>
            <a:xfrm>
              <a:off x="2697607" y="3939158"/>
              <a:ext cx="380365" cy="325120"/>
            </a:xfrm>
            <a:custGeom>
              <a:avLst/>
              <a:gdLst/>
              <a:ahLst/>
              <a:cxnLst/>
              <a:rect l="l" t="t" r="r" b="b"/>
              <a:pathLst>
                <a:path w="380364" h="325120">
                  <a:moveTo>
                    <a:pt x="224155" y="0"/>
                  </a:moveTo>
                  <a:lnTo>
                    <a:pt x="0" y="105918"/>
                  </a:lnTo>
                  <a:lnTo>
                    <a:pt x="76073" y="123190"/>
                  </a:lnTo>
                  <a:lnTo>
                    <a:pt x="41910" y="272542"/>
                  </a:lnTo>
                  <a:lnTo>
                    <a:pt x="270001" y="324612"/>
                  </a:lnTo>
                  <a:lnTo>
                    <a:pt x="304165" y="175260"/>
                  </a:lnTo>
                  <a:lnTo>
                    <a:pt x="380111" y="192659"/>
                  </a:lnTo>
                  <a:lnTo>
                    <a:pt x="224155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07742" y="2658617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578357" y="0"/>
                  </a:moveTo>
                  <a:lnTo>
                    <a:pt x="530925" y="1917"/>
                  </a:lnTo>
                  <a:lnTo>
                    <a:pt x="484548" y="7570"/>
                  </a:lnTo>
                  <a:lnTo>
                    <a:pt x="439376" y="16809"/>
                  </a:lnTo>
                  <a:lnTo>
                    <a:pt x="395557" y="29486"/>
                  </a:lnTo>
                  <a:lnTo>
                    <a:pt x="353240" y="45452"/>
                  </a:lnTo>
                  <a:lnTo>
                    <a:pt x="312575" y="64557"/>
                  </a:lnTo>
                  <a:lnTo>
                    <a:pt x="273709" y="86654"/>
                  </a:lnTo>
                  <a:lnTo>
                    <a:pt x="236793" y="111593"/>
                  </a:lnTo>
                  <a:lnTo>
                    <a:pt x="201974" y="139225"/>
                  </a:lnTo>
                  <a:lnTo>
                    <a:pt x="169402" y="169402"/>
                  </a:lnTo>
                  <a:lnTo>
                    <a:pt x="139225" y="201974"/>
                  </a:lnTo>
                  <a:lnTo>
                    <a:pt x="111593" y="236793"/>
                  </a:lnTo>
                  <a:lnTo>
                    <a:pt x="86654" y="273709"/>
                  </a:lnTo>
                  <a:lnTo>
                    <a:pt x="64557" y="312575"/>
                  </a:lnTo>
                  <a:lnTo>
                    <a:pt x="45452" y="353240"/>
                  </a:lnTo>
                  <a:lnTo>
                    <a:pt x="29486" y="395557"/>
                  </a:lnTo>
                  <a:lnTo>
                    <a:pt x="16809" y="439376"/>
                  </a:lnTo>
                  <a:lnTo>
                    <a:pt x="7570" y="484548"/>
                  </a:lnTo>
                  <a:lnTo>
                    <a:pt x="1917" y="530925"/>
                  </a:lnTo>
                  <a:lnTo>
                    <a:pt x="0" y="578358"/>
                  </a:lnTo>
                  <a:lnTo>
                    <a:pt x="1917" y="625790"/>
                  </a:lnTo>
                  <a:lnTo>
                    <a:pt x="7570" y="672167"/>
                  </a:lnTo>
                  <a:lnTo>
                    <a:pt x="16809" y="717339"/>
                  </a:lnTo>
                  <a:lnTo>
                    <a:pt x="29486" y="761158"/>
                  </a:lnTo>
                  <a:lnTo>
                    <a:pt x="45452" y="803475"/>
                  </a:lnTo>
                  <a:lnTo>
                    <a:pt x="64557" y="844140"/>
                  </a:lnTo>
                  <a:lnTo>
                    <a:pt x="86654" y="883006"/>
                  </a:lnTo>
                  <a:lnTo>
                    <a:pt x="111593" y="919922"/>
                  </a:lnTo>
                  <a:lnTo>
                    <a:pt x="139225" y="954741"/>
                  </a:lnTo>
                  <a:lnTo>
                    <a:pt x="169402" y="987313"/>
                  </a:lnTo>
                  <a:lnTo>
                    <a:pt x="201974" y="1017490"/>
                  </a:lnTo>
                  <a:lnTo>
                    <a:pt x="236793" y="1045122"/>
                  </a:lnTo>
                  <a:lnTo>
                    <a:pt x="273709" y="1070061"/>
                  </a:lnTo>
                  <a:lnTo>
                    <a:pt x="312575" y="1092158"/>
                  </a:lnTo>
                  <a:lnTo>
                    <a:pt x="353240" y="1111263"/>
                  </a:lnTo>
                  <a:lnTo>
                    <a:pt x="395557" y="1127229"/>
                  </a:lnTo>
                  <a:lnTo>
                    <a:pt x="439376" y="1139906"/>
                  </a:lnTo>
                  <a:lnTo>
                    <a:pt x="484548" y="1149145"/>
                  </a:lnTo>
                  <a:lnTo>
                    <a:pt x="530925" y="1154798"/>
                  </a:lnTo>
                  <a:lnTo>
                    <a:pt x="578357" y="1156716"/>
                  </a:lnTo>
                  <a:lnTo>
                    <a:pt x="625790" y="1154798"/>
                  </a:lnTo>
                  <a:lnTo>
                    <a:pt x="672167" y="1149145"/>
                  </a:lnTo>
                  <a:lnTo>
                    <a:pt x="717339" y="1139906"/>
                  </a:lnTo>
                  <a:lnTo>
                    <a:pt x="761158" y="1127229"/>
                  </a:lnTo>
                  <a:lnTo>
                    <a:pt x="803475" y="1111263"/>
                  </a:lnTo>
                  <a:lnTo>
                    <a:pt x="844140" y="1092158"/>
                  </a:lnTo>
                  <a:lnTo>
                    <a:pt x="883006" y="1070061"/>
                  </a:lnTo>
                  <a:lnTo>
                    <a:pt x="919922" y="1045122"/>
                  </a:lnTo>
                  <a:lnTo>
                    <a:pt x="954741" y="1017490"/>
                  </a:lnTo>
                  <a:lnTo>
                    <a:pt x="987313" y="987313"/>
                  </a:lnTo>
                  <a:lnTo>
                    <a:pt x="1017490" y="954741"/>
                  </a:lnTo>
                  <a:lnTo>
                    <a:pt x="1045122" y="919922"/>
                  </a:lnTo>
                  <a:lnTo>
                    <a:pt x="1070061" y="883006"/>
                  </a:lnTo>
                  <a:lnTo>
                    <a:pt x="1092158" y="844140"/>
                  </a:lnTo>
                  <a:lnTo>
                    <a:pt x="1111263" y="803475"/>
                  </a:lnTo>
                  <a:lnTo>
                    <a:pt x="1127229" y="761158"/>
                  </a:lnTo>
                  <a:lnTo>
                    <a:pt x="1139906" y="717339"/>
                  </a:lnTo>
                  <a:lnTo>
                    <a:pt x="1149145" y="672167"/>
                  </a:lnTo>
                  <a:lnTo>
                    <a:pt x="1154798" y="625790"/>
                  </a:lnTo>
                  <a:lnTo>
                    <a:pt x="1156716" y="578358"/>
                  </a:lnTo>
                  <a:lnTo>
                    <a:pt x="1154798" y="530925"/>
                  </a:lnTo>
                  <a:lnTo>
                    <a:pt x="1149145" y="484548"/>
                  </a:lnTo>
                  <a:lnTo>
                    <a:pt x="1139906" y="439376"/>
                  </a:lnTo>
                  <a:lnTo>
                    <a:pt x="1127229" y="395557"/>
                  </a:lnTo>
                  <a:lnTo>
                    <a:pt x="1111263" y="353240"/>
                  </a:lnTo>
                  <a:lnTo>
                    <a:pt x="1092158" y="312575"/>
                  </a:lnTo>
                  <a:lnTo>
                    <a:pt x="1070061" y="273709"/>
                  </a:lnTo>
                  <a:lnTo>
                    <a:pt x="1045122" y="236793"/>
                  </a:lnTo>
                  <a:lnTo>
                    <a:pt x="1017490" y="201974"/>
                  </a:lnTo>
                  <a:lnTo>
                    <a:pt x="987313" y="169402"/>
                  </a:lnTo>
                  <a:lnTo>
                    <a:pt x="954741" y="139225"/>
                  </a:lnTo>
                  <a:lnTo>
                    <a:pt x="919922" y="111593"/>
                  </a:lnTo>
                  <a:lnTo>
                    <a:pt x="883006" y="86654"/>
                  </a:lnTo>
                  <a:lnTo>
                    <a:pt x="844140" y="64557"/>
                  </a:lnTo>
                  <a:lnTo>
                    <a:pt x="803475" y="45452"/>
                  </a:lnTo>
                  <a:lnTo>
                    <a:pt x="761158" y="29486"/>
                  </a:lnTo>
                  <a:lnTo>
                    <a:pt x="717339" y="16809"/>
                  </a:lnTo>
                  <a:lnTo>
                    <a:pt x="672167" y="7570"/>
                  </a:lnTo>
                  <a:lnTo>
                    <a:pt x="625790" y="1917"/>
                  </a:lnTo>
                  <a:lnTo>
                    <a:pt x="578357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7742" y="2658617"/>
              <a:ext cx="1156970" cy="1156970"/>
            </a:xfrm>
            <a:custGeom>
              <a:avLst/>
              <a:gdLst/>
              <a:ahLst/>
              <a:cxnLst/>
              <a:rect l="l" t="t" r="r" b="b"/>
              <a:pathLst>
                <a:path w="1156970" h="1156970">
                  <a:moveTo>
                    <a:pt x="0" y="578358"/>
                  </a:moveTo>
                  <a:lnTo>
                    <a:pt x="1917" y="530925"/>
                  </a:lnTo>
                  <a:lnTo>
                    <a:pt x="7570" y="484548"/>
                  </a:lnTo>
                  <a:lnTo>
                    <a:pt x="16809" y="439376"/>
                  </a:lnTo>
                  <a:lnTo>
                    <a:pt x="29486" y="395557"/>
                  </a:lnTo>
                  <a:lnTo>
                    <a:pt x="45452" y="353240"/>
                  </a:lnTo>
                  <a:lnTo>
                    <a:pt x="64557" y="312575"/>
                  </a:lnTo>
                  <a:lnTo>
                    <a:pt x="86654" y="273709"/>
                  </a:lnTo>
                  <a:lnTo>
                    <a:pt x="111593" y="236793"/>
                  </a:lnTo>
                  <a:lnTo>
                    <a:pt x="139225" y="201974"/>
                  </a:lnTo>
                  <a:lnTo>
                    <a:pt x="169402" y="169402"/>
                  </a:lnTo>
                  <a:lnTo>
                    <a:pt x="201974" y="139225"/>
                  </a:lnTo>
                  <a:lnTo>
                    <a:pt x="236793" y="111593"/>
                  </a:lnTo>
                  <a:lnTo>
                    <a:pt x="273709" y="86654"/>
                  </a:lnTo>
                  <a:lnTo>
                    <a:pt x="312575" y="64557"/>
                  </a:lnTo>
                  <a:lnTo>
                    <a:pt x="353240" y="45452"/>
                  </a:lnTo>
                  <a:lnTo>
                    <a:pt x="395557" y="29486"/>
                  </a:lnTo>
                  <a:lnTo>
                    <a:pt x="439376" y="16809"/>
                  </a:lnTo>
                  <a:lnTo>
                    <a:pt x="484548" y="7570"/>
                  </a:lnTo>
                  <a:lnTo>
                    <a:pt x="530925" y="1917"/>
                  </a:lnTo>
                  <a:lnTo>
                    <a:pt x="578357" y="0"/>
                  </a:lnTo>
                  <a:lnTo>
                    <a:pt x="625790" y="1917"/>
                  </a:lnTo>
                  <a:lnTo>
                    <a:pt x="672167" y="7570"/>
                  </a:lnTo>
                  <a:lnTo>
                    <a:pt x="717339" y="16809"/>
                  </a:lnTo>
                  <a:lnTo>
                    <a:pt x="761158" y="29486"/>
                  </a:lnTo>
                  <a:lnTo>
                    <a:pt x="803475" y="45452"/>
                  </a:lnTo>
                  <a:lnTo>
                    <a:pt x="844140" y="64557"/>
                  </a:lnTo>
                  <a:lnTo>
                    <a:pt x="883006" y="86654"/>
                  </a:lnTo>
                  <a:lnTo>
                    <a:pt x="919922" y="111593"/>
                  </a:lnTo>
                  <a:lnTo>
                    <a:pt x="954741" y="139225"/>
                  </a:lnTo>
                  <a:lnTo>
                    <a:pt x="987313" y="169402"/>
                  </a:lnTo>
                  <a:lnTo>
                    <a:pt x="1017490" y="201974"/>
                  </a:lnTo>
                  <a:lnTo>
                    <a:pt x="1045122" y="236793"/>
                  </a:lnTo>
                  <a:lnTo>
                    <a:pt x="1070061" y="273709"/>
                  </a:lnTo>
                  <a:lnTo>
                    <a:pt x="1092158" y="312575"/>
                  </a:lnTo>
                  <a:lnTo>
                    <a:pt x="1111263" y="353240"/>
                  </a:lnTo>
                  <a:lnTo>
                    <a:pt x="1127229" y="395557"/>
                  </a:lnTo>
                  <a:lnTo>
                    <a:pt x="1139906" y="439376"/>
                  </a:lnTo>
                  <a:lnTo>
                    <a:pt x="1149145" y="484548"/>
                  </a:lnTo>
                  <a:lnTo>
                    <a:pt x="1154798" y="530925"/>
                  </a:lnTo>
                  <a:lnTo>
                    <a:pt x="1156716" y="578358"/>
                  </a:lnTo>
                  <a:lnTo>
                    <a:pt x="1154798" y="625790"/>
                  </a:lnTo>
                  <a:lnTo>
                    <a:pt x="1149145" y="672167"/>
                  </a:lnTo>
                  <a:lnTo>
                    <a:pt x="1139906" y="717339"/>
                  </a:lnTo>
                  <a:lnTo>
                    <a:pt x="1127229" y="761158"/>
                  </a:lnTo>
                  <a:lnTo>
                    <a:pt x="1111263" y="803475"/>
                  </a:lnTo>
                  <a:lnTo>
                    <a:pt x="1092158" y="844140"/>
                  </a:lnTo>
                  <a:lnTo>
                    <a:pt x="1070061" y="883006"/>
                  </a:lnTo>
                  <a:lnTo>
                    <a:pt x="1045122" y="919922"/>
                  </a:lnTo>
                  <a:lnTo>
                    <a:pt x="1017490" y="954741"/>
                  </a:lnTo>
                  <a:lnTo>
                    <a:pt x="987313" y="987313"/>
                  </a:lnTo>
                  <a:lnTo>
                    <a:pt x="954741" y="1017490"/>
                  </a:lnTo>
                  <a:lnTo>
                    <a:pt x="919922" y="1045122"/>
                  </a:lnTo>
                  <a:lnTo>
                    <a:pt x="883006" y="1070061"/>
                  </a:lnTo>
                  <a:lnTo>
                    <a:pt x="844140" y="1092158"/>
                  </a:lnTo>
                  <a:lnTo>
                    <a:pt x="803475" y="1111263"/>
                  </a:lnTo>
                  <a:lnTo>
                    <a:pt x="761158" y="1127229"/>
                  </a:lnTo>
                  <a:lnTo>
                    <a:pt x="717339" y="1139906"/>
                  </a:lnTo>
                  <a:lnTo>
                    <a:pt x="672167" y="1149145"/>
                  </a:lnTo>
                  <a:lnTo>
                    <a:pt x="625790" y="1154798"/>
                  </a:lnTo>
                  <a:lnTo>
                    <a:pt x="578357" y="1156716"/>
                  </a:lnTo>
                  <a:lnTo>
                    <a:pt x="530925" y="1154798"/>
                  </a:lnTo>
                  <a:lnTo>
                    <a:pt x="484548" y="1149145"/>
                  </a:lnTo>
                  <a:lnTo>
                    <a:pt x="439376" y="1139906"/>
                  </a:lnTo>
                  <a:lnTo>
                    <a:pt x="395557" y="1127229"/>
                  </a:lnTo>
                  <a:lnTo>
                    <a:pt x="353240" y="1111263"/>
                  </a:lnTo>
                  <a:lnTo>
                    <a:pt x="312575" y="1092158"/>
                  </a:lnTo>
                  <a:lnTo>
                    <a:pt x="273709" y="1070061"/>
                  </a:lnTo>
                  <a:lnTo>
                    <a:pt x="236793" y="1045122"/>
                  </a:lnTo>
                  <a:lnTo>
                    <a:pt x="201974" y="1017490"/>
                  </a:lnTo>
                  <a:lnTo>
                    <a:pt x="169402" y="987313"/>
                  </a:lnTo>
                  <a:lnTo>
                    <a:pt x="139225" y="954741"/>
                  </a:lnTo>
                  <a:lnTo>
                    <a:pt x="111593" y="919922"/>
                  </a:lnTo>
                  <a:lnTo>
                    <a:pt x="86654" y="883006"/>
                  </a:lnTo>
                  <a:lnTo>
                    <a:pt x="64557" y="844140"/>
                  </a:lnTo>
                  <a:lnTo>
                    <a:pt x="45452" y="803475"/>
                  </a:lnTo>
                  <a:lnTo>
                    <a:pt x="29486" y="761158"/>
                  </a:lnTo>
                  <a:lnTo>
                    <a:pt x="16809" y="717339"/>
                  </a:lnTo>
                  <a:lnTo>
                    <a:pt x="7570" y="672167"/>
                  </a:lnTo>
                  <a:lnTo>
                    <a:pt x="1917" y="625790"/>
                  </a:lnTo>
                  <a:lnTo>
                    <a:pt x="0" y="57835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42082" y="3128847"/>
            <a:ext cx="280035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2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eXGyreAdventor"/>
                <a:cs typeface="TeXGyreAdventor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100" dirty="0">
                <a:solidFill>
                  <a:srgbClr val="FFFFFF"/>
                </a:solidFill>
                <a:latin typeface="TeXGyreAdventor"/>
                <a:cs typeface="TeXGyreAdventor"/>
              </a:rPr>
              <a:t>.</a:t>
            </a:r>
            <a:endParaRPr sz="1100">
              <a:latin typeface="TeXGyreAdventor"/>
              <a:cs typeface="TeXGyreAdventor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2897" y="1950211"/>
            <a:ext cx="3721100" cy="1475105"/>
            <a:chOff x="272897" y="1950211"/>
            <a:chExt cx="3721100" cy="1475105"/>
          </a:xfrm>
        </p:grpSpPr>
        <p:sp>
          <p:nvSpPr>
            <p:cNvPr id="32" name="object 32"/>
            <p:cNvSpPr/>
            <p:nvPr/>
          </p:nvSpPr>
          <p:spPr>
            <a:xfrm>
              <a:off x="3666743" y="2687192"/>
              <a:ext cx="327025" cy="351790"/>
            </a:xfrm>
            <a:custGeom>
              <a:avLst/>
              <a:gdLst/>
              <a:ahLst/>
              <a:cxnLst/>
              <a:rect l="l" t="t" r="r" b="b"/>
              <a:pathLst>
                <a:path w="327025" h="351789">
                  <a:moveTo>
                    <a:pt x="104139" y="0"/>
                  </a:moveTo>
                  <a:lnTo>
                    <a:pt x="137921" y="70231"/>
                  </a:lnTo>
                  <a:lnTo>
                    <a:pt x="0" y="136652"/>
                  </a:lnTo>
                  <a:lnTo>
                    <a:pt x="101472" y="347472"/>
                  </a:lnTo>
                  <a:lnTo>
                    <a:pt x="239394" y="281051"/>
                  </a:lnTo>
                  <a:lnTo>
                    <a:pt x="273303" y="351282"/>
                  </a:lnTo>
                  <a:lnTo>
                    <a:pt x="326643" y="109220"/>
                  </a:lnTo>
                  <a:lnTo>
                    <a:pt x="104139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9869" y="1957069"/>
              <a:ext cx="1878330" cy="647700"/>
            </a:xfrm>
            <a:custGeom>
              <a:avLst/>
              <a:gdLst/>
              <a:ahLst/>
              <a:cxnLst/>
              <a:rect l="l" t="t" r="r" b="b"/>
              <a:pathLst>
                <a:path w="1878330" h="647700">
                  <a:moveTo>
                    <a:pt x="210515" y="276987"/>
                  </a:moveTo>
                  <a:lnTo>
                    <a:pt x="120091" y="276987"/>
                  </a:lnTo>
                  <a:lnTo>
                    <a:pt x="119193" y="292149"/>
                  </a:lnTo>
                  <a:lnTo>
                    <a:pt x="117833" y="305609"/>
                  </a:lnTo>
                  <a:lnTo>
                    <a:pt x="108083" y="343662"/>
                  </a:lnTo>
                  <a:lnTo>
                    <a:pt x="77917" y="381202"/>
                  </a:lnTo>
                  <a:lnTo>
                    <a:pt x="50989" y="406350"/>
                  </a:lnTo>
                  <a:lnTo>
                    <a:pt x="39897" y="417242"/>
                  </a:lnTo>
                  <a:lnTo>
                    <a:pt x="14157" y="452850"/>
                  </a:lnTo>
                  <a:lnTo>
                    <a:pt x="1417" y="491535"/>
                  </a:lnTo>
                  <a:lnTo>
                    <a:pt x="0" y="512699"/>
                  </a:lnTo>
                  <a:lnTo>
                    <a:pt x="1119" y="528879"/>
                  </a:lnTo>
                  <a:lnTo>
                    <a:pt x="19634" y="580135"/>
                  </a:lnTo>
                  <a:lnTo>
                    <a:pt x="56896" y="620783"/>
                  </a:lnTo>
                  <a:lnTo>
                    <a:pt x="109502" y="643286"/>
                  </a:lnTo>
                  <a:lnTo>
                    <a:pt x="153250" y="647572"/>
                  </a:lnTo>
                  <a:lnTo>
                    <a:pt x="188135" y="644949"/>
                  </a:lnTo>
                  <a:lnTo>
                    <a:pt x="247237" y="623891"/>
                  </a:lnTo>
                  <a:lnTo>
                    <a:pt x="291042" y="582957"/>
                  </a:lnTo>
                  <a:lnTo>
                    <a:pt x="301549" y="563879"/>
                  </a:lnTo>
                  <a:lnTo>
                    <a:pt x="157264" y="563879"/>
                  </a:lnTo>
                  <a:lnTo>
                    <a:pt x="142826" y="562951"/>
                  </a:lnTo>
                  <a:lnTo>
                    <a:pt x="101281" y="541166"/>
                  </a:lnTo>
                  <a:lnTo>
                    <a:pt x="91300" y="512699"/>
                  </a:lnTo>
                  <a:lnTo>
                    <a:pt x="91760" y="505200"/>
                  </a:lnTo>
                  <a:lnTo>
                    <a:pt x="113068" y="468677"/>
                  </a:lnTo>
                  <a:lnTo>
                    <a:pt x="141528" y="442340"/>
                  </a:lnTo>
                  <a:lnTo>
                    <a:pt x="158671" y="425977"/>
                  </a:lnTo>
                  <a:lnTo>
                    <a:pt x="185289" y="391584"/>
                  </a:lnTo>
                  <a:lnTo>
                    <a:pt x="201949" y="354695"/>
                  </a:lnTo>
                  <a:lnTo>
                    <a:pt x="210151" y="313928"/>
                  </a:lnTo>
                  <a:lnTo>
                    <a:pt x="211175" y="291972"/>
                  </a:lnTo>
                  <a:lnTo>
                    <a:pt x="210515" y="276987"/>
                  </a:lnTo>
                  <a:close/>
                </a:path>
                <a:path w="1878330" h="647700">
                  <a:moveTo>
                    <a:pt x="315658" y="498982"/>
                  </a:moveTo>
                  <a:lnTo>
                    <a:pt x="227926" y="498982"/>
                  </a:lnTo>
                  <a:lnTo>
                    <a:pt x="226543" y="512552"/>
                  </a:lnTo>
                  <a:lnTo>
                    <a:pt x="222734" y="524859"/>
                  </a:lnTo>
                  <a:lnTo>
                    <a:pt x="197265" y="553593"/>
                  </a:lnTo>
                  <a:lnTo>
                    <a:pt x="157264" y="563879"/>
                  </a:lnTo>
                  <a:lnTo>
                    <a:pt x="301549" y="563879"/>
                  </a:lnTo>
                  <a:lnTo>
                    <a:pt x="304941" y="557720"/>
                  </a:lnTo>
                  <a:lnTo>
                    <a:pt x="313146" y="529720"/>
                  </a:lnTo>
                  <a:lnTo>
                    <a:pt x="315658" y="498982"/>
                  </a:lnTo>
                  <a:close/>
                </a:path>
                <a:path w="1878330" h="647700">
                  <a:moveTo>
                    <a:pt x="1528864" y="131317"/>
                  </a:moveTo>
                  <a:lnTo>
                    <a:pt x="1490075" y="134748"/>
                  </a:lnTo>
                  <a:lnTo>
                    <a:pt x="1422690" y="162232"/>
                  </a:lnTo>
                  <a:lnTo>
                    <a:pt x="1370614" y="215620"/>
                  </a:lnTo>
                  <a:lnTo>
                    <a:pt x="1343753" y="284910"/>
                  </a:lnTo>
                  <a:lnTo>
                    <a:pt x="1340396" y="324865"/>
                  </a:lnTo>
                  <a:lnTo>
                    <a:pt x="1343755" y="363825"/>
                  </a:lnTo>
                  <a:lnTo>
                    <a:pt x="1370667" y="431504"/>
                  </a:lnTo>
                  <a:lnTo>
                    <a:pt x="1423198" y="483917"/>
                  </a:lnTo>
                  <a:lnTo>
                    <a:pt x="1493060" y="510968"/>
                  </a:lnTo>
                  <a:lnTo>
                    <a:pt x="1533944" y="514350"/>
                  </a:lnTo>
                  <a:lnTo>
                    <a:pt x="1560616" y="513133"/>
                  </a:lnTo>
                  <a:lnTo>
                    <a:pt x="1608292" y="503366"/>
                  </a:lnTo>
                  <a:lnTo>
                    <a:pt x="1648704" y="483649"/>
                  </a:lnTo>
                  <a:lnTo>
                    <a:pt x="1683185" y="453411"/>
                  </a:lnTo>
                  <a:lnTo>
                    <a:pt x="1698282" y="434339"/>
                  </a:lnTo>
                  <a:lnTo>
                    <a:pt x="1697472" y="433958"/>
                  </a:lnTo>
                  <a:lnTo>
                    <a:pt x="1533309" y="433958"/>
                  </a:lnTo>
                  <a:lnTo>
                    <a:pt x="1512810" y="432530"/>
                  </a:lnTo>
                  <a:lnTo>
                    <a:pt x="1462697" y="411099"/>
                  </a:lnTo>
                  <a:lnTo>
                    <a:pt x="1433264" y="367682"/>
                  </a:lnTo>
                  <a:lnTo>
                    <a:pt x="1428788" y="349250"/>
                  </a:lnTo>
                  <a:lnTo>
                    <a:pt x="1722412" y="349250"/>
                  </a:lnTo>
                  <a:lnTo>
                    <a:pt x="1722793" y="331850"/>
                  </a:lnTo>
                  <a:lnTo>
                    <a:pt x="1719413" y="288821"/>
                  </a:lnTo>
                  <a:lnTo>
                    <a:pt x="1716374" y="277240"/>
                  </a:lnTo>
                  <a:lnTo>
                    <a:pt x="1432725" y="277240"/>
                  </a:lnTo>
                  <a:lnTo>
                    <a:pt x="1440626" y="261643"/>
                  </a:lnTo>
                  <a:lnTo>
                    <a:pt x="1466380" y="229996"/>
                  </a:lnTo>
                  <a:lnTo>
                    <a:pt x="1514886" y="209994"/>
                  </a:lnTo>
                  <a:lnTo>
                    <a:pt x="1533436" y="208660"/>
                  </a:lnTo>
                  <a:lnTo>
                    <a:pt x="1686551" y="208660"/>
                  </a:lnTo>
                  <a:lnTo>
                    <a:pt x="1668818" y="186308"/>
                  </a:lnTo>
                  <a:lnTo>
                    <a:pt x="1639860" y="162232"/>
                  </a:lnTo>
                  <a:lnTo>
                    <a:pt x="1606889" y="145049"/>
                  </a:lnTo>
                  <a:lnTo>
                    <a:pt x="1569895" y="134748"/>
                  </a:lnTo>
                  <a:lnTo>
                    <a:pt x="1528864" y="131317"/>
                  </a:lnTo>
                  <a:close/>
                </a:path>
                <a:path w="1878330" h="647700">
                  <a:moveTo>
                    <a:pt x="1621320" y="398144"/>
                  </a:moveTo>
                  <a:lnTo>
                    <a:pt x="1602014" y="413813"/>
                  </a:lnTo>
                  <a:lnTo>
                    <a:pt x="1580886" y="425005"/>
                  </a:lnTo>
                  <a:lnTo>
                    <a:pt x="1557972" y="431720"/>
                  </a:lnTo>
                  <a:lnTo>
                    <a:pt x="1533309" y="433958"/>
                  </a:lnTo>
                  <a:lnTo>
                    <a:pt x="1697472" y="433958"/>
                  </a:lnTo>
                  <a:lnTo>
                    <a:pt x="1621320" y="398144"/>
                  </a:lnTo>
                  <a:close/>
                </a:path>
                <a:path w="1878330" h="647700">
                  <a:moveTo>
                    <a:pt x="1686551" y="208660"/>
                  </a:moveTo>
                  <a:lnTo>
                    <a:pt x="1533436" y="208660"/>
                  </a:lnTo>
                  <a:lnTo>
                    <a:pt x="1550511" y="209851"/>
                  </a:lnTo>
                  <a:lnTo>
                    <a:pt x="1566503" y="213423"/>
                  </a:lnTo>
                  <a:lnTo>
                    <a:pt x="1607522" y="237950"/>
                  </a:lnTo>
                  <a:lnTo>
                    <a:pt x="1630972" y="277240"/>
                  </a:lnTo>
                  <a:lnTo>
                    <a:pt x="1716374" y="277240"/>
                  </a:lnTo>
                  <a:lnTo>
                    <a:pt x="1709283" y="250221"/>
                  </a:lnTo>
                  <a:lnTo>
                    <a:pt x="1692414" y="216050"/>
                  </a:lnTo>
                  <a:lnTo>
                    <a:pt x="1686551" y="208660"/>
                  </a:lnTo>
                  <a:close/>
                </a:path>
                <a:path w="1878330" h="647700">
                  <a:moveTo>
                    <a:pt x="845362" y="140588"/>
                  </a:moveTo>
                  <a:lnTo>
                    <a:pt x="753935" y="140588"/>
                  </a:lnTo>
                  <a:lnTo>
                    <a:pt x="753935" y="504951"/>
                  </a:lnTo>
                  <a:lnTo>
                    <a:pt x="845362" y="504951"/>
                  </a:lnTo>
                  <a:lnTo>
                    <a:pt x="845362" y="358775"/>
                  </a:lnTo>
                  <a:lnTo>
                    <a:pt x="845612" y="332866"/>
                  </a:lnTo>
                  <a:lnTo>
                    <a:pt x="849363" y="284860"/>
                  </a:lnTo>
                  <a:lnTo>
                    <a:pt x="867749" y="243695"/>
                  </a:lnTo>
                  <a:lnTo>
                    <a:pt x="898766" y="219614"/>
                  </a:lnTo>
                  <a:lnTo>
                    <a:pt x="924534" y="215010"/>
                  </a:lnTo>
                  <a:lnTo>
                    <a:pt x="1070568" y="215010"/>
                  </a:lnTo>
                  <a:lnTo>
                    <a:pt x="1069155" y="208930"/>
                  </a:lnTo>
                  <a:lnTo>
                    <a:pt x="1059230" y="187061"/>
                  </a:lnTo>
                  <a:lnTo>
                    <a:pt x="1052208" y="177926"/>
                  </a:lnTo>
                  <a:lnTo>
                    <a:pt x="845362" y="177926"/>
                  </a:lnTo>
                  <a:lnTo>
                    <a:pt x="845362" y="140588"/>
                  </a:lnTo>
                  <a:close/>
                </a:path>
                <a:path w="1878330" h="647700">
                  <a:moveTo>
                    <a:pt x="1070568" y="215010"/>
                  </a:moveTo>
                  <a:lnTo>
                    <a:pt x="924534" y="215010"/>
                  </a:lnTo>
                  <a:lnTo>
                    <a:pt x="934795" y="215703"/>
                  </a:lnTo>
                  <a:lnTo>
                    <a:pt x="944200" y="217789"/>
                  </a:lnTo>
                  <a:lnTo>
                    <a:pt x="977353" y="248725"/>
                  </a:lnTo>
                  <a:lnTo>
                    <a:pt x="985204" y="291131"/>
                  </a:lnTo>
                  <a:lnTo>
                    <a:pt x="986663" y="345439"/>
                  </a:lnTo>
                  <a:lnTo>
                    <a:pt x="986663" y="504951"/>
                  </a:lnTo>
                  <a:lnTo>
                    <a:pt x="1077125" y="504951"/>
                  </a:lnTo>
                  <a:lnTo>
                    <a:pt x="1077125" y="264159"/>
                  </a:lnTo>
                  <a:lnTo>
                    <a:pt x="1075128" y="234634"/>
                  </a:lnTo>
                  <a:lnTo>
                    <a:pt x="1070568" y="215010"/>
                  </a:lnTo>
                  <a:close/>
                </a:path>
                <a:path w="1878330" h="647700">
                  <a:moveTo>
                    <a:pt x="953363" y="131317"/>
                  </a:moveTo>
                  <a:lnTo>
                    <a:pt x="914394" y="136997"/>
                  </a:lnTo>
                  <a:lnTo>
                    <a:pt x="874993" y="155749"/>
                  </a:lnTo>
                  <a:lnTo>
                    <a:pt x="845362" y="177926"/>
                  </a:lnTo>
                  <a:lnTo>
                    <a:pt x="1052208" y="177926"/>
                  </a:lnTo>
                  <a:lnTo>
                    <a:pt x="1003431" y="140747"/>
                  </a:lnTo>
                  <a:lnTo>
                    <a:pt x="953363" y="131317"/>
                  </a:lnTo>
                  <a:close/>
                </a:path>
                <a:path w="1878330" h="647700">
                  <a:moveTo>
                    <a:pt x="163296" y="123951"/>
                  </a:moveTo>
                  <a:lnTo>
                    <a:pt x="122110" y="140842"/>
                  </a:lnTo>
                  <a:lnTo>
                    <a:pt x="105029" y="181482"/>
                  </a:lnTo>
                  <a:lnTo>
                    <a:pt x="106107" y="192938"/>
                  </a:lnTo>
                  <a:lnTo>
                    <a:pt x="131346" y="229330"/>
                  </a:lnTo>
                  <a:lnTo>
                    <a:pt x="163969" y="238759"/>
                  </a:lnTo>
                  <a:lnTo>
                    <a:pt x="175416" y="237712"/>
                  </a:lnTo>
                  <a:lnTo>
                    <a:pt x="211807" y="213183"/>
                  </a:lnTo>
                  <a:lnTo>
                    <a:pt x="221221" y="181482"/>
                  </a:lnTo>
                  <a:lnTo>
                    <a:pt x="220154" y="170007"/>
                  </a:lnTo>
                  <a:lnTo>
                    <a:pt x="195191" y="133435"/>
                  </a:lnTo>
                  <a:lnTo>
                    <a:pt x="163296" y="123951"/>
                  </a:lnTo>
                  <a:close/>
                </a:path>
                <a:path w="1878330" h="647700">
                  <a:moveTo>
                    <a:pt x="676605" y="12318"/>
                  </a:moveTo>
                  <a:lnTo>
                    <a:pt x="407708" y="12318"/>
                  </a:lnTo>
                  <a:lnTo>
                    <a:pt x="407708" y="504951"/>
                  </a:lnTo>
                  <a:lnTo>
                    <a:pt x="676605" y="504951"/>
                  </a:lnTo>
                  <a:lnTo>
                    <a:pt x="676605" y="412876"/>
                  </a:lnTo>
                  <a:lnTo>
                    <a:pt x="500799" y="412876"/>
                  </a:lnTo>
                  <a:lnTo>
                    <a:pt x="500799" y="283337"/>
                  </a:lnTo>
                  <a:lnTo>
                    <a:pt x="676605" y="283337"/>
                  </a:lnTo>
                  <a:lnTo>
                    <a:pt x="676605" y="193166"/>
                  </a:lnTo>
                  <a:lnTo>
                    <a:pt x="500799" y="193166"/>
                  </a:lnTo>
                  <a:lnTo>
                    <a:pt x="500799" y="104139"/>
                  </a:lnTo>
                  <a:lnTo>
                    <a:pt x="676605" y="104139"/>
                  </a:lnTo>
                  <a:lnTo>
                    <a:pt x="676605" y="12318"/>
                  </a:lnTo>
                  <a:close/>
                </a:path>
                <a:path w="1878330" h="647700">
                  <a:moveTo>
                    <a:pt x="1877733" y="0"/>
                  </a:moveTo>
                  <a:lnTo>
                    <a:pt x="1786293" y="0"/>
                  </a:lnTo>
                  <a:lnTo>
                    <a:pt x="1786293" y="504951"/>
                  </a:lnTo>
                  <a:lnTo>
                    <a:pt x="1877733" y="504951"/>
                  </a:lnTo>
                  <a:lnTo>
                    <a:pt x="187773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9755" y="2234056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120205" y="0"/>
                  </a:moveTo>
                  <a:lnTo>
                    <a:pt x="210629" y="0"/>
                  </a:lnTo>
                  <a:lnTo>
                    <a:pt x="211289" y="14985"/>
                  </a:lnTo>
                  <a:lnTo>
                    <a:pt x="207190" y="57848"/>
                  </a:lnTo>
                  <a:lnTo>
                    <a:pt x="194881" y="96519"/>
                  </a:lnTo>
                  <a:lnTo>
                    <a:pt x="173372" y="132079"/>
                  </a:lnTo>
                  <a:lnTo>
                    <a:pt x="141643" y="165353"/>
                  </a:lnTo>
                  <a:lnTo>
                    <a:pt x="125655" y="179742"/>
                  </a:lnTo>
                  <a:lnTo>
                    <a:pt x="113182" y="191690"/>
                  </a:lnTo>
                  <a:lnTo>
                    <a:pt x="91874" y="228213"/>
                  </a:lnTo>
                  <a:lnTo>
                    <a:pt x="91414" y="235712"/>
                  </a:lnTo>
                  <a:lnTo>
                    <a:pt x="92524" y="245995"/>
                  </a:lnTo>
                  <a:lnTo>
                    <a:pt x="118828" y="278534"/>
                  </a:lnTo>
                  <a:lnTo>
                    <a:pt x="157378" y="286892"/>
                  </a:lnTo>
                  <a:lnTo>
                    <a:pt x="172091" y="285750"/>
                  </a:lnTo>
                  <a:lnTo>
                    <a:pt x="207949" y="268604"/>
                  </a:lnTo>
                  <a:lnTo>
                    <a:pt x="228041" y="221995"/>
                  </a:lnTo>
                  <a:lnTo>
                    <a:pt x="315772" y="221995"/>
                  </a:lnTo>
                  <a:lnTo>
                    <a:pt x="305055" y="280733"/>
                  </a:lnTo>
                  <a:lnTo>
                    <a:pt x="271564" y="328421"/>
                  </a:lnTo>
                  <a:lnTo>
                    <a:pt x="219579" y="360076"/>
                  </a:lnTo>
                  <a:lnTo>
                    <a:pt x="153365" y="370585"/>
                  </a:lnTo>
                  <a:lnTo>
                    <a:pt x="130621" y="369514"/>
                  </a:lnTo>
                  <a:lnTo>
                    <a:pt x="90350" y="360941"/>
                  </a:lnTo>
                  <a:lnTo>
                    <a:pt x="42894" y="332200"/>
                  </a:lnTo>
                  <a:lnTo>
                    <a:pt x="11106" y="286460"/>
                  </a:lnTo>
                  <a:lnTo>
                    <a:pt x="0" y="234060"/>
                  </a:lnTo>
                  <a:lnTo>
                    <a:pt x="385" y="224202"/>
                  </a:lnTo>
                  <a:lnTo>
                    <a:pt x="9759" y="185602"/>
                  </a:lnTo>
                  <a:lnTo>
                    <a:pt x="31681" y="149123"/>
                  </a:lnTo>
                  <a:lnTo>
                    <a:pt x="64960" y="116458"/>
                  </a:lnTo>
                  <a:lnTo>
                    <a:pt x="78031" y="104215"/>
                  </a:lnTo>
                  <a:lnTo>
                    <a:pt x="104902" y="73437"/>
                  </a:lnTo>
                  <a:lnTo>
                    <a:pt x="117948" y="28622"/>
                  </a:lnTo>
                  <a:lnTo>
                    <a:pt x="119307" y="15162"/>
                  </a:lnTo>
                  <a:lnTo>
                    <a:pt x="120205" y="0"/>
                  </a:lnTo>
                  <a:close/>
                </a:path>
              </a:pathLst>
            </a:custGeom>
            <a:ln w="13716">
              <a:solidFill>
                <a:srgbClr val="0FC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05736" y="2158872"/>
              <a:ext cx="211962" cy="82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3805" y="2088387"/>
              <a:ext cx="969010" cy="383540"/>
            </a:xfrm>
            <a:custGeom>
              <a:avLst/>
              <a:gdLst/>
              <a:ahLst/>
              <a:cxnLst/>
              <a:rect l="l" t="t" r="r" b="b"/>
              <a:pathLst>
                <a:path w="969010" h="383539">
                  <a:moveTo>
                    <a:pt x="774928" y="0"/>
                  </a:moveTo>
                  <a:lnTo>
                    <a:pt x="815959" y="3430"/>
                  </a:lnTo>
                  <a:lnTo>
                    <a:pt x="852954" y="13731"/>
                  </a:lnTo>
                  <a:lnTo>
                    <a:pt x="914882" y="54990"/>
                  </a:lnTo>
                  <a:lnTo>
                    <a:pt x="955347" y="118903"/>
                  </a:lnTo>
                  <a:lnTo>
                    <a:pt x="965478" y="157503"/>
                  </a:lnTo>
                  <a:lnTo>
                    <a:pt x="968857" y="200533"/>
                  </a:lnTo>
                  <a:lnTo>
                    <a:pt x="968476" y="217932"/>
                  </a:lnTo>
                  <a:lnTo>
                    <a:pt x="674852" y="217932"/>
                  </a:lnTo>
                  <a:lnTo>
                    <a:pt x="679329" y="236364"/>
                  </a:lnTo>
                  <a:lnTo>
                    <a:pt x="708761" y="279781"/>
                  </a:lnTo>
                  <a:lnTo>
                    <a:pt x="758875" y="301212"/>
                  </a:lnTo>
                  <a:lnTo>
                    <a:pt x="779373" y="302640"/>
                  </a:lnTo>
                  <a:lnTo>
                    <a:pt x="804037" y="300402"/>
                  </a:lnTo>
                  <a:lnTo>
                    <a:pt x="826950" y="293687"/>
                  </a:lnTo>
                  <a:lnTo>
                    <a:pt x="848078" y="282495"/>
                  </a:lnTo>
                  <a:lnTo>
                    <a:pt x="867384" y="266826"/>
                  </a:lnTo>
                  <a:lnTo>
                    <a:pt x="944346" y="303022"/>
                  </a:lnTo>
                  <a:lnTo>
                    <a:pt x="912723" y="338534"/>
                  </a:lnTo>
                  <a:lnTo>
                    <a:pt x="875385" y="363474"/>
                  </a:lnTo>
                  <a:lnTo>
                    <a:pt x="831459" y="378158"/>
                  </a:lnTo>
                  <a:lnTo>
                    <a:pt x="780008" y="383032"/>
                  </a:lnTo>
                  <a:lnTo>
                    <a:pt x="739124" y="379650"/>
                  </a:lnTo>
                  <a:lnTo>
                    <a:pt x="702205" y="369506"/>
                  </a:lnTo>
                  <a:lnTo>
                    <a:pt x="640308" y="328929"/>
                  </a:lnTo>
                  <a:lnTo>
                    <a:pt x="599906" y="268049"/>
                  </a:lnTo>
                  <a:lnTo>
                    <a:pt x="586460" y="193548"/>
                  </a:lnTo>
                  <a:lnTo>
                    <a:pt x="589818" y="153592"/>
                  </a:lnTo>
                  <a:lnTo>
                    <a:pt x="616678" y="84302"/>
                  </a:lnTo>
                  <a:lnTo>
                    <a:pt x="668754" y="30914"/>
                  </a:lnTo>
                  <a:lnTo>
                    <a:pt x="736140" y="3430"/>
                  </a:lnTo>
                  <a:lnTo>
                    <a:pt x="774928" y="0"/>
                  </a:lnTo>
                  <a:close/>
                </a:path>
                <a:path w="969010" h="383539">
                  <a:moveTo>
                    <a:pt x="199428" y="0"/>
                  </a:moveTo>
                  <a:lnTo>
                    <a:pt x="249496" y="9429"/>
                  </a:lnTo>
                  <a:lnTo>
                    <a:pt x="291439" y="37719"/>
                  </a:lnTo>
                  <a:lnTo>
                    <a:pt x="315220" y="77612"/>
                  </a:lnTo>
                  <a:lnTo>
                    <a:pt x="323189" y="132841"/>
                  </a:lnTo>
                  <a:lnTo>
                    <a:pt x="323189" y="373634"/>
                  </a:lnTo>
                  <a:lnTo>
                    <a:pt x="232727" y="373634"/>
                  </a:lnTo>
                  <a:lnTo>
                    <a:pt x="232727" y="214122"/>
                  </a:lnTo>
                  <a:lnTo>
                    <a:pt x="232362" y="184211"/>
                  </a:lnTo>
                  <a:lnTo>
                    <a:pt x="229443" y="140916"/>
                  </a:lnTo>
                  <a:lnTo>
                    <a:pt x="213226" y="101111"/>
                  </a:lnTo>
                  <a:lnTo>
                    <a:pt x="170599" y="83692"/>
                  </a:lnTo>
                  <a:lnTo>
                    <a:pt x="157223" y="84839"/>
                  </a:lnTo>
                  <a:lnTo>
                    <a:pt x="122986" y="102235"/>
                  </a:lnTo>
                  <a:lnTo>
                    <a:pt x="100035" y="138043"/>
                  </a:lnTo>
                  <a:lnTo>
                    <a:pt x="92427" y="180593"/>
                  </a:lnTo>
                  <a:lnTo>
                    <a:pt x="91427" y="227457"/>
                  </a:lnTo>
                  <a:lnTo>
                    <a:pt x="91427" y="373634"/>
                  </a:lnTo>
                  <a:lnTo>
                    <a:pt x="0" y="373634"/>
                  </a:lnTo>
                  <a:lnTo>
                    <a:pt x="0" y="9271"/>
                  </a:lnTo>
                  <a:lnTo>
                    <a:pt x="91427" y="9271"/>
                  </a:lnTo>
                  <a:lnTo>
                    <a:pt x="91427" y="46609"/>
                  </a:lnTo>
                  <a:lnTo>
                    <a:pt x="106607" y="34538"/>
                  </a:lnTo>
                  <a:lnTo>
                    <a:pt x="147764" y="10160"/>
                  </a:lnTo>
                  <a:lnTo>
                    <a:pt x="186290" y="623"/>
                  </a:lnTo>
                  <a:lnTo>
                    <a:pt x="199428" y="0"/>
                  </a:lnTo>
                  <a:close/>
                </a:path>
              </a:pathLst>
            </a:custGeom>
            <a:ln w="13716">
              <a:solidFill>
                <a:srgbClr val="0FC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8040" y="2074163"/>
              <a:ext cx="129908" cy="128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7578" y="1957069"/>
              <a:ext cx="1470025" cy="505459"/>
            </a:xfrm>
            <a:custGeom>
              <a:avLst/>
              <a:gdLst/>
              <a:ahLst/>
              <a:cxnLst/>
              <a:rect l="l" t="t" r="r" b="b"/>
              <a:pathLst>
                <a:path w="1470025" h="505460">
                  <a:moveTo>
                    <a:pt x="0" y="12318"/>
                  </a:moveTo>
                  <a:lnTo>
                    <a:pt x="268897" y="12318"/>
                  </a:lnTo>
                  <a:lnTo>
                    <a:pt x="268897" y="104139"/>
                  </a:lnTo>
                  <a:lnTo>
                    <a:pt x="93090" y="104139"/>
                  </a:lnTo>
                  <a:lnTo>
                    <a:pt x="93090" y="193166"/>
                  </a:lnTo>
                  <a:lnTo>
                    <a:pt x="268897" y="193166"/>
                  </a:lnTo>
                  <a:lnTo>
                    <a:pt x="268897" y="283337"/>
                  </a:lnTo>
                  <a:lnTo>
                    <a:pt x="93090" y="283337"/>
                  </a:lnTo>
                  <a:lnTo>
                    <a:pt x="93090" y="412876"/>
                  </a:lnTo>
                  <a:lnTo>
                    <a:pt x="268897" y="412876"/>
                  </a:lnTo>
                  <a:lnTo>
                    <a:pt x="268897" y="504951"/>
                  </a:lnTo>
                  <a:lnTo>
                    <a:pt x="0" y="504951"/>
                  </a:lnTo>
                  <a:lnTo>
                    <a:pt x="0" y="12318"/>
                  </a:lnTo>
                  <a:close/>
                </a:path>
                <a:path w="1470025" h="505460">
                  <a:moveTo>
                    <a:pt x="1378585" y="0"/>
                  </a:moveTo>
                  <a:lnTo>
                    <a:pt x="1470024" y="0"/>
                  </a:lnTo>
                  <a:lnTo>
                    <a:pt x="1470024" y="504951"/>
                  </a:lnTo>
                  <a:lnTo>
                    <a:pt x="1378585" y="504951"/>
                  </a:lnTo>
                  <a:lnTo>
                    <a:pt x="1378585" y="0"/>
                  </a:lnTo>
                  <a:close/>
                </a:path>
              </a:pathLst>
            </a:custGeom>
            <a:ln w="13716">
              <a:solidFill>
                <a:srgbClr val="0FC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2295" y="2715894"/>
              <a:ext cx="1688312" cy="7092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106"/>
            <a:ext cx="52851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EXCEPCIONALIDAD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7587" y="2278202"/>
            <a:ext cx="7610475" cy="320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aplicación 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 medida </a:t>
            </a:r>
            <a:r>
              <a:rPr sz="1800" spc="5" dirty="0">
                <a:solidFill>
                  <a:srgbClr val="FF0000"/>
                </a:solidFill>
                <a:latin typeface="TeXGyreAdventor"/>
                <a:cs typeface="TeXGyreAdventor"/>
              </a:rPr>
              <a:t>es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excepcional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atención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preferencia por </a:t>
            </a:r>
            <a:r>
              <a:rPr sz="1800" spc="15" dirty="0">
                <a:solidFill>
                  <a:srgbClr val="FF000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libertad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sistema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democrático, por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ende,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su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adopción se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hará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solo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en </a:t>
            </a:r>
            <a:r>
              <a:rPr sz="1800" spc="10" dirty="0">
                <a:solidFill>
                  <a:srgbClr val="FF0000"/>
                </a:solidFill>
                <a:latin typeface="TeXGyreAdventor"/>
                <a:cs typeface="TeXGyreAdventor"/>
              </a:rPr>
              <a:t>los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casos necesarios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cumplan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los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requisitos de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ley, 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especial el peligro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procesal.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Pues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otra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forma 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se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lesionará </a:t>
            </a:r>
            <a:r>
              <a:rPr sz="1800" spc="5" dirty="0">
                <a:solidFill>
                  <a:srgbClr val="FF0000"/>
                </a:solidFill>
                <a:latin typeface="TeXGyreAdventor"/>
                <a:cs typeface="TeXGyreAdventor"/>
              </a:rPr>
              <a:t>no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solo </a:t>
            </a:r>
            <a:r>
              <a:rPr sz="1800" spc="15" dirty="0">
                <a:solidFill>
                  <a:srgbClr val="FF000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libertad, </a:t>
            </a:r>
            <a:r>
              <a:rPr sz="1800" dirty="0">
                <a:solidFill>
                  <a:srgbClr val="FF0000"/>
                </a:solidFill>
                <a:latin typeface="TeXGyreAdventor"/>
                <a:cs typeface="TeXGyreAdventor"/>
              </a:rPr>
              <a:t>sino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también </a:t>
            </a:r>
            <a:r>
              <a:rPr sz="1800" spc="15" dirty="0">
                <a:solidFill>
                  <a:srgbClr val="FF000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FF0000"/>
                </a:solidFill>
                <a:latin typeface="TeXGyreAdventor"/>
                <a:cs typeface="TeXGyreAdventor"/>
              </a:rPr>
              <a:t>presunción de  </a:t>
            </a:r>
            <a:r>
              <a:rPr sz="1800" spc="-5" dirty="0">
                <a:solidFill>
                  <a:srgbClr val="FF0000"/>
                </a:solidFill>
                <a:latin typeface="TeXGyreAdventor"/>
                <a:cs typeface="TeXGyreAdventor"/>
              </a:rPr>
              <a:t>inocencia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pues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encarcela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fuera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culpable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quien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le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presumir</a:t>
            </a:r>
            <a:r>
              <a:rPr sz="1800" spc="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inocente.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eXGyreAdventor"/>
              <a:cs typeface="TeXGyreAdventor"/>
            </a:endParaRPr>
          </a:p>
          <a:p>
            <a:pPr marL="12700" marR="16510" algn="just">
              <a:lnSpc>
                <a:spcPct val="103600"/>
              </a:lnSpc>
            </a:pPr>
            <a:r>
              <a:rPr sz="1550" i="1" spc="-35" dirty="0">
                <a:solidFill>
                  <a:srgbClr val="404040"/>
                </a:solidFill>
                <a:latin typeface="Verdana"/>
                <a:cs typeface="Verdana"/>
              </a:rPr>
              <a:t>CORTE </a:t>
            </a:r>
            <a:r>
              <a:rPr sz="1550" i="1" spc="-40" dirty="0">
                <a:solidFill>
                  <a:srgbClr val="404040"/>
                </a:solidFill>
                <a:latin typeface="Verdana"/>
                <a:cs typeface="Verdana"/>
              </a:rPr>
              <a:t>SUPREMA 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JUSTICIA, </a:t>
            </a:r>
            <a:r>
              <a:rPr sz="1550" i="1" spc="-25" dirty="0">
                <a:solidFill>
                  <a:srgbClr val="404040"/>
                </a:solidFill>
                <a:latin typeface="Verdana"/>
                <a:cs typeface="Verdana"/>
              </a:rPr>
              <a:t>Sala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Penal </a:t>
            </a:r>
            <a:r>
              <a:rPr sz="1550" i="1" spc="10" dirty="0">
                <a:solidFill>
                  <a:srgbClr val="404040"/>
                </a:solidFill>
                <a:latin typeface="Verdana"/>
                <a:cs typeface="Verdana"/>
              </a:rPr>
              <a:t>Permanente, </a:t>
            </a:r>
            <a:r>
              <a:rPr sz="1550" i="1" spc="65" dirty="0">
                <a:solidFill>
                  <a:srgbClr val="404040"/>
                </a:solidFill>
                <a:latin typeface="Verdana"/>
                <a:cs typeface="Verdana"/>
              </a:rPr>
              <a:t>Casación </a:t>
            </a:r>
            <a:r>
              <a:rPr sz="1550" i="1" spc="-120" dirty="0">
                <a:solidFill>
                  <a:srgbClr val="404040"/>
                </a:solidFill>
                <a:latin typeface="Verdana"/>
                <a:cs typeface="Verdana"/>
              </a:rPr>
              <a:t>Nº 626-  </a:t>
            </a:r>
            <a:r>
              <a:rPr sz="1550" i="1" dirty="0">
                <a:solidFill>
                  <a:srgbClr val="404040"/>
                </a:solidFill>
                <a:latin typeface="Verdana"/>
                <a:cs typeface="Verdana"/>
              </a:rPr>
              <a:t>2013-Moquegua, </a:t>
            </a:r>
            <a:r>
              <a:rPr sz="1550" i="1" spc="15" dirty="0">
                <a:solidFill>
                  <a:srgbClr val="404040"/>
                </a:solidFill>
                <a:latin typeface="Verdana"/>
                <a:cs typeface="Verdana"/>
              </a:rPr>
              <a:t>Sentencia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80" dirty="0">
                <a:solidFill>
                  <a:srgbClr val="404040"/>
                </a:solidFill>
                <a:latin typeface="Verdana"/>
                <a:cs typeface="Verdana"/>
              </a:rPr>
              <a:t>fecha </a:t>
            </a:r>
            <a:r>
              <a:rPr sz="1550" i="1" spc="-114" dirty="0">
                <a:solidFill>
                  <a:srgbClr val="404040"/>
                </a:solidFill>
                <a:latin typeface="Verdana"/>
                <a:cs typeface="Verdana"/>
              </a:rPr>
              <a:t>30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-45" dirty="0">
                <a:solidFill>
                  <a:srgbClr val="404040"/>
                </a:solidFill>
                <a:latin typeface="Verdana"/>
                <a:cs typeface="Verdana"/>
              </a:rPr>
              <a:t>junio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550" i="1" spc="-125" dirty="0">
                <a:solidFill>
                  <a:srgbClr val="404040"/>
                </a:solidFill>
                <a:latin typeface="Verdana"/>
                <a:cs typeface="Verdana"/>
              </a:rPr>
              <a:t>2015, </a:t>
            </a:r>
            <a:r>
              <a:rPr sz="1550" i="1" spc="30" dirty="0">
                <a:solidFill>
                  <a:srgbClr val="404040"/>
                </a:solidFill>
                <a:latin typeface="Verdana"/>
                <a:cs typeface="Verdana"/>
              </a:rPr>
              <a:t>fundamento  </a:t>
            </a:r>
            <a:r>
              <a:rPr sz="1550" i="1" spc="75" dirty="0">
                <a:solidFill>
                  <a:srgbClr val="404040"/>
                </a:solidFill>
                <a:latin typeface="Verdana"/>
                <a:cs typeface="Verdana"/>
              </a:rPr>
              <a:t>decimo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35" dirty="0">
                <a:solidFill>
                  <a:srgbClr val="404040"/>
                </a:solidFill>
                <a:latin typeface="Verdana"/>
                <a:cs typeface="Verdana"/>
              </a:rPr>
              <a:t>primero.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8387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30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 </a:t>
            </a:r>
            <a:r>
              <a:rPr spc="-490" dirty="0">
                <a:latin typeface="Verdana"/>
                <a:cs typeface="Verdana"/>
              </a:rPr>
              <a:t>–</a:t>
            </a:r>
            <a:r>
              <a:rPr spc="-305" dirty="0">
                <a:latin typeface="Verdana"/>
                <a:cs typeface="Verdana"/>
              </a:rPr>
              <a:t> </a:t>
            </a:r>
            <a:r>
              <a:rPr dirty="0"/>
              <a:t>Domiciliario.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42075" cy="22948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18135">
              <a:lnSpc>
                <a:spcPct val="100000"/>
              </a:lnSpc>
              <a:spcBef>
                <a:spcPts val="110"/>
              </a:spcBef>
            </a:pP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“Se</a:t>
            </a:r>
            <a:r>
              <a:rPr sz="24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/>
                <a:cs typeface="Verdana"/>
              </a:rPr>
              <a:t>refiere</a:t>
            </a:r>
            <a:r>
              <a:rPr sz="2400" spc="-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20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24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24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/>
                <a:cs typeface="Verdana"/>
              </a:rPr>
              <a:t>existencia</a:t>
            </a:r>
            <a:r>
              <a:rPr sz="2400" spc="-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24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2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domicilio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conocido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de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bienes propios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situados  </a:t>
            </a:r>
            <a:r>
              <a:rPr sz="2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dentro </a:t>
            </a:r>
            <a:r>
              <a:rPr sz="2400" b="1" dirty="0">
                <a:solidFill>
                  <a:srgbClr val="404040"/>
                </a:solidFill>
                <a:latin typeface="TeXGyreAdventor"/>
                <a:cs typeface="TeXGyreAdventor"/>
              </a:rPr>
              <a:t>del ámbito de alcance de </a:t>
            </a:r>
            <a:r>
              <a:rPr sz="24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2400" b="1" spc="-25" dirty="0">
                <a:solidFill>
                  <a:srgbClr val="404040"/>
                </a:solidFill>
                <a:latin typeface="TeXGyreAdventor"/>
                <a:cs typeface="TeXGyreAdventor"/>
              </a:rPr>
              <a:t>justicia</a:t>
            </a:r>
            <a:r>
              <a:rPr sz="2400" spc="-25" dirty="0">
                <a:solidFill>
                  <a:srgbClr val="404040"/>
                </a:solidFill>
                <a:latin typeface="Verdana"/>
                <a:cs typeface="Verdana"/>
              </a:rPr>
              <a:t>.”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Verdana"/>
              <a:cs typeface="Verdana"/>
            </a:endParaRPr>
          </a:p>
          <a:p>
            <a:pPr marL="2830195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631-2015-Arequipa.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02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7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 </a:t>
            </a:r>
            <a:r>
              <a:rPr spc="-490" dirty="0">
                <a:latin typeface="Verdana"/>
                <a:cs typeface="Verdana"/>
              </a:rPr>
              <a:t>–</a:t>
            </a:r>
            <a:r>
              <a:rPr spc="-310" dirty="0">
                <a:latin typeface="Verdana"/>
                <a:cs typeface="Verdana"/>
              </a:rPr>
              <a:t> </a:t>
            </a:r>
            <a:r>
              <a:rPr spc="5" dirty="0"/>
              <a:t>Familiar.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39535" cy="19284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“Se</a:t>
            </a:r>
            <a:r>
              <a:rPr sz="24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/>
                <a:cs typeface="Verdana"/>
              </a:rPr>
              <a:t>circunscribe</a:t>
            </a:r>
            <a:r>
              <a:rPr sz="2400" spc="-2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24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/>
                <a:cs typeface="Verdana"/>
              </a:rPr>
              <a:t>lugar</a:t>
            </a:r>
            <a:r>
              <a:rPr sz="24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24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residencia</a:t>
            </a:r>
            <a:r>
              <a:rPr sz="2400" spc="-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aquellas personas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tiene</a:t>
            </a:r>
            <a:r>
              <a:rPr sz="2400" spc="-3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lazos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80" dirty="0">
                <a:solidFill>
                  <a:srgbClr val="404040"/>
                </a:solidFill>
                <a:latin typeface="Verdana"/>
                <a:cs typeface="Verdana"/>
              </a:rPr>
              <a:t>familiares </a:t>
            </a:r>
            <a:r>
              <a:rPr sz="2400" spc="120" dirty="0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sz="2400" spc="-5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2400" spc="30" dirty="0">
                <a:solidFill>
                  <a:srgbClr val="404040"/>
                </a:solidFill>
                <a:latin typeface="Verdana"/>
                <a:cs typeface="Verdana"/>
              </a:rPr>
              <a:t>imputado”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Verdana"/>
              <a:cs typeface="Verdana"/>
            </a:endParaRPr>
          </a:p>
          <a:p>
            <a:pPr marL="2889885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631-2015-Arequipa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02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7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 </a:t>
            </a:r>
            <a:r>
              <a:rPr spc="-490" dirty="0">
                <a:latin typeface="Verdana"/>
                <a:cs typeface="Verdana"/>
              </a:rPr>
              <a:t>–</a:t>
            </a:r>
            <a:r>
              <a:rPr spc="-280" dirty="0">
                <a:latin typeface="Verdana"/>
                <a:cs typeface="Verdana"/>
              </a:rPr>
              <a:t> </a:t>
            </a:r>
            <a:r>
              <a:rPr spc="-5" dirty="0"/>
              <a:t>Laboral.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36995" cy="2479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10"/>
              </a:spcBef>
            </a:pP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“Se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expresa en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capacidad </a:t>
            </a:r>
            <a:r>
              <a:rPr sz="2400" spc="-3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subsistencia del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debe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provenir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un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trabajo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desarrollado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4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país”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2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TeXGyreAdventor"/>
              <a:cs typeface="TeXGyreAdventor"/>
            </a:endParaRPr>
          </a:p>
          <a:p>
            <a:pPr marL="1700530">
              <a:lnSpc>
                <a:spcPct val="100000"/>
              </a:lnSpc>
            </a:pP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2400" spc="2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2400" spc="-2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631-2015-Arequipa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02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7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 </a:t>
            </a:r>
            <a:r>
              <a:rPr spc="-490" dirty="0">
                <a:latin typeface="Verdana"/>
                <a:cs typeface="Verdana"/>
              </a:rPr>
              <a:t>–</a:t>
            </a:r>
            <a:r>
              <a:rPr spc="-265" dirty="0">
                <a:latin typeface="Verdana"/>
                <a:cs typeface="Verdana"/>
              </a:rPr>
              <a:t> </a:t>
            </a:r>
            <a:r>
              <a:rPr spc="-10" dirty="0"/>
              <a:t>Bienes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561666"/>
            <a:ext cx="6148705" cy="99949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820"/>
              </a:lnSpc>
              <a:spcBef>
                <a:spcPts val="250"/>
              </a:spcBef>
            </a:pPr>
            <a:r>
              <a:rPr sz="3200" spc="35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32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404040"/>
                </a:solidFill>
                <a:latin typeface="Verdana"/>
                <a:cs typeface="Verdana"/>
              </a:rPr>
              <a:t>posesión</a:t>
            </a:r>
            <a:r>
              <a:rPr sz="3200" spc="-2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1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3200" spc="-2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-35" dirty="0">
                <a:solidFill>
                  <a:srgbClr val="404040"/>
                </a:solidFill>
                <a:latin typeface="Verdana"/>
                <a:cs typeface="Verdana"/>
              </a:rPr>
              <a:t>bienes</a:t>
            </a:r>
            <a:r>
              <a:rPr sz="3200" spc="-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3200" spc="50" dirty="0">
                <a:solidFill>
                  <a:srgbClr val="404040"/>
                </a:solidFill>
                <a:latin typeface="Verdana"/>
                <a:cs typeface="Verdana"/>
              </a:rPr>
              <a:t>genera  </a:t>
            </a:r>
            <a:r>
              <a:rPr sz="3200" spc="-15" dirty="0">
                <a:solidFill>
                  <a:srgbClr val="404040"/>
                </a:solidFill>
                <a:latin typeface="Verdana"/>
                <a:cs typeface="Verdana"/>
              </a:rPr>
              <a:t>arraigo”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4954" y="4071620"/>
            <a:ext cx="6414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Tribunal constitucional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Perú.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Expediente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800" spc="2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1091-2002-</a:t>
            </a:r>
            <a:endParaRPr sz="1800">
              <a:latin typeface="TeXGyreAdventor"/>
              <a:cs typeface="TeXGyreAdventor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H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C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/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T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02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7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Arraigo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26995"/>
            <a:ext cx="6873875" cy="43548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409"/>
              </a:spcBef>
            </a:pPr>
            <a:r>
              <a:rPr sz="13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SÉPTIMO.-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existe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ninguna razón jurídica ni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legal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-la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norma </a:t>
            </a:r>
            <a:r>
              <a:rPr sz="1300" spc="-2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expresa </a:t>
            </a:r>
            <a:r>
              <a:rPr sz="1300" spc="-20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ningún caso tal situación-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entender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presencia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algún tipo </a:t>
            </a:r>
            <a:r>
              <a:rPr sz="15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5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descarta,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priori, la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utilización </a:t>
            </a:r>
            <a:r>
              <a:rPr sz="15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5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prisión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preventiva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. De hecho, 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concepto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o requisito fijo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pueda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evaluarse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términos 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absolutos.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decir,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expresión </a:t>
            </a:r>
            <a:r>
              <a:rPr sz="1300" spc="-15" dirty="0">
                <a:solidFill>
                  <a:srgbClr val="404040"/>
                </a:solidFill>
                <a:latin typeface="Verdana"/>
                <a:cs typeface="Verdana"/>
              </a:rPr>
              <a:t>“existencia”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300" spc="-25" dirty="0">
                <a:solidFill>
                  <a:srgbClr val="404040"/>
                </a:solidFill>
                <a:latin typeface="Verdana"/>
                <a:cs typeface="Verdana"/>
              </a:rPr>
              <a:t>“inexistencia”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es, </a:t>
            </a:r>
            <a:r>
              <a:rPr sz="1300" spc="-20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realidad,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un enunciado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requiere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serios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controles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r>
              <a:rPr sz="1300" spc="3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plano lógico y  experimental.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Toda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persona, aún cuando se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está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frente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un indigente, tiene  algún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tipo </a:t>
            </a:r>
            <a:r>
              <a:rPr sz="14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arraigo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.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punto nodal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estriba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establecer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cuándo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arraigo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-  medido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términos cualitativos- descarta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aplicación </a:t>
            </a:r>
            <a:r>
              <a:rPr sz="1300" spc="-2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 preventiva.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Esto 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algo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muy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distinto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sostener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presencia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cualquier tipo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1300" spc="3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descarta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</a:t>
            </a:r>
            <a:r>
              <a:rPr sz="13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preventiva.</a:t>
            </a:r>
            <a:endParaRPr sz="13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eXGyreAdventor"/>
              <a:cs typeface="TeXGyreAdventor"/>
            </a:endParaRPr>
          </a:p>
          <a:p>
            <a:pPr marL="12700" marR="8255" algn="just">
              <a:lnSpc>
                <a:spcPct val="80200"/>
              </a:lnSpc>
            </a:pP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ejemplo,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un error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frecuente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sostener que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existe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arraigo cuando el 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tiene domicilio conocido,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trabajo,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familia,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etcétera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.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Tal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razonamiento 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se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sostiene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desde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perspectiva del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Procesal, pues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norma </a:t>
            </a:r>
            <a:r>
              <a:rPr sz="1300" spc="-2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-15" dirty="0">
                <a:solidFill>
                  <a:srgbClr val="404040"/>
                </a:solidFill>
                <a:latin typeface="TeXGyreAdventor"/>
                <a:cs typeface="TeXGyreAdventor"/>
              </a:rPr>
              <a:t>exige 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evaluar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la existencia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o inexistencia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un presupuesto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-que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es-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sino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impone  ponderar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la calidad </a:t>
            </a:r>
            <a:r>
              <a:rPr sz="1300" spc="-2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arraigo.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perfectamente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posible aplicar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  preventiva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persona que tiene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familia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domicilio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conocido, cuando  dicha </a:t>
            </a:r>
            <a:r>
              <a:rPr sz="1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situación,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evaluada en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términos </a:t>
            </a:r>
            <a:r>
              <a:rPr sz="14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ponderación </a:t>
            </a:r>
            <a:r>
              <a:rPr sz="14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intereses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,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300" spc="-25" dirty="0">
                <a:solidFill>
                  <a:srgbClr val="404040"/>
                </a:solidFill>
                <a:latin typeface="TeXGyreAdventor"/>
                <a:cs typeface="TeXGyreAdventor"/>
              </a:rPr>
              <a:t>es 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suficiente </a:t>
            </a:r>
            <a:r>
              <a:rPr sz="1300" spc="5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concluir fundadamente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desarrollo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resultado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proceso  penal se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encuentra</a:t>
            </a:r>
            <a:r>
              <a:rPr sz="1300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asegurado.</a:t>
            </a:r>
            <a:endParaRPr sz="13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eXGyreAdventor"/>
              <a:cs typeface="TeXGyreAdventor"/>
            </a:endParaRPr>
          </a:p>
          <a:p>
            <a:pPr marL="1174115">
              <a:lnSpc>
                <a:spcPct val="100000"/>
              </a:lnSpc>
            </a:pP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Resolución administrativa </a:t>
            </a:r>
            <a:r>
              <a:rPr sz="1300" spc="10" dirty="0">
                <a:solidFill>
                  <a:srgbClr val="404040"/>
                </a:solidFill>
                <a:latin typeface="TeXGyreAdventor"/>
                <a:cs typeface="TeXGyreAdventor"/>
              </a:rPr>
              <a:t>N°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325-2001-P-PJ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(13 </a:t>
            </a:r>
            <a:r>
              <a:rPr sz="1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300" spc="-5" dirty="0">
                <a:solidFill>
                  <a:srgbClr val="404040"/>
                </a:solidFill>
                <a:latin typeface="TeXGyreAdventor"/>
                <a:cs typeface="TeXGyreAdventor"/>
              </a:rPr>
              <a:t>septiembre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300" spc="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TeXGyreAdventor"/>
                <a:cs typeface="TeXGyreAdventor"/>
              </a:rPr>
              <a:t>2011)</a:t>
            </a:r>
            <a:endParaRPr sz="13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700145" cy="6858000"/>
            <a:chOff x="0" y="0"/>
            <a:chExt cx="3700145" cy="6858000"/>
          </a:xfrm>
        </p:grpSpPr>
        <p:sp>
          <p:nvSpPr>
            <p:cNvPr id="3" name="object 3"/>
            <p:cNvSpPr/>
            <p:nvPr/>
          </p:nvSpPr>
          <p:spPr>
            <a:xfrm>
              <a:off x="1840229" y="3477005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89">
                  <a:moveTo>
                    <a:pt x="1651254" y="0"/>
                  </a:moveTo>
                  <a:lnTo>
                    <a:pt x="200406" y="0"/>
                  </a:lnTo>
                  <a:lnTo>
                    <a:pt x="154474" y="5296"/>
                  </a:lnTo>
                  <a:lnTo>
                    <a:pt x="112300" y="20380"/>
                  </a:lnTo>
                  <a:lnTo>
                    <a:pt x="75089" y="44047"/>
                  </a:lnTo>
                  <a:lnTo>
                    <a:pt x="44047" y="75089"/>
                  </a:lnTo>
                  <a:lnTo>
                    <a:pt x="20380" y="112300"/>
                  </a:lnTo>
                  <a:lnTo>
                    <a:pt x="5296" y="154474"/>
                  </a:lnTo>
                  <a:lnTo>
                    <a:pt x="0" y="200406"/>
                  </a:lnTo>
                  <a:lnTo>
                    <a:pt x="0" y="1002030"/>
                  </a:lnTo>
                  <a:lnTo>
                    <a:pt x="5296" y="1047961"/>
                  </a:lnTo>
                  <a:lnTo>
                    <a:pt x="20380" y="1090135"/>
                  </a:lnTo>
                  <a:lnTo>
                    <a:pt x="44047" y="1127346"/>
                  </a:lnTo>
                  <a:lnTo>
                    <a:pt x="75089" y="1158388"/>
                  </a:lnTo>
                  <a:lnTo>
                    <a:pt x="112300" y="1182055"/>
                  </a:lnTo>
                  <a:lnTo>
                    <a:pt x="154474" y="1197139"/>
                  </a:lnTo>
                  <a:lnTo>
                    <a:pt x="200406" y="1202436"/>
                  </a:lnTo>
                  <a:lnTo>
                    <a:pt x="1651254" y="1202436"/>
                  </a:lnTo>
                  <a:lnTo>
                    <a:pt x="1697185" y="1197139"/>
                  </a:lnTo>
                  <a:lnTo>
                    <a:pt x="1739359" y="1182055"/>
                  </a:lnTo>
                  <a:lnTo>
                    <a:pt x="1776570" y="1158388"/>
                  </a:lnTo>
                  <a:lnTo>
                    <a:pt x="1807612" y="1127346"/>
                  </a:lnTo>
                  <a:lnTo>
                    <a:pt x="1831279" y="1090135"/>
                  </a:lnTo>
                  <a:lnTo>
                    <a:pt x="1846363" y="1047961"/>
                  </a:lnTo>
                  <a:lnTo>
                    <a:pt x="1851659" y="1002030"/>
                  </a:lnTo>
                  <a:lnTo>
                    <a:pt x="1851659" y="200406"/>
                  </a:lnTo>
                  <a:lnTo>
                    <a:pt x="1846363" y="154474"/>
                  </a:lnTo>
                  <a:lnTo>
                    <a:pt x="1831279" y="112300"/>
                  </a:lnTo>
                  <a:lnTo>
                    <a:pt x="1807612" y="75089"/>
                  </a:lnTo>
                  <a:lnTo>
                    <a:pt x="1776570" y="44047"/>
                  </a:lnTo>
                  <a:lnTo>
                    <a:pt x="1739359" y="20380"/>
                  </a:lnTo>
                  <a:lnTo>
                    <a:pt x="1697185" y="5296"/>
                  </a:lnTo>
                  <a:lnTo>
                    <a:pt x="1651254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40229" y="3477005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89">
                  <a:moveTo>
                    <a:pt x="0" y="200406"/>
                  </a:moveTo>
                  <a:lnTo>
                    <a:pt x="5296" y="154474"/>
                  </a:lnTo>
                  <a:lnTo>
                    <a:pt x="20380" y="112300"/>
                  </a:lnTo>
                  <a:lnTo>
                    <a:pt x="44047" y="75089"/>
                  </a:lnTo>
                  <a:lnTo>
                    <a:pt x="75089" y="44047"/>
                  </a:lnTo>
                  <a:lnTo>
                    <a:pt x="112300" y="20380"/>
                  </a:lnTo>
                  <a:lnTo>
                    <a:pt x="154474" y="5296"/>
                  </a:lnTo>
                  <a:lnTo>
                    <a:pt x="200406" y="0"/>
                  </a:lnTo>
                  <a:lnTo>
                    <a:pt x="1651254" y="0"/>
                  </a:lnTo>
                  <a:lnTo>
                    <a:pt x="1697185" y="5296"/>
                  </a:lnTo>
                  <a:lnTo>
                    <a:pt x="1739359" y="20380"/>
                  </a:lnTo>
                  <a:lnTo>
                    <a:pt x="1776570" y="44047"/>
                  </a:lnTo>
                  <a:lnTo>
                    <a:pt x="1807612" y="75089"/>
                  </a:lnTo>
                  <a:lnTo>
                    <a:pt x="1831279" y="112300"/>
                  </a:lnTo>
                  <a:lnTo>
                    <a:pt x="1846363" y="154474"/>
                  </a:lnTo>
                  <a:lnTo>
                    <a:pt x="1851659" y="200406"/>
                  </a:lnTo>
                  <a:lnTo>
                    <a:pt x="1851659" y="1002030"/>
                  </a:lnTo>
                  <a:lnTo>
                    <a:pt x="1846363" y="1047961"/>
                  </a:lnTo>
                  <a:lnTo>
                    <a:pt x="1831279" y="1090135"/>
                  </a:lnTo>
                  <a:lnTo>
                    <a:pt x="1807612" y="1127346"/>
                  </a:lnTo>
                  <a:lnTo>
                    <a:pt x="1776570" y="1158388"/>
                  </a:lnTo>
                  <a:lnTo>
                    <a:pt x="1739359" y="1182055"/>
                  </a:lnTo>
                  <a:lnTo>
                    <a:pt x="1697185" y="1197139"/>
                  </a:lnTo>
                  <a:lnTo>
                    <a:pt x="1651254" y="1202436"/>
                  </a:lnTo>
                  <a:lnTo>
                    <a:pt x="200406" y="1202436"/>
                  </a:lnTo>
                  <a:lnTo>
                    <a:pt x="154474" y="1197139"/>
                  </a:lnTo>
                  <a:lnTo>
                    <a:pt x="112300" y="1182055"/>
                  </a:lnTo>
                  <a:lnTo>
                    <a:pt x="75089" y="1158388"/>
                  </a:lnTo>
                  <a:lnTo>
                    <a:pt x="44047" y="1127346"/>
                  </a:lnTo>
                  <a:lnTo>
                    <a:pt x="20380" y="1090135"/>
                  </a:lnTo>
                  <a:lnTo>
                    <a:pt x="5296" y="1047961"/>
                  </a:lnTo>
                  <a:lnTo>
                    <a:pt x="0" y="1002030"/>
                  </a:lnTo>
                  <a:lnTo>
                    <a:pt x="0" y="20040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4258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Arraigo </a:t>
            </a:r>
            <a:r>
              <a:rPr spc="5" dirty="0"/>
              <a:t>de</a:t>
            </a:r>
            <a:r>
              <a:rPr spc="-30" dirty="0"/>
              <a:t> </a:t>
            </a:r>
            <a:r>
              <a:rPr spc="5" dirty="0"/>
              <a:t>calidad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821112" y="1480248"/>
            <a:ext cx="1867535" cy="1218565"/>
            <a:chOff x="3821112" y="1480248"/>
            <a:chExt cx="1867535" cy="1218565"/>
          </a:xfrm>
        </p:grpSpPr>
        <p:sp>
          <p:nvSpPr>
            <p:cNvPr id="7" name="object 7"/>
            <p:cNvSpPr/>
            <p:nvPr/>
          </p:nvSpPr>
          <p:spPr>
            <a:xfrm>
              <a:off x="3829050" y="1488186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89">
                  <a:moveTo>
                    <a:pt x="1651253" y="0"/>
                  </a:moveTo>
                  <a:lnTo>
                    <a:pt x="200405" y="0"/>
                  </a:lnTo>
                  <a:lnTo>
                    <a:pt x="154474" y="5296"/>
                  </a:lnTo>
                  <a:lnTo>
                    <a:pt x="112300" y="20380"/>
                  </a:lnTo>
                  <a:lnTo>
                    <a:pt x="75089" y="44047"/>
                  </a:lnTo>
                  <a:lnTo>
                    <a:pt x="44047" y="75089"/>
                  </a:lnTo>
                  <a:lnTo>
                    <a:pt x="20380" y="112300"/>
                  </a:lnTo>
                  <a:lnTo>
                    <a:pt x="5296" y="154474"/>
                  </a:lnTo>
                  <a:lnTo>
                    <a:pt x="0" y="200405"/>
                  </a:lnTo>
                  <a:lnTo>
                    <a:pt x="0" y="1002029"/>
                  </a:lnTo>
                  <a:lnTo>
                    <a:pt x="5296" y="1047961"/>
                  </a:lnTo>
                  <a:lnTo>
                    <a:pt x="20380" y="1090135"/>
                  </a:lnTo>
                  <a:lnTo>
                    <a:pt x="44047" y="1127346"/>
                  </a:lnTo>
                  <a:lnTo>
                    <a:pt x="75089" y="1158388"/>
                  </a:lnTo>
                  <a:lnTo>
                    <a:pt x="112300" y="1182055"/>
                  </a:lnTo>
                  <a:lnTo>
                    <a:pt x="154474" y="1197139"/>
                  </a:lnTo>
                  <a:lnTo>
                    <a:pt x="200405" y="1202436"/>
                  </a:lnTo>
                  <a:lnTo>
                    <a:pt x="1651253" y="1202436"/>
                  </a:lnTo>
                  <a:lnTo>
                    <a:pt x="1697185" y="1197139"/>
                  </a:lnTo>
                  <a:lnTo>
                    <a:pt x="1739359" y="1182055"/>
                  </a:lnTo>
                  <a:lnTo>
                    <a:pt x="1776570" y="1158388"/>
                  </a:lnTo>
                  <a:lnTo>
                    <a:pt x="1807612" y="1127346"/>
                  </a:lnTo>
                  <a:lnTo>
                    <a:pt x="1831279" y="1090135"/>
                  </a:lnTo>
                  <a:lnTo>
                    <a:pt x="1846363" y="1047961"/>
                  </a:lnTo>
                  <a:lnTo>
                    <a:pt x="1851660" y="1002029"/>
                  </a:lnTo>
                  <a:lnTo>
                    <a:pt x="1851660" y="200405"/>
                  </a:lnTo>
                  <a:lnTo>
                    <a:pt x="1846363" y="154474"/>
                  </a:lnTo>
                  <a:lnTo>
                    <a:pt x="1831279" y="112300"/>
                  </a:lnTo>
                  <a:lnTo>
                    <a:pt x="1807612" y="75089"/>
                  </a:lnTo>
                  <a:lnTo>
                    <a:pt x="1776570" y="44047"/>
                  </a:lnTo>
                  <a:lnTo>
                    <a:pt x="1739359" y="20380"/>
                  </a:lnTo>
                  <a:lnTo>
                    <a:pt x="1697185" y="5296"/>
                  </a:lnTo>
                  <a:lnTo>
                    <a:pt x="1651253" y="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9050" y="1488186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89">
                  <a:moveTo>
                    <a:pt x="0" y="200405"/>
                  </a:moveTo>
                  <a:lnTo>
                    <a:pt x="5296" y="154474"/>
                  </a:lnTo>
                  <a:lnTo>
                    <a:pt x="20380" y="112300"/>
                  </a:lnTo>
                  <a:lnTo>
                    <a:pt x="44047" y="75089"/>
                  </a:lnTo>
                  <a:lnTo>
                    <a:pt x="75089" y="44047"/>
                  </a:lnTo>
                  <a:lnTo>
                    <a:pt x="112300" y="20380"/>
                  </a:lnTo>
                  <a:lnTo>
                    <a:pt x="154474" y="5296"/>
                  </a:lnTo>
                  <a:lnTo>
                    <a:pt x="200405" y="0"/>
                  </a:lnTo>
                  <a:lnTo>
                    <a:pt x="1651253" y="0"/>
                  </a:lnTo>
                  <a:lnTo>
                    <a:pt x="1697185" y="5296"/>
                  </a:lnTo>
                  <a:lnTo>
                    <a:pt x="1739359" y="20380"/>
                  </a:lnTo>
                  <a:lnTo>
                    <a:pt x="1776570" y="44047"/>
                  </a:lnTo>
                  <a:lnTo>
                    <a:pt x="1807612" y="75089"/>
                  </a:lnTo>
                  <a:lnTo>
                    <a:pt x="1831279" y="112300"/>
                  </a:lnTo>
                  <a:lnTo>
                    <a:pt x="1846363" y="154474"/>
                  </a:lnTo>
                  <a:lnTo>
                    <a:pt x="1851660" y="200405"/>
                  </a:lnTo>
                  <a:lnTo>
                    <a:pt x="1851660" y="1002029"/>
                  </a:lnTo>
                  <a:lnTo>
                    <a:pt x="1846363" y="1047961"/>
                  </a:lnTo>
                  <a:lnTo>
                    <a:pt x="1831279" y="1090135"/>
                  </a:lnTo>
                  <a:lnTo>
                    <a:pt x="1807612" y="1127346"/>
                  </a:lnTo>
                  <a:lnTo>
                    <a:pt x="1776570" y="1158388"/>
                  </a:lnTo>
                  <a:lnTo>
                    <a:pt x="1739359" y="1182055"/>
                  </a:lnTo>
                  <a:lnTo>
                    <a:pt x="1697185" y="1197139"/>
                  </a:lnTo>
                  <a:lnTo>
                    <a:pt x="1651253" y="1202436"/>
                  </a:lnTo>
                  <a:lnTo>
                    <a:pt x="200405" y="1202436"/>
                  </a:lnTo>
                  <a:lnTo>
                    <a:pt x="154474" y="1197139"/>
                  </a:lnTo>
                  <a:lnTo>
                    <a:pt x="112300" y="1182055"/>
                  </a:lnTo>
                  <a:lnTo>
                    <a:pt x="75089" y="1158388"/>
                  </a:lnTo>
                  <a:lnTo>
                    <a:pt x="44047" y="1127346"/>
                  </a:lnTo>
                  <a:lnTo>
                    <a:pt x="20380" y="1090135"/>
                  </a:lnTo>
                  <a:lnTo>
                    <a:pt x="5296" y="1047961"/>
                  </a:lnTo>
                  <a:lnTo>
                    <a:pt x="0" y="1002029"/>
                  </a:lnTo>
                  <a:lnTo>
                    <a:pt x="0" y="20040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79545" y="1717675"/>
            <a:ext cx="1544955" cy="7156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1770"/>
              </a:lnSpc>
              <a:spcBef>
                <a:spcPts val="265"/>
              </a:spcBef>
            </a:pP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Aquello </a:t>
            </a: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que</a:t>
            </a:r>
            <a:r>
              <a:rPr sz="1550" spc="-114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no  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tiene  contradicción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24930" y="2471420"/>
            <a:ext cx="614045" cy="725170"/>
          </a:xfrm>
          <a:custGeom>
            <a:avLst/>
            <a:gdLst/>
            <a:ahLst/>
            <a:cxnLst/>
            <a:rect l="l" t="t" r="r" b="b"/>
            <a:pathLst>
              <a:path w="614045" h="725169">
                <a:moveTo>
                  <a:pt x="601278" y="720768"/>
                </a:moveTo>
                <a:lnTo>
                  <a:pt x="607949" y="725042"/>
                </a:lnTo>
                <a:lnTo>
                  <a:pt x="608173" y="720978"/>
                </a:lnTo>
                <a:lnTo>
                  <a:pt x="601979" y="720978"/>
                </a:lnTo>
                <a:lnTo>
                  <a:pt x="601278" y="720768"/>
                </a:lnTo>
                <a:close/>
              </a:path>
              <a:path w="614045" h="725169">
                <a:moveTo>
                  <a:pt x="585871" y="695752"/>
                </a:moveTo>
                <a:lnTo>
                  <a:pt x="596646" y="716660"/>
                </a:lnTo>
                <a:lnTo>
                  <a:pt x="597435" y="718306"/>
                </a:lnTo>
                <a:lnTo>
                  <a:pt x="601278" y="720768"/>
                </a:lnTo>
                <a:lnTo>
                  <a:pt x="608586" y="713485"/>
                </a:lnTo>
                <a:lnTo>
                  <a:pt x="595884" y="713485"/>
                </a:lnTo>
                <a:lnTo>
                  <a:pt x="596483" y="702537"/>
                </a:lnTo>
                <a:lnTo>
                  <a:pt x="585871" y="695752"/>
                </a:lnTo>
                <a:close/>
              </a:path>
              <a:path w="614045" h="725169">
                <a:moveTo>
                  <a:pt x="608377" y="717280"/>
                </a:moveTo>
                <a:lnTo>
                  <a:pt x="608202" y="717803"/>
                </a:lnTo>
                <a:lnTo>
                  <a:pt x="605154" y="719454"/>
                </a:lnTo>
                <a:lnTo>
                  <a:pt x="601979" y="720978"/>
                </a:lnTo>
                <a:lnTo>
                  <a:pt x="608173" y="720978"/>
                </a:lnTo>
                <a:lnTo>
                  <a:pt x="608377" y="717280"/>
                </a:lnTo>
                <a:close/>
              </a:path>
              <a:path w="614045" h="725169">
                <a:moveTo>
                  <a:pt x="597435" y="718306"/>
                </a:moveTo>
                <a:lnTo>
                  <a:pt x="598170" y="719835"/>
                </a:lnTo>
                <a:lnTo>
                  <a:pt x="601278" y="720768"/>
                </a:lnTo>
                <a:lnTo>
                  <a:pt x="597435" y="718306"/>
                </a:lnTo>
                <a:close/>
              </a:path>
              <a:path w="614045" h="725169">
                <a:moveTo>
                  <a:pt x="528447" y="659002"/>
                </a:moveTo>
                <a:lnTo>
                  <a:pt x="524510" y="659891"/>
                </a:lnTo>
                <a:lnTo>
                  <a:pt x="520700" y="665733"/>
                </a:lnTo>
                <a:lnTo>
                  <a:pt x="521589" y="669670"/>
                </a:lnTo>
                <a:lnTo>
                  <a:pt x="524510" y="671576"/>
                </a:lnTo>
                <a:lnTo>
                  <a:pt x="597435" y="718306"/>
                </a:lnTo>
                <a:lnTo>
                  <a:pt x="596646" y="716660"/>
                </a:lnTo>
                <a:lnTo>
                  <a:pt x="585871" y="695752"/>
                </a:lnTo>
                <a:lnTo>
                  <a:pt x="531368" y="660907"/>
                </a:lnTo>
                <a:lnTo>
                  <a:pt x="528447" y="659002"/>
                </a:lnTo>
                <a:close/>
              </a:path>
              <a:path w="614045" h="725169">
                <a:moveTo>
                  <a:pt x="608649" y="712347"/>
                </a:moveTo>
                <a:lnTo>
                  <a:pt x="608377" y="717280"/>
                </a:lnTo>
                <a:lnTo>
                  <a:pt x="609473" y="713993"/>
                </a:lnTo>
                <a:lnTo>
                  <a:pt x="608649" y="712347"/>
                </a:lnTo>
                <a:close/>
              </a:path>
              <a:path w="614045" h="725169">
                <a:moveTo>
                  <a:pt x="596483" y="702537"/>
                </a:moveTo>
                <a:lnTo>
                  <a:pt x="595884" y="713485"/>
                </a:lnTo>
                <a:lnTo>
                  <a:pt x="605663" y="708405"/>
                </a:lnTo>
                <a:lnTo>
                  <a:pt x="596483" y="702537"/>
                </a:lnTo>
                <a:close/>
              </a:path>
              <a:path w="614045" h="725169">
                <a:moveTo>
                  <a:pt x="597171" y="689965"/>
                </a:moveTo>
                <a:lnTo>
                  <a:pt x="596483" y="702537"/>
                </a:lnTo>
                <a:lnTo>
                  <a:pt x="605663" y="708405"/>
                </a:lnTo>
                <a:lnTo>
                  <a:pt x="595884" y="713485"/>
                </a:lnTo>
                <a:lnTo>
                  <a:pt x="608586" y="713485"/>
                </a:lnTo>
                <a:lnTo>
                  <a:pt x="608649" y="712347"/>
                </a:lnTo>
                <a:lnTo>
                  <a:pt x="607949" y="710945"/>
                </a:lnTo>
                <a:lnTo>
                  <a:pt x="597171" y="689965"/>
                </a:lnTo>
                <a:close/>
              </a:path>
              <a:path w="614045" h="725169">
                <a:moveTo>
                  <a:pt x="603885" y="619125"/>
                </a:moveTo>
                <a:lnTo>
                  <a:pt x="600837" y="621918"/>
                </a:lnTo>
                <a:lnTo>
                  <a:pt x="600668" y="626109"/>
                </a:lnTo>
                <a:lnTo>
                  <a:pt x="597171" y="689965"/>
                </a:lnTo>
                <a:lnTo>
                  <a:pt x="607949" y="710945"/>
                </a:lnTo>
                <a:lnTo>
                  <a:pt x="608649" y="712347"/>
                </a:lnTo>
                <a:lnTo>
                  <a:pt x="613410" y="626109"/>
                </a:lnTo>
                <a:lnTo>
                  <a:pt x="613537" y="622553"/>
                </a:lnTo>
                <a:lnTo>
                  <a:pt x="610870" y="619505"/>
                </a:lnTo>
                <a:lnTo>
                  <a:pt x="607441" y="619378"/>
                </a:lnTo>
                <a:lnTo>
                  <a:pt x="603885" y="619125"/>
                </a:lnTo>
                <a:close/>
              </a:path>
              <a:path w="614045" h="725169">
                <a:moveTo>
                  <a:pt x="8255" y="0"/>
                </a:moveTo>
                <a:lnTo>
                  <a:pt x="4191" y="507"/>
                </a:lnTo>
                <a:lnTo>
                  <a:pt x="2032" y="3301"/>
                </a:lnTo>
                <a:lnTo>
                  <a:pt x="0" y="6095"/>
                </a:lnTo>
                <a:lnTo>
                  <a:pt x="508" y="10159"/>
                </a:lnTo>
                <a:lnTo>
                  <a:pt x="3302" y="12191"/>
                </a:lnTo>
                <a:lnTo>
                  <a:pt x="50419" y="48132"/>
                </a:lnTo>
                <a:lnTo>
                  <a:pt x="96266" y="85343"/>
                </a:lnTo>
                <a:lnTo>
                  <a:pt x="140970" y="123825"/>
                </a:lnTo>
                <a:lnTo>
                  <a:pt x="184404" y="163449"/>
                </a:lnTo>
                <a:lnTo>
                  <a:pt x="226568" y="204469"/>
                </a:lnTo>
                <a:lnTo>
                  <a:pt x="267589" y="246633"/>
                </a:lnTo>
                <a:lnTo>
                  <a:pt x="307213" y="289940"/>
                </a:lnTo>
                <a:lnTo>
                  <a:pt x="345567" y="334390"/>
                </a:lnTo>
                <a:lnTo>
                  <a:pt x="382651" y="379983"/>
                </a:lnTo>
                <a:lnTo>
                  <a:pt x="418211" y="426719"/>
                </a:lnTo>
                <a:lnTo>
                  <a:pt x="452501" y="474344"/>
                </a:lnTo>
                <a:lnTo>
                  <a:pt x="485521" y="523113"/>
                </a:lnTo>
                <a:lnTo>
                  <a:pt x="516890" y="572896"/>
                </a:lnTo>
                <a:lnTo>
                  <a:pt x="546862" y="623569"/>
                </a:lnTo>
                <a:lnTo>
                  <a:pt x="575310" y="675258"/>
                </a:lnTo>
                <a:lnTo>
                  <a:pt x="585871" y="695752"/>
                </a:lnTo>
                <a:lnTo>
                  <a:pt x="596483" y="702537"/>
                </a:lnTo>
                <a:lnTo>
                  <a:pt x="557784" y="617219"/>
                </a:lnTo>
                <a:lnTo>
                  <a:pt x="527685" y="566165"/>
                </a:lnTo>
                <a:lnTo>
                  <a:pt x="495935" y="516127"/>
                </a:lnTo>
                <a:lnTo>
                  <a:pt x="462788" y="466978"/>
                </a:lnTo>
                <a:lnTo>
                  <a:pt x="428371" y="418972"/>
                </a:lnTo>
                <a:lnTo>
                  <a:pt x="392557" y="371982"/>
                </a:lnTo>
                <a:lnTo>
                  <a:pt x="355219" y="326135"/>
                </a:lnTo>
                <a:lnTo>
                  <a:pt x="316611" y="281304"/>
                </a:lnTo>
                <a:lnTo>
                  <a:pt x="276733" y="237743"/>
                </a:lnTo>
                <a:lnTo>
                  <a:pt x="235458" y="195325"/>
                </a:lnTo>
                <a:lnTo>
                  <a:pt x="192913" y="154177"/>
                </a:lnTo>
                <a:lnTo>
                  <a:pt x="149225" y="114172"/>
                </a:lnTo>
                <a:lnTo>
                  <a:pt x="104267" y="75437"/>
                </a:lnTo>
                <a:lnTo>
                  <a:pt x="58166" y="37972"/>
                </a:lnTo>
                <a:lnTo>
                  <a:pt x="11049" y="2158"/>
                </a:lnTo>
                <a:lnTo>
                  <a:pt x="8255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809932" y="3469068"/>
            <a:ext cx="1867535" cy="1218565"/>
            <a:chOff x="5809932" y="3469068"/>
            <a:chExt cx="1867535" cy="1218565"/>
          </a:xfrm>
        </p:grpSpPr>
        <p:sp>
          <p:nvSpPr>
            <p:cNvPr id="12" name="object 12"/>
            <p:cNvSpPr/>
            <p:nvPr/>
          </p:nvSpPr>
          <p:spPr>
            <a:xfrm>
              <a:off x="5817870" y="3477005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59" h="1202689">
                  <a:moveTo>
                    <a:pt x="1651253" y="0"/>
                  </a:moveTo>
                  <a:lnTo>
                    <a:pt x="200405" y="0"/>
                  </a:lnTo>
                  <a:lnTo>
                    <a:pt x="154474" y="5296"/>
                  </a:lnTo>
                  <a:lnTo>
                    <a:pt x="112300" y="20380"/>
                  </a:lnTo>
                  <a:lnTo>
                    <a:pt x="75089" y="44047"/>
                  </a:lnTo>
                  <a:lnTo>
                    <a:pt x="44047" y="75089"/>
                  </a:lnTo>
                  <a:lnTo>
                    <a:pt x="20380" y="112300"/>
                  </a:lnTo>
                  <a:lnTo>
                    <a:pt x="5296" y="154474"/>
                  </a:lnTo>
                  <a:lnTo>
                    <a:pt x="0" y="200406"/>
                  </a:lnTo>
                  <a:lnTo>
                    <a:pt x="0" y="1002030"/>
                  </a:lnTo>
                  <a:lnTo>
                    <a:pt x="5296" y="1047961"/>
                  </a:lnTo>
                  <a:lnTo>
                    <a:pt x="20380" y="1090135"/>
                  </a:lnTo>
                  <a:lnTo>
                    <a:pt x="44047" y="1127346"/>
                  </a:lnTo>
                  <a:lnTo>
                    <a:pt x="75089" y="1158388"/>
                  </a:lnTo>
                  <a:lnTo>
                    <a:pt x="112300" y="1182055"/>
                  </a:lnTo>
                  <a:lnTo>
                    <a:pt x="154474" y="1197139"/>
                  </a:lnTo>
                  <a:lnTo>
                    <a:pt x="200405" y="1202436"/>
                  </a:lnTo>
                  <a:lnTo>
                    <a:pt x="1651253" y="1202436"/>
                  </a:lnTo>
                  <a:lnTo>
                    <a:pt x="1697185" y="1197139"/>
                  </a:lnTo>
                  <a:lnTo>
                    <a:pt x="1739359" y="1182055"/>
                  </a:lnTo>
                  <a:lnTo>
                    <a:pt x="1776570" y="1158388"/>
                  </a:lnTo>
                  <a:lnTo>
                    <a:pt x="1807612" y="1127346"/>
                  </a:lnTo>
                  <a:lnTo>
                    <a:pt x="1831279" y="1090135"/>
                  </a:lnTo>
                  <a:lnTo>
                    <a:pt x="1846363" y="1047961"/>
                  </a:lnTo>
                  <a:lnTo>
                    <a:pt x="1851659" y="1002030"/>
                  </a:lnTo>
                  <a:lnTo>
                    <a:pt x="1851659" y="200406"/>
                  </a:lnTo>
                  <a:lnTo>
                    <a:pt x="1846363" y="154474"/>
                  </a:lnTo>
                  <a:lnTo>
                    <a:pt x="1831279" y="112300"/>
                  </a:lnTo>
                  <a:lnTo>
                    <a:pt x="1807612" y="75089"/>
                  </a:lnTo>
                  <a:lnTo>
                    <a:pt x="1776570" y="44047"/>
                  </a:lnTo>
                  <a:lnTo>
                    <a:pt x="1739359" y="20380"/>
                  </a:lnTo>
                  <a:lnTo>
                    <a:pt x="1697185" y="5296"/>
                  </a:lnTo>
                  <a:lnTo>
                    <a:pt x="1651253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7870" y="3477005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59" h="1202689">
                  <a:moveTo>
                    <a:pt x="0" y="200406"/>
                  </a:moveTo>
                  <a:lnTo>
                    <a:pt x="5296" y="154474"/>
                  </a:lnTo>
                  <a:lnTo>
                    <a:pt x="20380" y="112300"/>
                  </a:lnTo>
                  <a:lnTo>
                    <a:pt x="44047" y="75089"/>
                  </a:lnTo>
                  <a:lnTo>
                    <a:pt x="75089" y="44047"/>
                  </a:lnTo>
                  <a:lnTo>
                    <a:pt x="112300" y="20380"/>
                  </a:lnTo>
                  <a:lnTo>
                    <a:pt x="154474" y="5296"/>
                  </a:lnTo>
                  <a:lnTo>
                    <a:pt x="200405" y="0"/>
                  </a:lnTo>
                  <a:lnTo>
                    <a:pt x="1651253" y="0"/>
                  </a:lnTo>
                  <a:lnTo>
                    <a:pt x="1697185" y="5296"/>
                  </a:lnTo>
                  <a:lnTo>
                    <a:pt x="1739359" y="20380"/>
                  </a:lnTo>
                  <a:lnTo>
                    <a:pt x="1776570" y="44047"/>
                  </a:lnTo>
                  <a:lnTo>
                    <a:pt x="1807612" y="75089"/>
                  </a:lnTo>
                  <a:lnTo>
                    <a:pt x="1831279" y="112300"/>
                  </a:lnTo>
                  <a:lnTo>
                    <a:pt x="1846363" y="154474"/>
                  </a:lnTo>
                  <a:lnTo>
                    <a:pt x="1851659" y="200406"/>
                  </a:lnTo>
                  <a:lnTo>
                    <a:pt x="1851659" y="1002030"/>
                  </a:lnTo>
                  <a:lnTo>
                    <a:pt x="1846363" y="1047961"/>
                  </a:lnTo>
                  <a:lnTo>
                    <a:pt x="1831279" y="1090135"/>
                  </a:lnTo>
                  <a:lnTo>
                    <a:pt x="1807612" y="1127346"/>
                  </a:lnTo>
                  <a:lnTo>
                    <a:pt x="1776570" y="1158388"/>
                  </a:lnTo>
                  <a:lnTo>
                    <a:pt x="1739359" y="1182055"/>
                  </a:lnTo>
                  <a:lnTo>
                    <a:pt x="1697185" y="1197139"/>
                  </a:lnTo>
                  <a:lnTo>
                    <a:pt x="1651253" y="1202436"/>
                  </a:lnTo>
                  <a:lnTo>
                    <a:pt x="200405" y="1202436"/>
                  </a:lnTo>
                  <a:lnTo>
                    <a:pt x="154474" y="1197139"/>
                  </a:lnTo>
                  <a:lnTo>
                    <a:pt x="112300" y="1182055"/>
                  </a:lnTo>
                  <a:lnTo>
                    <a:pt x="75089" y="1158388"/>
                  </a:lnTo>
                  <a:lnTo>
                    <a:pt x="44047" y="1127346"/>
                  </a:lnTo>
                  <a:lnTo>
                    <a:pt x="20380" y="1090135"/>
                  </a:lnTo>
                  <a:lnTo>
                    <a:pt x="5296" y="1047961"/>
                  </a:lnTo>
                  <a:lnTo>
                    <a:pt x="0" y="1002030"/>
                  </a:lnTo>
                  <a:lnTo>
                    <a:pt x="0" y="20040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25666" y="3595496"/>
            <a:ext cx="1034415" cy="9398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ct val="94900"/>
              </a:lnSpc>
              <a:spcBef>
                <a:spcPts val="225"/>
              </a:spcBef>
            </a:pP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Cuando  </a:t>
            </a:r>
            <a:r>
              <a:rPr sz="1550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550" spc="25" dirty="0">
                <a:solidFill>
                  <a:srgbClr val="FFFFFF"/>
                </a:solidFill>
                <a:latin typeface="TeXGyreAdventor"/>
                <a:cs typeface="TeXGyreAdventor"/>
              </a:rPr>
              <a:t>on</a:t>
            </a:r>
            <a:r>
              <a:rPr sz="1550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550" spc="25" dirty="0">
                <a:solidFill>
                  <a:srgbClr val="FFFFFF"/>
                </a:solidFill>
                <a:latin typeface="TeXGyreAdventor"/>
                <a:cs typeface="TeXGyreAdventor"/>
              </a:rPr>
              <a:t>u</a:t>
            </a:r>
            <a:r>
              <a:rPr sz="1550" spc="-5" dirty="0">
                <a:solidFill>
                  <a:srgbClr val="FFFFFF"/>
                </a:solidFill>
                <a:latin typeface="TeXGyreAdventor"/>
                <a:cs typeface="TeXGyreAdventor"/>
              </a:rPr>
              <a:t>rr</a:t>
            </a: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n  todos </a:t>
            </a:r>
            <a:r>
              <a:rPr sz="1550" spc="40" dirty="0">
                <a:solidFill>
                  <a:srgbClr val="FFFFFF"/>
                </a:solidFill>
                <a:latin typeface="TeXGyreAdventor"/>
                <a:cs typeface="TeXGyreAdventor"/>
              </a:rPr>
              <a:t>los  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arraigos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32042" y="4952746"/>
            <a:ext cx="608330" cy="725170"/>
          </a:xfrm>
          <a:custGeom>
            <a:avLst/>
            <a:gdLst/>
            <a:ahLst/>
            <a:cxnLst/>
            <a:rect l="l" t="t" r="r" b="b"/>
            <a:pathLst>
              <a:path w="608329" h="725170">
                <a:moveTo>
                  <a:pt x="2842" y="718235"/>
                </a:moveTo>
                <a:lnTo>
                  <a:pt x="0" y="725119"/>
                </a:lnTo>
                <a:lnTo>
                  <a:pt x="7549" y="724187"/>
                </a:lnTo>
                <a:lnTo>
                  <a:pt x="7112" y="724128"/>
                </a:lnTo>
                <a:lnTo>
                  <a:pt x="2794" y="718540"/>
                </a:lnTo>
                <a:lnTo>
                  <a:pt x="2842" y="718235"/>
                </a:lnTo>
                <a:close/>
              </a:path>
              <a:path w="608329" h="725170">
                <a:moveTo>
                  <a:pt x="12469" y="723580"/>
                </a:moveTo>
                <a:lnTo>
                  <a:pt x="7549" y="724187"/>
                </a:lnTo>
                <a:lnTo>
                  <a:pt x="11049" y="724661"/>
                </a:lnTo>
                <a:lnTo>
                  <a:pt x="12469" y="723580"/>
                </a:lnTo>
                <a:close/>
              </a:path>
              <a:path w="608329" h="725170">
                <a:moveTo>
                  <a:pt x="24809" y="698267"/>
                </a:moveTo>
                <a:lnTo>
                  <a:pt x="4785" y="713531"/>
                </a:lnTo>
                <a:lnTo>
                  <a:pt x="2842" y="718235"/>
                </a:lnTo>
                <a:lnTo>
                  <a:pt x="2794" y="718540"/>
                </a:lnTo>
                <a:lnTo>
                  <a:pt x="7112" y="724128"/>
                </a:lnTo>
                <a:lnTo>
                  <a:pt x="7549" y="724187"/>
                </a:lnTo>
                <a:lnTo>
                  <a:pt x="12469" y="723580"/>
                </a:lnTo>
                <a:lnTo>
                  <a:pt x="17292" y="719912"/>
                </a:lnTo>
                <a:lnTo>
                  <a:pt x="15875" y="719912"/>
                </a:lnTo>
                <a:lnTo>
                  <a:pt x="9271" y="711187"/>
                </a:lnTo>
                <a:lnTo>
                  <a:pt x="20024" y="709860"/>
                </a:lnTo>
                <a:lnTo>
                  <a:pt x="24809" y="698267"/>
                </a:lnTo>
                <a:close/>
              </a:path>
              <a:path w="608329" h="725170">
                <a:moveTo>
                  <a:pt x="100330" y="699947"/>
                </a:moveTo>
                <a:lnTo>
                  <a:pt x="32535" y="708315"/>
                </a:lnTo>
                <a:lnTo>
                  <a:pt x="12469" y="723580"/>
                </a:lnTo>
                <a:lnTo>
                  <a:pt x="101854" y="712546"/>
                </a:lnTo>
                <a:lnTo>
                  <a:pt x="104267" y="709383"/>
                </a:lnTo>
                <a:lnTo>
                  <a:pt x="103505" y="702424"/>
                </a:lnTo>
                <a:lnTo>
                  <a:pt x="100330" y="699947"/>
                </a:lnTo>
                <a:close/>
              </a:path>
              <a:path w="608329" h="725170">
                <a:moveTo>
                  <a:pt x="20024" y="709860"/>
                </a:moveTo>
                <a:lnTo>
                  <a:pt x="9271" y="711187"/>
                </a:lnTo>
                <a:lnTo>
                  <a:pt x="15875" y="719912"/>
                </a:lnTo>
                <a:lnTo>
                  <a:pt x="20024" y="709860"/>
                </a:lnTo>
                <a:close/>
              </a:path>
              <a:path w="608329" h="725170">
                <a:moveTo>
                  <a:pt x="32535" y="708315"/>
                </a:moveTo>
                <a:lnTo>
                  <a:pt x="20024" y="709860"/>
                </a:lnTo>
                <a:lnTo>
                  <a:pt x="15875" y="719912"/>
                </a:lnTo>
                <a:lnTo>
                  <a:pt x="17292" y="719912"/>
                </a:lnTo>
                <a:lnTo>
                  <a:pt x="32535" y="708315"/>
                </a:lnTo>
                <a:close/>
              </a:path>
              <a:path w="608329" h="725170">
                <a:moveTo>
                  <a:pt x="4785" y="713531"/>
                </a:moveTo>
                <a:lnTo>
                  <a:pt x="3429" y="714565"/>
                </a:lnTo>
                <a:lnTo>
                  <a:pt x="2842" y="718235"/>
                </a:lnTo>
                <a:lnTo>
                  <a:pt x="4785" y="713531"/>
                </a:lnTo>
                <a:close/>
              </a:path>
              <a:path w="608329" h="725170">
                <a:moveTo>
                  <a:pt x="42926" y="628776"/>
                </a:moveTo>
                <a:lnTo>
                  <a:pt x="39243" y="630300"/>
                </a:lnTo>
                <a:lnTo>
                  <a:pt x="37846" y="633475"/>
                </a:lnTo>
                <a:lnTo>
                  <a:pt x="4785" y="713531"/>
                </a:lnTo>
                <a:lnTo>
                  <a:pt x="24809" y="698267"/>
                </a:lnTo>
                <a:lnTo>
                  <a:pt x="49530" y="638378"/>
                </a:lnTo>
                <a:lnTo>
                  <a:pt x="50927" y="635126"/>
                </a:lnTo>
                <a:lnTo>
                  <a:pt x="49403" y="631443"/>
                </a:lnTo>
                <a:lnTo>
                  <a:pt x="46101" y="630046"/>
                </a:lnTo>
                <a:lnTo>
                  <a:pt x="42926" y="628776"/>
                </a:lnTo>
                <a:close/>
              </a:path>
              <a:path w="608329" h="725170">
                <a:moveTo>
                  <a:pt x="600583" y="0"/>
                </a:moveTo>
                <a:lnTo>
                  <a:pt x="596773" y="1269"/>
                </a:lnTo>
                <a:lnTo>
                  <a:pt x="595249" y="4444"/>
                </a:lnTo>
                <a:lnTo>
                  <a:pt x="568198" y="57149"/>
                </a:lnTo>
                <a:lnTo>
                  <a:pt x="539623" y="108838"/>
                </a:lnTo>
                <a:lnTo>
                  <a:pt x="509651" y="159511"/>
                </a:lnTo>
                <a:lnTo>
                  <a:pt x="478282" y="209295"/>
                </a:lnTo>
                <a:lnTo>
                  <a:pt x="445262" y="258063"/>
                </a:lnTo>
                <a:lnTo>
                  <a:pt x="410972" y="305815"/>
                </a:lnTo>
                <a:lnTo>
                  <a:pt x="375412" y="352424"/>
                </a:lnTo>
                <a:lnTo>
                  <a:pt x="338328" y="398144"/>
                </a:lnTo>
                <a:lnTo>
                  <a:pt x="299974" y="442594"/>
                </a:lnTo>
                <a:lnTo>
                  <a:pt x="260350" y="485774"/>
                </a:lnTo>
                <a:lnTo>
                  <a:pt x="219329" y="527938"/>
                </a:lnTo>
                <a:lnTo>
                  <a:pt x="177165" y="568959"/>
                </a:lnTo>
                <a:lnTo>
                  <a:pt x="133731" y="608710"/>
                </a:lnTo>
                <a:lnTo>
                  <a:pt x="89027" y="647141"/>
                </a:lnTo>
                <a:lnTo>
                  <a:pt x="43180" y="684263"/>
                </a:lnTo>
                <a:lnTo>
                  <a:pt x="24809" y="698267"/>
                </a:lnTo>
                <a:lnTo>
                  <a:pt x="20024" y="709860"/>
                </a:lnTo>
                <a:lnTo>
                  <a:pt x="97282" y="656767"/>
                </a:lnTo>
                <a:lnTo>
                  <a:pt x="142240" y="618108"/>
                </a:lnTo>
                <a:lnTo>
                  <a:pt x="186055" y="578103"/>
                </a:lnTo>
                <a:lnTo>
                  <a:pt x="228473" y="536828"/>
                </a:lnTo>
                <a:lnTo>
                  <a:pt x="269748" y="494410"/>
                </a:lnTo>
                <a:lnTo>
                  <a:pt x="309626" y="450849"/>
                </a:lnTo>
                <a:lnTo>
                  <a:pt x="348234" y="406145"/>
                </a:lnTo>
                <a:lnTo>
                  <a:pt x="385445" y="360171"/>
                </a:lnTo>
                <a:lnTo>
                  <a:pt x="421386" y="313181"/>
                </a:lnTo>
                <a:lnTo>
                  <a:pt x="455803" y="265175"/>
                </a:lnTo>
                <a:lnTo>
                  <a:pt x="488950" y="216026"/>
                </a:lnTo>
                <a:lnTo>
                  <a:pt x="520573" y="165988"/>
                </a:lnTo>
                <a:lnTo>
                  <a:pt x="550799" y="114934"/>
                </a:lnTo>
                <a:lnTo>
                  <a:pt x="579501" y="62991"/>
                </a:lnTo>
                <a:lnTo>
                  <a:pt x="606552" y="10159"/>
                </a:lnTo>
                <a:lnTo>
                  <a:pt x="608076" y="7111"/>
                </a:lnTo>
                <a:lnTo>
                  <a:pt x="606933" y="3301"/>
                </a:lnTo>
                <a:lnTo>
                  <a:pt x="600583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821112" y="5457888"/>
            <a:ext cx="1867535" cy="1218565"/>
            <a:chOff x="3821112" y="5457888"/>
            <a:chExt cx="1867535" cy="1218565"/>
          </a:xfrm>
        </p:grpSpPr>
        <p:sp>
          <p:nvSpPr>
            <p:cNvPr id="17" name="object 17"/>
            <p:cNvSpPr/>
            <p:nvPr/>
          </p:nvSpPr>
          <p:spPr>
            <a:xfrm>
              <a:off x="3829050" y="5465826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90">
                  <a:moveTo>
                    <a:pt x="1651253" y="0"/>
                  </a:moveTo>
                  <a:lnTo>
                    <a:pt x="200405" y="0"/>
                  </a:lnTo>
                  <a:lnTo>
                    <a:pt x="154474" y="5296"/>
                  </a:lnTo>
                  <a:lnTo>
                    <a:pt x="112300" y="20380"/>
                  </a:lnTo>
                  <a:lnTo>
                    <a:pt x="75089" y="44047"/>
                  </a:lnTo>
                  <a:lnTo>
                    <a:pt x="44047" y="75089"/>
                  </a:lnTo>
                  <a:lnTo>
                    <a:pt x="20380" y="112300"/>
                  </a:lnTo>
                  <a:lnTo>
                    <a:pt x="5296" y="154474"/>
                  </a:lnTo>
                  <a:lnTo>
                    <a:pt x="0" y="200406"/>
                  </a:lnTo>
                  <a:lnTo>
                    <a:pt x="0" y="1002030"/>
                  </a:lnTo>
                  <a:lnTo>
                    <a:pt x="5296" y="1047981"/>
                  </a:lnTo>
                  <a:lnTo>
                    <a:pt x="20380" y="1090163"/>
                  </a:lnTo>
                  <a:lnTo>
                    <a:pt x="44047" y="1127373"/>
                  </a:lnTo>
                  <a:lnTo>
                    <a:pt x="75089" y="1158408"/>
                  </a:lnTo>
                  <a:lnTo>
                    <a:pt x="112300" y="1182066"/>
                  </a:lnTo>
                  <a:lnTo>
                    <a:pt x="154474" y="1197143"/>
                  </a:lnTo>
                  <a:lnTo>
                    <a:pt x="200405" y="1202436"/>
                  </a:lnTo>
                  <a:lnTo>
                    <a:pt x="1651253" y="1202436"/>
                  </a:lnTo>
                  <a:lnTo>
                    <a:pt x="1697185" y="1197143"/>
                  </a:lnTo>
                  <a:lnTo>
                    <a:pt x="1739359" y="1182066"/>
                  </a:lnTo>
                  <a:lnTo>
                    <a:pt x="1776570" y="1158408"/>
                  </a:lnTo>
                  <a:lnTo>
                    <a:pt x="1807612" y="1127373"/>
                  </a:lnTo>
                  <a:lnTo>
                    <a:pt x="1831279" y="1090163"/>
                  </a:lnTo>
                  <a:lnTo>
                    <a:pt x="1846363" y="1047981"/>
                  </a:lnTo>
                  <a:lnTo>
                    <a:pt x="1851660" y="1002030"/>
                  </a:lnTo>
                  <a:lnTo>
                    <a:pt x="1851660" y="200406"/>
                  </a:lnTo>
                  <a:lnTo>
                    <a:pt x="1846363" y="154474"/>
                  </a:lnTo>
                  <a:lnTo>
                    <a:pt x="1831279" y="112300"/>
                  </a:lnTo>
                  <a:lnTo>
                    <a:pt x="1807612" y="75089"/>
                  </a:lnTo>
                  <a:lnTo>
                    <a:pt x="1776570" y="44047"/>
                  </a:lnTo>
                  <a:lnTo>
                    <a:pt x="1739359" y="20380"/>
                  </a:lnTo>
                  <a:lnTo>
                    <a:pt x="1697185" y="5296"/>
                  </a:lnTo>
                  <a:lnTo>
                    <a:pt x="1651253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9050" y="5465826"/>
              <a:ext cx="1851660" cy="1202690"/>
            </a:xfrm>
            <a:custGeom>
              <a:avLst/>
              <a:gdLst/>
              <a:ahLst/>
              <a:cxnLst/>
              <a:rect l="l" t="t" r="r" b="b"/>
              <a:pathLst>
                <a:path w="1851660" h="1202690">
                  <a:moveTo>
                    <a:pt x="0" y="200406"/>
                  </a:moveTo>
                  <a:lnTo>
                    <a:pt x="5296" y="154474"/>
                  </a:lnTo>
                  <a:lnTo>
                    <a:pt x="20380" y="112300"/>
                  </a:lnTo>
                  <a:lnTo>
                    <a:pt x="44047" y="75089"/>
                  </a:lnTo>
                  <a:lnTo>
                    <a:pt x="75089" y="44047"/>
                  </a:lnTo>
                  <a:lnTo>
                    <a:pt x="112300" y="20380"/>
                  </a:lnTo>
                  <a:lnTo>
                    <a:pt x="154474" y="5296"/>
                  </a:lnTo>
                  <a:lnTo>
                    <a:pt x="200405" y="0"/>
                  </a:lnTo>
                  <a:lnTo>
                    <a:pt x="1651253" y="0"/>
                  </a:lnTo>
                  <a:lnTo>
                    <a:pt x="1697185" y="5296"/>
                  </a:lnTo>
                  <a:lnTo>
                    <a:pt x="1739359" y="20380"/>
                  </a:lnTo>
                  <a:lnTo>
                    <a:pt x="1776570" y="44047"/>
                  </a:lnTo>
                  <a:lnTo>
                    <a:pt x="1807612" y="75089"/>
                  </a:lnTo>
                  <a:lnTo>
                    <a:pt x="1831279" y="112300"/>
                  </a:lnTo>
                  <a:lnTo>
                    <a:pt x="1846363" y="154474"/>
                  </a:lnTo>
                  <a:lnTo>
                    <a:pt x="1851660" y="200406"/>
                  </a:lnTo>
                  <a:lnTo>
                    <a:pt x="1851660" y="1002030"/>
                  </a:lnTo>
                  <a:lnTo>
                    <a:pt x="1846363" y="1047981"/>
                  </a:lnTo>
                  <a:lnTo>
                    <a:pt x="1831279" y="1090163"/>
                  </a:lnTo>
                  <a:lnTo>
                    <a:pt x="1807612" y="1127373"/>
                  </a:lnTo>
                  <a:lnTo>
                    <a:pt x="1776570" y="1158408"/>
                  </a:lnTo>
                  <a:lnTo>
                    <a:pt x="1739359" y="1182066"/>
                  </a:lnTo>
                  <a:lnTo>
                    <a:pt x="1697185" y="1197143"/>
                  </a:lnTo>
                  <a:lnTo>
                    <a:pt x="1651253" y="1202436"/>
                  </a:lnTo>
                  <a:lnTo>
                    <a:pt x="200405" y="1202436"/>
                  </a:lnTo>
                  <a:lnTo>
                    <a:pt x="154474" y="1197143"/>
                  </a:lnTo>
                  <a:lnTo>
                    <a:pt x="112300" y="1182066"/>
                  </a:lnTo>
                  <a:lnTo>
                    <a:pt x="75089" y="1158408"/>
                  </a:lnTo>
                  <a:lnTo>
                    <a:pt x="44047" y="1127373"/>
                  </a:lnTo>
                  <a:lnTo>
                    <a:pt x="20380" y="1090163"/>
                  </a:lnTo>
                  <a:lnTo>
                    <a:pt x="5296" y="1047981"/>
                  </a:lnTo>
                  <a:lnTo>
                    <a:pt x="0" y="1002030"/>
                  </a:lnTo>
                  <a:lnTo>
                    <a:pt x="0" y="20040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965828" y="5585256"/>
            <a:ext cx="1574165" cy="9398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indent="635" algn="ctr">
              <a:lnSpc>
                <a:spcPct val="94900"/>
              </a:lnSpc>
              <a:spcBef>
                <a:spcPts val="229"/>
              </a:spcBef>
            </a:pP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Cuando 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todos  se          </a:t>
            </a:r>
            <a:r>
              <a:rPr sz="1550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o</a:t>
            </a:r>
            <a:r>
              <a:rPr sz="1550" spc="85" dirty="0">
                <a:solidFill>
                  <a:srgbClr val="FFFFFF"/>
                </a:solidFill>
                <a:latin typeface="TeXGyreAdventor"/>
                <a:cs typeface="TeXGyreAdventor"/>
              </a:rPr>
              <a:t>m</a:t>
            </a: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p</a:t>
            </a:r>
            <a:r>
              <a:rPr sz="1550" spc="75" dirty="0">
                <a:solidFill>
                  <a:srgbClr val="FFFFFF"/>
                </a:solidFill>
                <a:latin typeface="TeXGyreAdventor"/>
                <a:cs typeface="TeXGyreAdventor"/>
              </a:rPr>
              <a:t>l</a:t>
            </a: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550" spc="50" dirty="0">
                <a:solidFill>
                  <a:srgbClr val="FFFFFF"/>
                </a:solidFill>
                <a:latin typeface="TeXGyreAdventor"/>
                <a:cs typeface="TeXGyreAdventor"/>
              </a:rPr>
              <a:t>m</a:t>
            </a: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n</a:t>
            </a:r>
            <a:r>
              <a:rPr sz="1550" spc="-20" dirty="0">
                <a:solidFill>
                  <a:srgbClr val="FFFFFF"/>
                </a:solidFill>
                <a:latin typeface="TeXGyreAdventor"/>
                <a:cs typeface="TeXGyreAdventor"/>
              </a:rPr>
              <a:t>t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an  entre</a:t>
            </a:r>
            <a:r>
              <a:rPr sz="1550" spc="6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ellos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62148" y="4959984"/>
            <a:ext cx="614045" cy="725170"/>
          </a:xfrm>
          <a:custGeom>
            <a:avLst/>
            <a:gdLst/>
            <a:ahLst/>
            <a:cxnLst/>
            <a:rect l="l" t="t" r="r" b="b"/>
            <a:pathLst>
              <a:path w="614045" h="725170">
                <a:moveTo>
                  <a:pt x="17053" y="22505"/>
                </a:moveTo>
                <a:lnTo>
                  <a:pt x="55752" y="107822"/>
                </a:lnTo>
                <a:lnTo>
                  <a:pt x="85851" y="158876"/>
                </a:lnTo>
                <a:lnTo>
                  <a:pt x="117601" y="208914"/>
                </a:lnTo>
                <a:lnTo>
                  <a:pt x="150749" y="258063"/>
                </a:lnTo>
                <a:lnTo>
                  <a:pt x="185165" y="306196"/>
                </a:lnTo>
                <a:lnTo>
                  <a:pt x="220979" y="353059"/>
                </a:lnTo>
                <a:lnTo>
                  <a:pt x="258318" y="399033"/>
                </a:lnTo>
                <a:lnTo>
                  <a:pt x="296925" y="443737"/>
                </a:lnTo>
                <a:lnTo>
                  <a:pt x="336803" y="487298"/>
                </a:lnTo>
                <a:lnTo>
                  <a:pt x="378078" y="529716"/>
                </a:lnTo>
                <a:lnTo>
                  <a:pt x="420624" y="570991"/>
                </a:lnTo>
                <a:lnTo>
                  <a:pt x="464312" y="610996"/>
                </a:lnTo>
                <a:lnTo>
                  <a:pt x="509269" y="649655"/>
                </a:lnTo>
                <a:lnTo>
                  <a:pt x="555371" y="687006"/>
                </a:lnTo>
                <a:lnTo>
                  <a:pt x="605281" y="725042"/>
                </a:lnTo>
                <a:lnTo>
                  <a:pt x="609346" y="724509"/>
                </a:lnTo>
                <a:lnTo>
                  <a:pt x="611504" y="721715"/>
                </a:lnTo>
                <a:lnTo>
                  <a:pt x="613537" y="718921"/>
                </a:lnTo>
                <a:lnTo>
                  <a:pt x="613028" y="714933"/>
                </a:lnTo>
                <a:lnTo>
                  <a:pt x="563117" y="676909"/>
                </a:lnTo>
                <a:lnTo>
                  <a:pt x="517271" y="639775"/>
                </a:lnTo>
                <a:lnTo>
                  <a:pt x="472566" y="601344"/>
                </a:lnTo>
                <a:lnTo>
                  <a:pt x="429132" y="561593"/>
                </a:lnTo>
                <a:lnTo>
                  <a:pt x="386968" y="520572"/>
                </a:lnTo>
                <a:lnTo>
                  <a:pt x="345948" y="478408"/>
                </a:lnTo>
                <a:lnTo>
                  <a:pt x="306324" y="435101"/>
                </a:lnTo>
                <a:lnTo>
                  <a:pt x="267969" y="390778"/>
                </a:lnTo>
                <a:lnTo>
                  <a:pt x="230885" y="345058"/>
                </a:lnTo>
                <a:lnTo>
                  <a:pt x="195325" y="298449"/>
                </a:lnTo>
                <a:lnTo>
                  <a:pt x="161035" y="250697"/>
                </a:lnTo>
                <a:lnTo>
                  <a:pt x="128015" y="201929"/>
                </a:lnTo>
                <a:lnTo>
                  <a:pt x="96646" y="152145"/>
                </a:lnTo>
                <a:lnTo>
                  <a:pt x="66675" y="101472"/>
                </a:lnTo>
                <a:lnTo>
                  <a:pt x="38226" y="49783"/>
                </a:lnTo>
                <a:lnTo>
                  <a:pt x="27665" y="29290"/>
                </a:lnTo>
                <a:lnTo>
                  <a:pt x="17053" y="22505"/>
                </a:lnTo>
                <a:close/>
              </a:path>
              <a:path w="614045" h="725170">
                <a:moveTo>
                  <a:pt x="4887" y="12695"/>
                </a:moveTo>
                <a:lnTo>
                  <a:pt x="126" y="98932"/>
                </a:lnTo>
                <a:lnTo>
                  <a:pt x="0" y="102488"/>
                </a:lnTo>
                <a:lnTo>
                  <a:pt x="2666" y="105537"/>
                </a:lnTo>
                <a:lnTo>
                  <a:pt x="6095" y="105663"/>
                </a:lnTo>
                <a:lnTo>
                  <a:pt x="9651" y="105917"/>
                </a:lnTo>
                <a:lnTo>
                  <a:pt x="12700" y="103123"/>
                </a:lnTo>
                <a:lnTo>
                  <a:pt x="12868" y="98932"/>
                </a:lnTo>
                <a:lnTo>
                  <a:pt x="16365" y="35077"/>
                </a:lnTo>
                <a:lnTo>
                  <a:pt x="5587" y="14096"/>
                </a:lnTo>
                <a:lnTo>
                  <a:pt x="4887" y="12695"/>
                </a:lnTo>
                <a:close/>
              </a:path>
              <a:path w="614045" h="725170">
                <a:moveTo>
                  <a:pt x="16101" y="6736"/>
                </a:moveTo>
                <a:lnTo>
                  <a:pt x="16890" y="8381"/>
                </a:lnTo>
                <a:lnTo>
                  <a:pt x="27665" y="29290"/>
                </a:lnTo>
                <a:lnTo>
                  <a:pt x="82168" y="64134"/>
                </a:lnTo>
                <a:lnTo>
                  <a:pt x="85089" y="66039"/>
                </a:lnTo>
                <a:lnTo>
                  <a:pt x="89026" y="65150"/>
                </a:lnTo>
                <a:lnTo>
                  <a:pt x="92837" y="59308"/>
                </a:lnTo>
                <a:lnTo>
                  <a:pt x="91947" y="55371"/>
                </a:lnTo>
                <a:lnTo>
                  <a:pt x="89026" y="53466"/>
                </a:lnTo>
                <a:lnTo>
                  <a:pt x="16101" y="6736"/>
                </a:lnTo>
                <a:close/>
              </a:path>
              <a:path w="614045" h="725170">
                <a:moveTo>
                  <a:pt x="11556" y="4063"/>
                </a:moveTo>
                <a:lnTo>
                  <a:pt x="8381" y="5587"/>
                </a:lnTo>
                <a:lnTo>
                  <a:pt x="5333" y="7238"/>
                </a:lnTo>
                <a:lnTo>
                  <a:pt x="5159" y="7762"/>
                </a:lnTo>
                <a:lnTo>
                  <a:pt x="4887" y="12695"/>
                </a:lnTo>
                <a:lnTo>
                  <a:pt x="5587" y="14096"/>
                </a:lnTo>
                <a:lnTo>
                  <a:pt x="16365" y="35077"/>
                </a:lnTo>
                <a:lnTo>
                  <a:pt x="17053" y="22505"/>
                </a:lnTo>
                <a:lnTo>
                  <a:pt x="7874" y="16637"/>
                </a:lnTo>
                <a:lnTo>
                  <a:pt x="17652" y="11556"/>
                </a:lnTo>
                <a:lnTo>
                  <a:pt x="18527" y="11556"/>
                </a:lnTo>
                <a:lnTo>
                  <a:pt x="16890" y="8381"/>
                </a:lnTo>
                <a:lnTo>
                  <a:pt x="16101" y="6736"/>
                </a:lnTo>
                <a:lnTo>
                  <a:pt x="12258" y="4274"/>
                </a:lnTo>
                <a:lnTo>
                  <a:pt x="11556" y="4063"/>
                </a:lnTo>
                <a:close/>
              </a:path>
              <a:path w="614045" h="725170">
                <a:moveTo>
                  <a:pt x="18527" y="11556"/>
                </a:moveTo>
                <a:lnTo>
                  <a:pt x="17652" y="11556"/>
                </a:lnTo>
                <a:lnTo>
                  <a:pt x="17053" y="22505"/>
                </a:lnTo>
                <a:lnTo>
                  <a:pt x="27665" y="29290"/>
                </a:lnTo>
                <a:lnTo>
                  <a:pt x="18527" y="11556"/>
                </a:lnTo>
                <a:close/>
              </a:path>
              <a:path w="614045" h="725170">
                <a:moveTo>
                  <a:pt x="17652" y="11556"/>
                </a:moveTo>
                <a:lnTo>
                  <a:pt x="7874" y="16637"/>
                </a:lnTo>
                <a:lnTo>
                  <a:pt x="17053" y="22505"/>
                </a:lnTo>
                <a:lnTo>
                  <a:pt x="17652" y="11556"/>
                </a:lnTo>
                <a:close/>
              </a:path>
              <a:path w="614045" h="725170">
                <a:moveTo>
                  <a:pt x="5159" y="7762"/>
                </a:moveTo>
                <a:lnTo>
                  <a:pt x="4063" y="11048"/>
                </a:lnTo>
                <a:lnTo>
                  <a:pt x="4887" y="12695"/>
                </a:lnTo>
                <a:lnTo>
                  <a:pt x="5159" y="7762"/>
                </a:lnTo>
                <a:close/>
              </a:path>
              <a:path w="614045" h="725170">
                <a:moveTo>
                  <a:pt x="5587" y="0"/>
                </a:moveTo>
                <a:lnTo>
                  <a:pt x="5159" y="7762"/>
                </a:lnTo>
                <a:lnTo>
                  <a:pt x="5333" y="7238"/>
                </a:lnTo>
                <a:lnTo>
                  <a:pt x="8381" y="5587"/>
                </a:lnTo>
                <a:lnTo>
                  <a:pt x="11556" y="4063"/>
                </a:lnTo>
                <a:lnTo>
                  <a:pt x="11930" y="4063"/>
                </a:lnTo>
                <a:lnTo>
                  <a:pt x="5587" y="0"/>
                </a:lnTo>
                <a:close/>
              </a:path>
              <a:path w="614045" h="725170">
                <a:moveTo>
                  <a:pt x="12258" y="4274"/>
                </a:moveTo>
                <a:lnTo>
                  <a:pt x="16101" y="6736"/>
                </a:lnTo>
                <a:lnTo>
                  <a:pt x="15366" y="5206"/>
                </a:lnTo>
                <a:lnTo>
                  <a:pt x="12258" y="4274"/>
                </a:lnTo>
                <a:close/>
              </a:path>
              <a:path w="614045" h="725170">
                <a:moveTo>
                  <a:pt x="11930" y="4063"/>
                </a:moveTo>
                <a:lnTo>
                  <a:pt x="11556" y="4063"/>
                </a:lnTo>
                <a:lnTo>
                  <a:pt x="12258" y="4274"/>
                </a:lnTo>
                <a:lnTo>
                  <a:pt x="11930" y="4063"/>
                </a:lnTo>
                <a:close/>
              </a:path>
            </a:pathLst>
          </a:custGeom>
          <a:solidFill>
            <a:srgbClr val="0FC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81860" y="3595496"/>
            <a:ext cx="1166495" cy="9398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2860" algn="just">
              <a:lnSpc>
                <a:spcPct val="94900"/>
              </a:lnSpc>
              <a:spcBef>
                <a:spcPts val="225"/>
              </a:spcBef>
            </a:pPr>
            <a:r>
              <a:rPr sz="1550" spc="20" dirty="0">
                <a:solidFill>
                  <a:srgbClr val="FFFFFF"/>
                </a:solidFill>
                <a:latin typeface="TeXGyreAdventor"/>
                <a:cs typeface="TeXGyreAdventor"/>
              </a:rPr>
              <a:t>Cuando 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se  presentan  </a:t>
            </a:r>
            <a:r>
              <a:rPr sz="1550" spc="30" dirty="0">
                <a:solidFill>
                  <a:srgbClr val="FFFFFF"/>
                </a:solidFill>
                <a:latin typeface="TeXGyreAdventor"/>
                <a:cs typeface="TeXGyreAdventor"/>
              </a:rPr>
              <a:t>elementos  </a:t>
            </a:r>
            <a:r>
              <a:rPr sz="1550" spc="15" dirty="0">
                <a:solidFill>
                  <a:srgbClr val="FFFFFF"/>
                </a:solidFill>
                <a:latin typeface="TeXGyreAdventor"/>
                <a:cs typeface="TeXGyreAdventor"/>
              </a:rPr>
              <a:t>ad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550" spc="5" dirty="0">
                <a:solidFill>
                  <a:srgbClr val="FFFFFF"/>
                </a:solidFill>
                <a:latin typeface="TeXGyreAdventor"/>
                <a:cs typeface="TeXGyreAdventor"/>
              </a:rPr>
              <a:t>c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1550" spc="25" dirty="0">
                <a:solidFill>
                  <a:srgbClr val="FFFFFF"/>
                </a:solidFill>
                <a:latin typeface="TeXGyreAdventor"/>
                <a:cs typeface="TeXGyreAdventor"/>
              </a:rPr>
              <a:t>on</a:t>
            </a:r>
            <a:r>
              <a:rPr sz="1550" spc="15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r>
              <a:rPr sz="1550" spc="85" dirty="0">
                <a:solidFill>
                  <a:srgbClr val="FFFFFF"/>
                </a:solidFill>
                <a:latin typeface="TeXGyreAdventor"/>
                <a:cs typeface="TeXGyreAdventor"/>
              </a:rPr>
              <a:t>l</a:t>
            </a:r>
            <a:r>
              <a:rPr sz="1550" spc="35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1550" spc="10" dirty="0">
                <a:solidFill>
                  <a:srgbClr val="FFFFFF"/>
                </a:solidFill>
                <a:latin typeface="TeXGyreAdventor"/>
                <a:cs typeface="TeXGyreAdventor"/>
              </a:rPr>
              <a:t>s</a:t>
            </a:r>
            <a:endParaRPr sz="1550">
              <a:latin typeface="TeXGyreAdventor"/>
              <a:cs typeface="TeXGyreAdvent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60497" y="2478532"/>
            <a:ext cx="608330" cy="725170"/>
          </a:xfrm>
          <a:custGeom>
            <a:avLst/>
            <a:gdLst/>
            <a:ahLst/>
            <a:cxnLst/>
            <a:rect l="l" t="t" r="r" b="b"/>
            <a:pathLst>
              <a:path w="608329" h="725169">
                <a:moveTo>
                  <a:pt x="588035" y="15298"/>
                </a:moveTo>
                <a:lnTo>
                  <a:pt x="510793" y="68452"/>
                </a:lnTo>
                <a:lnTo>
                  <a:pt x="465836" y="107187"/>
                </a:lnTo>
                <a:lnTo>
                  <a:pt x="422020" y="147192"/>
                </a:lnTo>
                <a:lnTo>
                  <a:pt x="379602" y="188340"/>
                </a:lnTo>
                <a:lnTo>
                  <a:pt x="338327" y="230758"/>
                </a:lnTo>
                <a:lnTo>
                  <a:pt x="298450" y="274319"/>
                </a:lnTo>
                <a:lnTo>
                  <a:pt x="259841" y="319150"/>
                </a:lnTo>
                <a:lnTo>
                  <a:pt x="222503" y="364997"/>
                </a:lnTo>
                <a:lnTo>
                  <a:pt x="186689" y="411988"/>
                </a:lnTo>
                <a:lnTo>
                  <a:pt x="152272" y="459993"/>
                </a:lnTo>
                <a:lnTo>
                  <a:pt x="119125" y="509142"/>
                </a:lnTo>
                <a:lnTo>
                  <a:pt x="87502" y="559180"/>
                </a:lnTo>
                <a:lnTo>
                  <a:pt x="57276" y="610234"/>
                </a:lnTo>
                <a:lnTo>
                  <a:pt x="28575" y="662177"/>
                </a:lnTo>
                <a:lnTo>
                  <a:pt x="1523" y="715009"/>
                </a:lnTo>
                <a:lnTo>
                  <a:pt x="0" y="718057"/>
                </a:lnTo>
                <a:lnTo>
                  <a:pt x="1142" y="721867"/>
                </a:lnTo>
                <a:lnTo>
                  <a:pt x="7492" y="725169"/>
                </a:lnTo>
                <a:lnTo>
                  <a:pt x="11302" y="723900"/>
                </a:lnTo>
                <a:lnTo>
                  <a:pt x="12826" y="720725"/>
                </a:lnTo>
                <a:lnTo>
                  <a:pt x="39877" y="668019"/>
                </a:lnTo>
                <a:lnTo>
                  <a:pt x="68452" y="616330"/>
                </a:lnTo>
                <a:lnTo>
                  <a:pt x="98425" y="565657"/>
                </a:lnTo>
                <a:lnTo>
                  <a:pt x="129793" y="515873"/>
                </a:lnTo>
                <a:lnTo>
                  <a:pt x="162813" y="467105"/>
                </a:lnTo>
                <a:lnTo>
                  <a:pt x="197103" y="419480"/>
                </a:lnTo>
                <a:lnTo>
                  <a:pt x="232663" y="372744"/>
                </a:lnTo>
                <a:lnTo>
                  <a:pt x="269747" y="327151"/>
                </a:lnTo>
                <a:lnTo>
                  <a:pt x="308101" y="282575"/>
                </a:lnTo>
                <a:lnTo>
                  <a:pt x="347725" y="239394"/>
                </a:lnTo>
                <a:lnTo>
                  <a:pt x="388747" y="197230"/>
                </a:lnTo>
                <a:lnTo>
                  <a:pt x="430911" y="156209"/>
                </a:lnTo>
                <a:lnTo>
                  <a:pt x="474344" y="116585"/>
                </a:lnTo>
                <a:lnTo>
                  <a:pt x="519049" y="78104"/>
                </a:lnTo>
                <a:lnTo>
                  <a:pt x="564895" y="40893"/>
                </a:lnTo>
                <a:lnTo>
                  <a:pt x="583250" y="26891"/>
                </a:lnTo>
                <a:lnTo>
                  <a:pt x="588035" y="15298"/>
                </a:lnTo>
                <a:close/>
              </a:path>
              <a:path w="608329" h="725169">
                <a:moveTo>
                  <a:pt x="603255" y="11680"/>
                </a:moveTo>
                <a:lnTo>
                  <a:pt x="601852" y="12700"/>
                </a:lnTo>
                <a:lnTo>
                  <a:pt x="583250" y="26891"/>
                </a:lnTo>
                <a:lnTo>
                  <a:pt x="558545" y="86740"/>
                </a:lnTo>
                <a:lnTo>
                  <a:pt x="557149" y="90042"/>
                </a:lnTo>
                <a:lnTo>
                  <a:pt x="558673" y="93725"/>
                </a:lnTo>
                <a:lnTo>
                  <a:pt x="561975" y="95122"/>
                </a:lnTo>
                <a:lnTo>
                  <a:pt x="565150" y="96392"/>
                </a:lnTo>
                <a:lnTo>
                  <a:pt x="568832" y="94868"/>
                </a:lnTo>
                <a:lnTo>
                  <a:pt x="570229" y="91693"/>
                </a:lnTo>
                <a:lnTo>
                  <a:pt x="603255" y="11680"/>
                </a:lnTo>
                <a:close/>
              </a:path>
              <a:path w="608329" h="725169">
                <a:moveTo>
                  <a:pt x="604138" y="5206"/>
                </a:moveTo>
                <a:lnTo>
                  <a:pt x="592201" y="5206"/>
                </a:lnTo>
                <a:lnTo>
                  <a:pt x="598804" y="13969"/>
                </a:lnTo>
                <a:lnTo>
                  <a:pt x="588035" y="15298"/>
                </a:lnTo>
                <a:lnTo>
                  <a:pt x="583250" y="26891"/>
                </a:lnTo>
                <a:lnTo>
                  <a:pt x="601852" y="12700"/>
                </a:lnTo>
                <a:lnTo>
                  <a:pt x="603255" y="11680"/>
                </a:lnTo>
                <a:lnTo>
                  <a:pt x="605070" y="7282"/>
                </a:lnTo>
                <a:lnTo>
                  <a:pt x="605154" y="6603"/>
                </a:lnTo>
                <a:lnTo>
                  <a:pt x="604138" y="5206"/>
                </a:lnTo>
                <a:close/>
              </a:path>
              <a:path w="608329" h="725169">
                <a:moveTo>
                  <a:pt x="595700" y="1532"/>
                </a:moveTo>
                <a:lnTo>
                  <a:pt x="509650" y="12191"/>
                </a:lnTo>
                <a:lnTo>
                  <a:pt x="506222" y="12572"/>
                </a:lnTo>
                <a:lnTo>
                  <a:pt x="503808" y="15747"/>
                </a:lnTo>
                <a:lnTo>
                  <a:pt x="504570" y="22732"/>
                </a:lnTo>
                <a:lnTo>
                  <a:pt x="507745" y="25272"/>
                </a:lnTo>
                <a:lnTo>
                  <a:pt x="511301" y="24764"/>
                </a:lnTo>
                <a:lnTo>
                  <a:pt x="575548" y="16839"/>
                </a:lnTo>
                <a:lnTo>
                  <a:pt x="594232" y="2666"/>
                </a:lnTo>
                <a:lnTo>
                  <a:pt x="595700" y="1532"/>
                </a:lnTo>
                <a:close/>
              </a:path>
              <a:path w="608329" h="725169">
                <a:moveTo>
                  <a:pt x="600430" y="947"/>
                </a:moveTo>
                <a:lnTo>
                  <a:pt x="595700" y="1532"/>
                </a:lnTo>
                <a:lnTo>
                  <a:pt x="594232" y="2666"/>
                </a:lnTo>
                <a:lnTo>
                  <a:pt x="575548" y="16839"/>
                </a:lnTo>
                <a:lnTo>
                  <a:pt x="588035" y="15298"/>
                </a:lnTo>
                <a:lnTo>
                  <a:pt x="592201" y="5206"/>
                </a:lnTo>
                <a:lnTo>
                  <a:pt x="604138" y="5206"/>
                </a:lnTo>
                <a:lnTo>
                  <a:pt x="603123" y="3809"/>
                </a:lnTo>
                <a:lnTo>
                  <a:pt x="600963" y="1015"/>
                </a:lnTo>
                <a:lnTo>
                  <a:pt x="600430" y="947"/>
                </a:lnTo>
                <a:close/>
              </a:path>
              <a:path w="608329" h="725169">
                <a:moveTo>
                  <a:pt x="592201" y="5206"/>
                </a:moveTo>
                <a:lnTo>
                  <a:pt x="588035" y="15298"/>
                </a:lnTo>
                <a:lnTo>
                  <a:pt x="598804" y="13969"/>
                </a:lnTo>
                <a:lnTo>
                  <a:pt x="592201" y="5206"/>
                </a:lnTo>
                <a:close/>
              </a:path>
              <a:path w="608329" h="725169">
                <a:moveTo>
                  <a:pt x="605070" y="7282"/>
                </a:moveTo>
                <a:lnTo>
                  <a:pt x="603255" y="11680"/>
                </a:lnTo>
                <a:lnTo>
                  <a:pt x="604647" y="10667"/>
                </a:lnTo>
                <a:lnTo>
                  <a:pt x="605070" y="7282"/>
                </a:lnTo>
                <a:close/>
              </a:path>
              <a:path w="608329" h="725169">
                <a:moveTo>
                  <a:pt x="608076" y="0"/>
                </a:moveTo>
                <a:lnTo>
                  <a:pt x="600430" y="947"/>
                </a:lnTo>
                <a:lnTo>
                  <a:pt x="600963" y="1015"/>
                </a:lnTo>
                <a:lnTo>
                  <a:pt x="603123" y="3809"/>
                </a:lnTo>
                <a:lnTo>
                  <a:pt x="605154" y="6603"/>
                </a:lnTo>
                <a:lnTo>
                  <a:pt x="605070" y="7282"/>
                </a:lnTo>
                <a:lnTo>
                  <a:pt x="608076" y="0"/>
                </a:lnTo>
                <a:close/>
              </a:path>
              <a:path w="608329" h="725169">
                <a:moveTo>
                  <a:pt x="597026" y="507"/>
                </a:moveTo>
                <a:lnTo>
                  <a:pt x="595700" y="1532"/>
                </a:lnTo>
                <a:lnTo>
                  <a:pt x="600430" y="947"/>
                </a:lnTo>
                <a:lnTo>
                  <a:pt x="597026" y="507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423" y="356692"/>
            <a:ext cx="53352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spc="-5" dirty="0"/>
              <a:t>presencia </a:t>
            </a:r>
            <a:r>
              <a:rPr spc="5" dirty="0"/>
              <a:t>de</a:t>
            </a:r>
            <a:r>
              <a:rPr spc="-75" dirty="0"/>
              <a:t> </a:t>
            </a:r>
            <a:r>
              <a:rPr spc="-10" dirty="0"/>
              <a:t>arraigo  </a:t>
            </a:r>
            <a:r>
              <a:rPr spc="-5" dirty="0"/>
              <a:t>desincentiva </a:t>
            </a:r>
            <a:r>
              <a:rPr spc="30" dirty="0"/>
              <a:t>la</a:t>
            </a:r>
            <a:r>
              <a:rPr spc="-25" dirty="0"/>
              <a:t> </a:t>
            </a:r>
            <a:r>
              <a:rPr spc="-5" dirty="0"/>
              <a:t>fuga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1708" y="2006028"/>
            <a:ext cx="2681605" cy="4491990"/>
            <a:chOff x="1731708" y="2006028"/>
            <a:chExt cx="2681605" cy="4491990"/>
          </a:xfrm>
        </p:grpSpPr>
        <p:sp>
          <p:nvSpPr>
            <p:cNvPr id="4" name="object 4"/>
            <p:cNvSpPr/>
            <p:nvPr/>
          </p:nvSpPr>
          <p:spPr>
            <a:xfrm>
              <a:off x="3111245" y="2818638"/>
              <a:ext cx="1294130" cy="3671570"/>
            </a:xfrm>
            <a:custGeom>
              <a:avLst/>
              <a:gdLst/>
              <a:ahLst/>
              <a:cxnLst/>
              <a:rect l="l" t="t" r="r" b="b"/>
              <a:pathLst>
                <a:path w="1294129" h="3671570">
                  <a:moveTo>
                    <a:pt x="970407" y="0"/>
                  </a:moveTo>
                  <a:lnTo>
                    <a:pt x="323469" y="0"/>
                  </a:lnTo>
                  <a:lnTo>
                    <a:pt x="323469" y="3024378"/>
                  </a:lnTo>
                  <a:lnTo>
                    <a:pt x="0" y="3024378"/>
                  </a:lnTo>
                  <a:lnTo>
                    <a:pt x="646938" y="3671316"/>
                  </a:lnTo>
                  <a:lnTo>
                    <a:pt x="1293876" y="3024378"/>
                  </a:lnTo>
                  <a:lnTo>
                    <a:pt x="970407" y="3024378"/>
                  </a:lnTo>
                  <a:lnTo>
                    <a:pt x="9704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1245" y="2818638"/>
              <a:ext cx="1294130" cy="3671570"/>
            </a:xfrm>
            <a:custGeom>
              <a:avLst/>
              <a:gdLst/>
              <a:ahLst/>
              <a:cxnLst/>
              <a:rect l="l" t="t" r="r" b="b"/>
              <a:pathLst>
                <a:path w="1294129" h="3671570">
                  <a:moveTo>
                    <a:pt x="0" y="3024378"/>
                  </a:moveTo>
                  <a:lnTo>
                    <a:pt x="323469" y="3024378"/>
                  </a:lnTo>
                  <a:lnTo>
                    <a:pt x="323469" y="0"/>
                  </a:lnTo>
                  <a:lnTo>
                    <a:pt x="970407" y="0"/>
                  </a:lnTo>
                  <a:lnTo>
                    <a:pt x="970407" y="3024378"/>
                  </a:lnTo>
                  <a:lnTo>
                    <a:pt x="1293876" y="3024378"/>
                  </a:lnTo>
                  <a:lnTo>
                    <a:pt x="646938" y="3671316"/>
                  </a:lnTo>
                  <a:lnTo>
                    <a:pt x="0" y="3024378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9645" y="2713482"/>
              <a:ext cx="1367155" cy="3671570"/>
            </a:xfrm>
            <a:custGeom>
              <a:avLst/>
              <a:gdLst/>
              <a:ahLst/>
              <a:cxnLst/>
              <a:rect l="l" t="t" r="r" b="b"/>
              <a:pathLst>
                <a:path w="1367155" h="3671570">
                  <a:moveTo>
                    <a:pt x="683514" y="0"/>
                  </a:moveTo>
                  <a:lnTo>
                    <a:pt x="0" y="683513"/>
                  </a:lnTo>
                  <a:lnTo>
                    <a:pt x="341756" y="683513"/>
                  </a:lnTo>
                  <a:lnTo>
                    <a:pt x="341756" y="3671316"/>
                  </a:lnTo>
                  <a:lnTo>
                    <a:pt x="1025271" y="3671316"/>
                  </a:lnTo>
                  <a:lnTo>
                    <a:pt x="1025271" y="683513"/>
                  </a:lnTo>
                  <a:lnTo>
                    <a:pt x="1367028" y="683513"/>
                  </a:lnTo>
                  <a:lnTo>
                    <a:pt x="6835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39645" y="2713482"/>
              <a:ext cx="1367155" cy="3671570"/>
            </a:xfrm>
            <a:custGeom>
              <a:avLst/>
              <a:gdLst/>
              <a:ahLst/>
              <a:cxnLst/>
              <a:rect l="l" t="t" r="r" b="b"/>
              <a:pathLst>
                <a:path w="1367155" h="3671570">
                  <a:moveTo>
                    <a:pt x="1367028" y="683513"/>
                  </a:moveTo>
                  <a:lnTo>
                    <a:pt x="1025271" y="683513"/>
                  </a:lnTo>
                  <a:lnTo>
                    <a:pt x="1025271" y="3671316"/>
                  </a:lnTo>
                  <a:lnTo>
                    <a:pt x="341756" y="3671316"/>
                  </a:lnTo>
                  <a:lnTo>
                    <a:pt x="341756" y="683513"/>
                  </a:lnTo>
                  <a:lnTo>
                    <a:pt x="0" y="683513"/>
                  </a:lnTo>
                  <a:lnTo>
                    <a:pt x="683514" y="0"/>
                  </a:lnTo>
                  <a:lnTo>
                    <a:pt x="1367028" y="683513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3092" y="2904489"/>
              <a:ext cx="584835" cy="477520"/>
            </a:xfrm>
            <a:custGeom>
              <a:avLst/>
              <a:gdLst/>
              <a:ahLst/>
              <a:cxnLst/>
              <a:rect l="l" t="t" r="r" b="b"/>
              <a:pathLst>
                <a:path w="584835" h="477520">
                  <a:moveTo>
                    <a:pt x="584708" y="162560"/>
                  </a:moveTo>
                  <a:lnTo>
                    <a:pt x="368681" y="162560"/>
                  </a:lnTo>
                  <a:lnTo>
                    <a:pt x="368681" y="0"/>
                  </a:lnTo>
                  <a:lnTo>
                    <a:pt x="216027" y="0"/>
                  </a:lnTo>
                  <a:lnTo>
                    <a:pt x="216027" y="162560"/>
                  </a:lnTo>
                  <a:lnTo>
                    <a:pt x="0" y="162560"/>
                  </a:lnTo>
                  <a:lnTo>
                    <a:pt x="0" y="314960"/>
                  </a:lnTo>
                  <a:lnTo>
                    <a:pt x="216027" y="314960"/>
                  </a:lnTo>
                  <a:lnTo>
                    <a:pt x="216027" y="477520"/>
                  </a:lnTo>
                  <a:lnTo>
                    <a:pt x="368681" y="477520"/>
                  </a:lnTo>
                  <a:lnTo>
                    <a:pt x="368681" y="314960"/>
                  </a:lnTo>
                  <a:lnTo>
                    <a:pt x="584708" y="314960"/>
                  </a:lnTo>
                  <a:lnTo>
                    <a:pt x="584708" y="16256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091" y="2904744"/>
              <a:ext cx="584835" cy="477520"/>
            </a:xfrm>
            <a:custGeom>
              <a:avLst/>
              <a:gdLst/>
              <a:ahLst/>
              <a:cxnLst/>
              <a:rect l="l" t="t" r="r" b="b"/>
              <a:pathLst>
                <a:path w="584835" h="477520">
                  <a:moveTo>
                    <a:pt x="0" y="162178"/>
                  </a:moveTo>
                  <a:lnTo>
                    <a:pt x="216026" y="162178"/>
                  </a:lnTo>
                  <a:lnTo>
                    <a:pt x="216026" y="0"/>
                  </a:lnTo>
                  <a:lnTo>
                    <a:pt x="368681" y="0"/>
                  </a:lnTo>
                  <a:lnTo>
                    <a:pt x="368681" y="162178"/>
                  </a:lnTo>
                  <a:lnTo>
                    <a:pt x="584707" y="162178"/>
                  </a:lnTo>
                  <a:lnTo>
                    <a:pt x="584707" y="314832"/>
                  </a:lnTo>
                  <a:lnTo>
                    <a:pt x="368681" y="314832"/>
                  </a:lnTo>
                  <a:lnTo>
                    <a:pt x="368681" y="477011"/>
                  </a:lnTo>
                  <a:lnTo>
                    <a:pt x="216026" y="477011"/>
                  </a:lnTo>
                  <a:lnTo>
                    <a:pt x="216026" y="314832"/>
                  </a:lnTo>
                  <a:lnTo>
                    <a:pt x="0" y="314832"/>
                  </a:lnTo>
                  <a:lnTo>
                    <a:pt x="0" y="162178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1069" y="5961103"/>
              <a:ext cx="504190" cy="102235"/>
            </a:xfrm>
            <a:custGeom>
              <a:avLst/>
              <a:gdLst/>
              <a:ahLst/>
              <a:cxnLst/>
              <a:rect l="l" t="t" r="r" b="b"/>
              <a:pathLst>
                <a:path w="504189" h="102235">
                  <a:moveTo>
                    <a:pt x="503999" y="0"/>
                  </a:moveTo>
                  <a:lnTo>
                    <a:pt x="0" y="0"/>
                  </a:lnTo>
                  <a:lnTo>
                    <a:pt x="0" y="102156"/>
                  </a:lnTo>
                  <a:lnTo>
                    <a:pt x="503999" y="102156"/>
                  </a:lnTo>
                  <a:lnTo>
                    <a:pt x="50399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1069" y="5961103"/>
              <a:ext cx="504190" cy="102235"/>
            </a:xfrm>
            <a:custGeom>
              <a:avLst/>
              <a:gdLst/>
              <a:ahLst/>
              <a:cxnLst/>
              <a:rect l="l" t="t" r="r" b="b"/>
              <a:pathLst>
                <a:path w="504189" h="102235">
                  <a:moveTo>
                    <a:pt x="0" y="102156"/>
                  </a:moveTo>
                  <a:lnTo>
                    <a:pt x="503999" y="102156"/>
                  </a:lnTo>
                  <a:lnTo>
                    <a:pt x="503999" y="0"/>
                  </a:lnTo>
                  <a:lnTo>
                    <a:pt x="0" y="0"/>
                  </a:lnTo>
                  <a:lnTo>
                    <a:pt x="0" y="10215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9645" y="2013966"/>
              <a:ext cx="1367155" cy="576580"/>
            </a:xfrm>
            <a:custGeom>
              <a:avLst/>
              <a:gdLst/>
              <a:ahLst/>
              <a:cxnLst/>
              <a:rect l="l" t="t" r="r" b="b"/>
              <a:pathLst>
                <a:path w="1367155" h="576580">
                  <a:moveTo>
                    <a:pt x="1271016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1271016" y="576072"/>
                  </a:lnTo>
                  <a:lnTo>
                    <a:pt x="1308413" y="568535"/>
                  </a:lnTo>
                  <a:lnTo>
                    <a:pt x="1338929" y="547973"/>
                  </a:lnTo>
                  <a:lnTo>
                    <a:pt x="1359491" y="517457"/>
                  </a:lnTo>
                  <a:lnTo>
                    <a:pt x="1367028" y="480060"/>
                  </a:lnTo>
                  <a:lnTo>
                    <a:pt x="1367028" y="96012"/>
                  </a:lnTo>
                  <a:lnTo>
                    <a:pt x="1359491" y="58614"/>
                  </a:lnTo>
                  <a:lnTo>
                    <a:pt x="1338929" y="28098"/>
                  </a:lnTo>
                  <a:lnTo>
                    <a:pt x="1308413" y="7536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9645" y="2013966"/>
              <a:ext cx="1367155" cy="576580"/>
            </a:xfrm>
            <a:custGeom>
              <a:avLst/>
              <a:gdLst/>
              <a:ahLst/>
              <a:cxnLst/>
              <a:rect l="l" t="t" r="r" b="b"/>
              <a:pathLst>
                <a:path w="1367155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1271016" y="0"/>
                  </a:lnTo>
                  <a:lnTo>
                    <a:pt x="1308413" y="7536"/>
                  </a:lnTo>
                  <a:lnTo>
                    <a:pt x="1338929" y="28098"/>
                  </a:lnTo>
                  <a:lnTo>
                    <a:pt x="1359491" y="58614"/>
                  </a:lnTo>
                  <a:lnTo>
                    <a:pt x="1367028" y="96012"/>
                  </a:lnTo>
                  <a:lnTo>
                    <a:pt x="1367028" y="480060"/>
                  </a:lnTo>
                  <a:lnTo>
                    <a:pt x="1359491" y="517457"/>
                  </a:lnTo>
                  <a:lnTo>
                    <a:pt x="1338929" y="547973"/>
                  </a:lnTo>
                  <a:lnTo>
                    <a:pt x="1308413" y="568535"/>
                  </a:lnTo>
                  <a:lnTo>
                    <a:pt x="1271016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82520" y="2145029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eXGyreAdventor"/>
                <a:cs typeface="TeXGyreAdventor"/>
              </a:rPr>
              <a:t>ARRAIGO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36480" y="2006028"/>
            <a:ext cx="1076960" cy="592455"/>
            <a:chOff x="3336480" y="2006028"/>
            <a:chExt cx="1076960" cy="592455"/>
          </a:xfrm>
        </p:grpSpPr>
        <p:sp>
          <p:nvSpPr>
            <p:cNvPr id="16" name="object 16"/>
            <p:cNvSpPr/>
            <p:nvPr/>
          </p:nvSpPr>
          <p:spPr>
            <a:xfrm>
              <a:off x="3344417" y="2013966"/>
              <a:ext cx="1061085" cy="576580"/>
            </a:xfrm>
            <a:custGeom>
              <a:avLst/>
              <a:gdLst/>
              <a:ahLst/>
              <a:cxnLst/>
              <a:rect l="l" t="t" r="r" b="b"/>
              <a:pathLst>
                <a:path w="1061085" h="576580">
                  <a:moveTo>
                    <a:pt x="964692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964692" y="576072"/>
                  </a:lnTo>
                  <a:lnTo>
                    <a:pt x="1002089" y="568535"/>
                  </a:lnTo>
                  <a:lnTo>
                    <a:pt x="1032605" y="547973"/>
                  </a:lnTo>
                  <a:lnTo>
                    <a:pt x="1053167" y="517457"/>
                  </a:lnTo>
                  <a:lnTo>
                    <a:pt x="1060704" y="480060"/>
                  </a:lnTo>
                  <a:lnTo>
                    <a:pt x="1060704" y="96012"/>
                  </a:lnTo>
                  <a:lnTo>
                    <a:pt x="1053167" y="58614"/>
                  </a:lnTo>
                  <a:lnTo>
                    <a:pt x="1032605" y="28098"/>
                  </a:lnTo>
                  <a:lnTo>
                    <a:pt x="1002089" y="7536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44417" y="2013966"/>
              <a:ext cx="1061085" cy="576580"/>
            </a:xfrm>
            <a:custGeom>
              <a:avLst/>
              <a:gdLst/>
              <a:ahLst/>
              <a:cxnLst/>
              <a:rect l="l" t="t" r="r" b="b"/>
              <a:pathLst>
                <a:path w="1061085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964692" y="0"/>
                  </a:lnTo>
                  <a:lnTo>
                    <a:pt x="1002089" y="7536"/>
                  </a:lnTo>
                  <a:lnTo>
                    <a:pt x="1032605" y="28098"/>
                  </a:lnTo>
                  <a:lnTo>
                    <a:pt x="1053167" y="58614"/>
                  </a:lnTo>
                  <a:lnTo>
                    <a:pt x="1060704" y="96012"/>
                  </a:lnTo>
                  <a:lnTo>
                    <a:pt x="1060704" y="480060"/>
                  </a:lnTo>
                  <a:lnTo>
                    <a:pt x="1053167" y="517457"/>
                  </a:lnTo>
                  <a:lnTo>
                    <a:pt x="1032605" y="547973"/>
                  </a:lnTo>
                  <a:lnTo>
                    <a:pt x="1002089" y="568535"/>
                  </a:lnTo>
                  <a:lnTo>
                    <a:pt x="964692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52571" y="2145029"/>
            <a:ext cx="65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eXGyreAdventor"/>
                <a:cs typeface="TeXGyreAdventor"/>
              </a:rPr>
              <a:t>F</a:t>
            </a:r>
            <a:r>
              <a:rPr sz="1800" dirty="0">
                <a:latin typeface="TeXGyreAdventor"/>
                <a:cs typeface="TeXGyreAdventor"/>
              </a:rPr>
              <a:t>U</a:t>
            </a:r>
            <a:r>
              <a:rPr sz="1800" spc="10" dirty="0">
                <a:latin typeface="TeXGyreAdventor"/>
                <a:cs typeface="TeXGyreAdventor"/>
              </a:rPr>
              <a:t>G</a:t>
            </a:r>
            <a:r>
              <a:rPr sz="1800" spc="-5" dirty="0">
                <a:latin typeface="TeXGyreAdventor"/>
                <a:cs typeface="TeXGyreAdventor"/>
              </a:rPr>
              <a:t>A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85520" y="2774124"/>
            <a:ext cx="1314450" cy="3687445"/>
            <a:chOff x="7085520" y="2774124"/>
            <a:chExt cx="1314450" cy="3687445"/>
          </a:xfrm>
        </p:grpSpPr>
        <p:sp>
          <p:nvSpPr>
            <p:cNvPr id="20" name="object 20"/>
            <p:cNvSpPr/>
            <p:nvPr/>
          </p:nvSpPr>
          <p:spPr>
            <a:xfrm>
              <a:off x="7093457" y="2782061"/>
              <a:ext cx="1298575" cy="3671570"/>
            </a:xfrm>
            <a:custGeom>
              <a:avLst/>
              <a:gdLst/>
              <a:ahLst/>
              <a:cxnLst/>
              <a:rect l="l" t="t" r="r" b="b"/>
              <a:pathLst>
                <a:path w="1298575" h="3671570">
                  <a:moveTo>
                    <a:pt x="649224" y="0"/>
                  </a:moveTo>
                  <a:lnTo>
                    <a:pt x="0" y="649224"/>
                  </a:lnTo>
                  <a:lnTo>
                    <a:pt x="324612" y="649224"/>
                  </a:lnTo>
                  <a:lnTo>
                    <a:pt x="324612" y="3671316"/>
                  </a:lnTo>
                  <a:lnTo>
                    <a:pt x="973836" y="3671316"/>
                  </a:lnTo>
                  <a:lnTo>
                    <a:pt x="973836" y="649224"/>
                  </a:lnTo>
                  <a:lnTo>
                    <a:pt x="1298448" y="649224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93457" y="2782061"/>
              <a:ext cx="1298575" cy="3671570"/>
            </a:xfrm>
            <a:custGeom>
              <a:avLst/>
              <a:gdLst/>
              <a:ahLst/>
              <a:cxnLst/>
              <a:rect l="l" t="t" r="r" b="b"/>
              <a:pathLst>
                <a:path w="1298575" h="3671570">
                  <a:moveTo>
                    <a:pt x="1298448" y="649224"/>
                  </a:moveTo>
                  <a:lnTo>
                    <a:pt x="973836" y="649224"/>
                  </a:lnTo>
                  <a:lnTo>
                    <a:pt x="973836" y="3671316"/>
                  </a:lnTo>
                  <a:lnTo>
                    <a:pt x="324612" y="3671316"/>
                  </a:lnTo>
                  <a:lnTo>
                    <a:pt x="324612" y="649224"/>
                  </a:lnTo>
                  <a:lnTo>
                    <a:pt x="0" y="649224"/>
                  </a:lnTo>
                  <a:lnTo>
                    <a:pt x="649224" y="0"/>
                  </a:lnTo>
                  <a:lnTo>
                    <a:pt x="1298448" y="649224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40676" y="3013709"/>
              <a:ext cx="581660" cy="473709"/>
            </a:xfrm>
            <a:custGeom>
              <a:avLst/>
              <a:gdLst/>
              <a:ahLst/>
              <a:cxnLst/>
              <a:rect l="l" t="t" r="r" b="b"/>
              <a:pathLst>
                <a:path w="581659" h="473710">
                  <a:moveTo>
                    <a:pt x="581152" y="161290"/>
                  </a:moveTo>
                  <a:lnTo>
                    <a:pt x="366395" y="161290"/>
                  </a:lnTo>
                  <a:lnTo>
                    <a:pt x="366395" y="0"/>
                  </a:lnTo>
                  <a:lnTo>
                    <a:pt x="214757" y="0"/>
                  </a:lnTo>
                  <a:lnTo>
                    <a:pt x="214757" y="161290"/>
                  </a:lnTo>
                  <a:lnTo>
                    <a:pt x="0" y="161290"/>
                  </a:lnTo>
                  <a:lnTo>
                    <a:pt x="0" y="312420"/>
                  </a:lnTo>
                  <a:lnTo>
                    <a:pt x="214757" y="312420"/>
                  </a:lnTo>
                  <a:lnTo>
                    <a:pt x="214757" y="473710"/>
                  </a:lnTo>
                  <a:lnTo>
                    <a:pt x="366395" y="473710"/>
                  </a:lnTo>
                  <a:lnTo>
                    <a:pt x="366395" y="312420"/>
                  </a:lnTo>
                  <a:lnTo>
                    <a:pt x="581152" y="312420"/>
                  </a:lnTo>
                  <a:lnTo>
                    <a:pt x="581152" y="16129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40675" y="3013836"/>
              <a:ext cx="581660" cy="473709"/>
            </a:xfrm>
            <a:custGeom>
              <a:avLst/>
              <a:gdLst/>
              <a:ahLst/>
              <a:cxnLst/>
              <a:rect l="l" t="t" r="r" b="b"/>
              <a:pathLst>
                <a:path w="581659" h="473710">
                  <a:moveTo>
                    <a:pt x="0" y="161036"/>
                  </a:moveTo>
                  <a:lnTo>
                    <a:pt x="214756" y="161036"/>
                  </a:lnTo>
                  <a:lnTo>
                    <a:pt x="214756" y="0"/>
                  </a:lnTo>
                  <a:lnTo>
                    <a:pt x="366395" y="0"/>
                  </a:lnTo>
                  <a:lnTo>
                    <a:pt x="366395" y="161036"/>
                  </a:lnTo>
                  <a:lnTo>
                    <a:pt x="581151" y="161036"/>
                  </a:lnTo>
                  <a:lnTo>
                    <a:pt x="581151" y="312674"/>
                  </a:lnTo>
                  <a:lnTo>
                    <a:pt x="366395" y="312674"/>
                  </a:lnTo>
                  <a:lnTo>
                    <a:pt x="366395" y="473710"/>
                  </a:lnTo>
                  <a:lnTo>
                    <a:pt x="214756" y="473710"/>
                  </a:lnTo>
                  <a:lnTo>
                    <a:pt x="214756" y="312674"/>
                  </a:lnTo>
                  <a:lnTo>
                    <a:pt x="0" y="312674"/>
                  </a:lnTo>
                  <a:lnTo>
                    <a:pt x="0" y="16103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572188" y="2774124"/>
            <a:ext cx="1387475" cy="3687445"/>
            <a:chOff x="5572188" y="2774124"/>
            <a:chExt cx="1387475" cy="3687445"/>
          </a:xfrm>
        </p:grpSpPr>
        <p:sp>
          <p:nvSpPr>
            <p:cNvPr id="25" name="object 25"/>
            <p:cNvSpPr/>
            <p:nvPr/>
          </p:nvSpPr>
          <p:spPr>
            <a:xfrm>
              <a:off x="5580126" y="2782061"/>
              <a:ext cx="1371600" cy="3671570"/>
            </a:xfrm>
            <a:custGeom>
              <a:avLst/>
              <a:gdLst/>
              <a:ahLst/>
              <a:cxnLst/>
              <a:rect l="l" t="t" r="r" b="b"/>
              <a:pathLst>
                <a:path w="1371600" h="3671570">
                  <a:moveTo>
                    <a:pt x="1028700" y="0"/>
                  </a:moveTo>
                  <a:lnTo>
                    <a:pt x="342900" y="0"/>
                  </a:lnTo>
                  <a:lnTo>
                    <a:pt x="342900" y="2985516"/>
                  </a:lnTo>
                  <a:lnTo>
                    <a:pt x="0" y="2985516"/>
                  </a:lnTo>
                  <a:lnTo>
                    <a:pt x="685800" y="3671316"/>
                  </a:lnTo>
                  <a:lnTo>
                    <a:pt x="1371600" y="2985516"/>
                  </a:lnTo>
                  <a:lnTo>
                    <a:pt x="1028700" y="2985516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80126" y="2782061"/>
              <a:ext cx="1371600" cy="3671570"/>
            </a:xfrm>
            <a:custGeom>
              <a:avLst/>
              <a:gdLst/>
              <a:ahLst/>
              <a:cxnLst/>
              <a:rect l="l" t="t" r="r" b="b"/>
              <a:pathLst>
                <a:path w="1371600" h="3671570">
                  <a:moveTo>
                    <a:pt x="0" y="2985516"/>
                  </a:moveTo>
                  <a:lnTo>
                    <a:pt x="342900" y="2985516"/>
                  </a:lnTo>
                  <a:lnTo>
                    <a:pt x="342900" y="0"/>
                  </a:lnTo>
                  <a:lnTo>
                    <a:pt x="1028700" y="0"/>
                  </a:lnTo>
                  <a:lnTo>
                    <a:pt x="1028700" y="2985516"/>
                  </a:lnTo>
                  <a:lnTo>
                    <a:pt x="1371600" y="2985516"/>
                  </a:lnTo>
                  <a:lnTo>
                    <a:pt x="685800" y="3671316"/>
                  </a:lnTo>
                  <a:lnTo>
                    <a:pt x="0" y="298551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6818" y="3030425"/>
              <a:ext cx="504190" cy="102235"/>
            </a:xfrm>
            <a:custGeom>
              <a:avLst/>
              <a:gdLst/>
              <a:ahLst/>
              <a:cxnLst/>
              <a:rect l="l" t="t" r="r" b="b"/>
              <a:pathLst>
                <a:path w="504190" h="102235">
                  <a:moveTo>
                    <a:pt x="503999" y="0"/>
                  </a:moveTo>
                  <a:lnTo>
                    <a:pt x="0" y="0"/>
                  </a:lnTo>
                  <a:lnTo>
                    <a:pt x="0" y="102156"/>
                  </a:lnTo>
                  <a:lnTo>
                    <a:pt x="503999" y="102156"/>
                  </a:lnTo>
                  <a:lnTo>
                    <a:pt x="50399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36818" y="3030425"/>
              <a:ext cx="504190" cy="102235"/>
            </a:xfrm>
            <a:custGeom>
              <a:avLst/>
              <a:gdLst/>
              <a:ahLst/>
              <a:cxnLst/>
              <a:rect l="l" t="t" r="r" b="b"/>
              <a:pathLst>
                <a:path w="504190" h="102235">
                  <a:moveTo>
                    <a:pt x="0" y="102156"/>
                  </a:moveTo>
                  <a:lnTo>
                    <a:pt x="503999" y="102156"/>
                  </a:lnTo>
                  <a:lnTo>
                    <a:pt x="503999" y="0"/>
                  </a:lnTo>
                  <a:lnTo>
                    <a:pt x="0" y="0"/>
                  </a:lnTo>
                  <a:lnTo>
                    <a:pt x="0" y="10215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195248" y="2074608"/>
            <a:ext cx="1072515" cy="592455"/>
            <a:chOff x="7195248" y="2074608"/>
            <a:chExt cx="1072515" cy="592455"/>
          </a:xfrm>
        </p:grpSpPr>
        <p:sp>
          <p:nvSpPr>
            <p:cNvPr id="30" name="object 30"/>
            <p:cNvSpPr/>
            <p:nvPr/>
          </p:nvSpPr>
          <p:spPr>
            <a:xfrm>
              <a:off x="7203185" y="2082545"/>
              <a:ext cx="1056640" cy="576580"/>
            </a:xfrm>
            <a:custGeom>
              <a:avLst/>
              <a:gdLst/>
              <a:ahLst/>
              <a:cxnLst/>
              <a:rect l="l" t="t" r="r" b="b"/>
              <a:pathLst>
                <a:path w="1056640" h="576580">
                  <a:moveTo>
                    <a:pt x="960120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59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1"/>
                  </a:lnTo>
                  <a:lnTo>
                    <a:pt x="960120" y="576071"/>
                  </a:lnTo>
                  <a:lnTo>
                    <a:pt x="997517" y="568535"/>
                  </a:lnTo>
                  <a:lnTo>
                    <a:pt x="1028033" y="547973"/>
                  </a:lnTo>
                  <a:lnTo>
                    <a:pt x="1048595" y="517457"/>
                  </a:lnTo>
                  <a:lnTo>
                    <a:pt x="1056132" y="480059"/>
                  </a:lnTo>
                  <a:lnTo>
                    <a:pt x="1056132" y="96012"/>
                  </a:lnTo>
                  <a:lnTo>
                    <a:pt x="1048595" y="58614"/>
                  </a:lnTo>
                  <a:lnTo>
                    <a:pt x="1028033" y="28098"/>
                  </a:lnTo>
                  <a:lnTo>
                    <a:pt x="997517" y="7536"/>
                  </a:lnTo>
                  <a:lnTo>
                    <a:pt x="9601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03185" y="2082545"/>
              <a:ext cx="1056640" cy="576580"/>
            </a:xfrm>
            <a:custGeom>
              <a:avLst/>
              <a:gdLst/>
              <a:ahLst/>
              <a:cxnLst/>
              <a:rect l="l" t="t" r="r" b="b"/>
              <a:pathLst>
                <a:path w="1056640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960120" y="0"/>
                  </a:lnTo>
                  <a:lnTo>
                    <a:pt x="997517" y="7536"/>
                  </a:lnTo>
                  <a:lnTo>
                    <a:pt x="1028033" y="28098"/>
                  </a:lnTo>
                  <a:lnTo>
                    <a:pt x="1048595" y="58614"/>
                  </a:lnTo>
                  <a:lnTo>
                    <a:pt x="1056132" y="96012"/>
                  </a:lnTo>
                  <a:lnTo>
                    <a:pt x="1056132" y="480059"/>
                  </a:lnTo>
                  <a:lnTo>
                    <a:pt x="1048595" y="517457"/>
                  </a:lnTo>
                  <a:lnTo>
                    <a:pt x="1028033" y="547973"/>
                  </a:lnTo>
                  <a:lnTo>
                    <a:pt x="997517" y="568535"/>
                  </a:lnTo>
                  <a:lnTo>
                    <a:pt x="960120" y="576071"/>
                  </a:lnTo>
                  <a:lnTo>
                    <a:pt x="96012" y="576071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59"/>
                  </a:lnTo>
                  <a:lnTo>
                    <a:pt x="0" y="96012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10068" y="2216658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eXGyreAdventor"/>
                <a:cs typeface="TeXGyreAdventor"/>
              </a:rPr>
              <a:t>F</a:t>
            </a:r>
            <a:r>
              <a:rPr sz="1800" dirty="0">
                <a:latin typeface="TeXGyreAdventor"/>
                <a:cs typeface="TeXGyreAdventor"/>
              </a:rPr>
              <a:t>U</a:t>
            </a:r>
            <a:r>
              <a:rPr sz="1800" spc="10" dirty="0">
                <a:latin typeface="TeXGyreAdventor"/>
                <a:cs typeface="TeXGyreAdventor"/>
              </a:rPr>
              <a:t>G</a:t>
            </a:r>
            <a:r>
              <a:rPr sz="1800" spc="-5" dirty="0">
                <a:latin typeface="TeXGyreAdventor"/>
                <a:cs typeface="TeXGyreAdventor"/>
              </a:rPr>
              <a:t>A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572188" y="2060892"/>
            <a:ext cx="1383030" cy="592455"/>
            <a:chOff x="5572188" y="2060892"/>
            <a:chExt cx="1383030" cy="592455"/>
          </a:xfrm>
        </p:grpSpPr>
        <p:sp>
          <p:nvSpPr>
            <p:cNvPr id="34" name="object 34"/>
            <p:cNvSpPr/>
            <p:nvPr/>
          </p:nvSpPr>
          <p:spPr>
            <a:xfrm>
              <a:off x="5580126" y="2068829"/>
              <a:ext cx="1367155" cy="576580"/>
            </a:xfrm>
            <a:custGeom>
              <a:avLst/>
              <a:gdLst/>
              <a:ahLst/>
              <a:cxnLst/>
              <a:rect l="l" t="t" r="r" b="b"/>
              <a:pathLst>
                <a:path w="1367154" h="576580">
                  <a:moveTo>
                    <a:pt x="1271016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1271016" y="576072"/>
                  </a:lnTo>
                  <a:lnTo>
                    <a:pt x="1308413" y="568535"/>
                  </a:lnTo>
                  <a:lnTo>
                    <a:pt x="1338929" y="547973"/>
                  </a:lnTo>
                  <a:lnTo>
                    <a:pt x="1359491" y="517457"/>
                  </a:lnTo>
                  <a:lnTo>
                    <a:pt x="1367027" y="480060"/>
                  </a:lnTo>
                  <a:lnTo>
                    <a:pt x="1367027" y="96012"/>
                  </a:lnTo>
                  <a:lnTo>
                    <a:pt x="1359491" y="58614"/>
                  </a:lnTo>
                  <a:lnTo>
                    <a:pt x="1338929" y="28098"/>
                  </a:lnTo>
                  <a:lnTo>
                    <a:pt x="1308413" y="7536"/>
                  </a:lnTo>
                  <a:lnTo>
                    <a:pt x="12710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0126" y="2068829"/>
              <a:ext cx="1367155" cy="576580"/>
            </a:xfrm>
            <a:custGeom>
              <a:avLst/>
              <a:gdLst/>
              <a:ahLst/>
              <a:cxnLst/>
              <a:rect l="l" t="t" r="r" b="b"/>
              <a:pathLst>
                <a:path w="1367154" h="576580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1271016" y="0"/>
                  </a:lnTo>
                  <a:lnTo>
                    <a:pt x="1308413" y="7536"/>
                  </a:lnTo>
                  <a:lnTo>
                    <a:pt x="1338929" y="28098"/>
                  </a:lnTo>
                  <a:lnTo>
                    <a:pt x="1359491" y="58614"/>
                  </a:lnTo>
                  <a:lnTo>
                    <a:pt x="1367027" y="96012"/>
                  </a:lnTo>
                  <a:lnTo>
                    <a:pt x="1367027" y="480060"/>
                  </a:lnTo>
                  <a:lnTo>
                    <a:pt x="1359491" y="517457"/>
                  </a:lnTo>
                  <a:lnTo>
                    <a:pt x="1338929" y="547973"/>
                  </a:lnTo>
                  <a:lnTo>
                    <a:pt x="1308413" y="568535"/>
                  </a:lnTo>
                  <a:lnTo>
                    <a:pt x="1271016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722365" y="220167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eXGyreAdventor"/>
                <a:cs typeface="TeXGyreAdventor"/>
              </a:rPr>
              <a:t>ARRAIGO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229985" cy="100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145" dirty="0"/>
              <a:t> </a:t>
            </a:r>
            <a:r>
              <a:rPr sz="3200" dirty="0"/>
              <a:t>FUGA</a:t>
            </a:r>
            <a:endParaRPr sz="320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200" spc="-5" dirty="0"/>
              <a:t>Arraigo </a:t>
            </a:r>
            <a:r>
              <a:rPr sz="3200" spc="5" dirty="0"/>
              <a:t>del </a:t>
            </a:r>
            <a:r>
              <a:rPr sz="3200" spc="-5" dirty="0"/>
              <a:t>extranjero</a:t>
            </a:r>
            <a:r>
              <a:rPr sz="3200" spc="-45" dirty="0"/>
              <a:t> </a:t>
            </a:r>
            <a:r>
              <a:rPr sz="3200" spc="-5" dirty="0"/>
              <a:t>residente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587490" cy="430974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9525" algn="just">
              <a:lnSpc>
                <a:spcPct val="90100"/>
              </a:lnSpc>
              <a:spcBef>
                <a:spcPts val="295"/>
              </a:spcBef>
            </a:pPr>
            <a:r>
              <a:rPr sz="1700" spc="-130" dirty="0">
                <a:solidFill>
                  <a:srgbClr val="404040"/>
                </a:solidFill>
                <a:latin typeface="Verdana"/>
                <a:cs typeface="Verdana"/>
              </a:rPr>
              <a:t>“Si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tiene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cuenta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prima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facie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está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consolidado </a:t>
            </a:r>
            <a:r>
              <a:rPr sz="1700" spc="-25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arraigo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imputado,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pues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vive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país, tiene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estatus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residente,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familia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nuclear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centro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labores  es una empresa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residenciada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Perú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solo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podría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afirmarse 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persistencia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riesgo 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fuga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toma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consideración  otros datos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permitan concluir razonablemente que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alejaría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justicia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peruana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evitar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</a:t>
            </a:r>
            <a:r>
              <a:rPr sz="1700" spc="1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Verdana"/>
                <a:cs typeface="Verdana"/>
              </a:rPr>
              <a:t>procesamiento”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Verdana"/>
              <a:cs typeface="Verdana"/>
            </a:endParaRPr>
          </a:p>
          <a:p>
            <a:pPr marL="12700" marR="16510" algn="just">
              <a:lnSpc>
                <a:spcPct val="90000"/>
              </a:lnSpc>
              <a:spcBef>
                <a:spcPts val="5"/>
              </a:spcBef>
            </a:pPr>
            <a:r>
              <a:rPr sz="1700" spc="5" dirty="0">
                <a:solidFill>
                  <a:srgbClr val="404040"/>
                </a:solidFill>
                <a:latin typeface="Verdana"/>
                <a:cs typeface="Verdana"/>
              </a:rPr>
              <a:t>“</a:t>
            </a:r>
            <a:r>
              <a:rPr sz="17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Asumir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fuga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por la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sola condición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 extranjero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imputado importaría </a:t>
            </a:r>
            <a:r>
              <a:rPr sz="17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acto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discriminatorio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por 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razón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la</a:t>
            </a:r>
            <a:r>
              <a:rPr sz="1700" b="1" spc="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nacionalidad</a:t>
            </a:r>
            <a:r>
              <a:rPr sz="1700" spc="-10" dirty="0">
                <a:solidFill>
                  <a:srgbClr val="404040"/>
                </a:solidFill>
                <a:latin typeface="Verdana"/>
                <a:cs typeface="Verdana"/>
              </a:rPr>
              <a:t>”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eXGyreAdventor"/>
              <a:cs typeface="TeXGyreAdventor"/>
            </a:endParaRPr>
          </a:p>
          <a:p>
            <a:pPr marR="5080" algn="r">
              <a:lnSpc>
                <a:spcPct val="100000"/>
              </a:lnSpc>
            </a:pP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Sala Penal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Transitoria de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Corte</a:t>
            </a:r>
            <a:r>
              <a:rPr sz="1700" spc="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Suprema</a:t>
            </a:r>
            <a:endParaRPr sz="1700">
              <a:latin typeface="TeXGyreAdventor"/>
              <a:cs typeface="TeXGyreAdventor"/>
            </a:endParaRPr>
          </a:p>
          <a:p>
            <a:pPr marR="12700" algn="r">
              <a:lnSpc>
                <a:spcPct val="100000"/>
              </a:lnSpc>
              <a:spcBef>
                <a:spcPts val="765"/>
              </a:spcBef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Casación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631-2015-Arequipa.</a:t>
            </a:r>
            <a:endParaRPr sz="1700">
              <a:latin typeface="TeXGyreAdventor"/>
              <a:cs typeface="TeXGyreAdventor"/>
            </a:endParaRPr>
          </a:p>
          <a:p>
            <a:pPr marR="14604" algn="r">
              <a:lnSpc>
                <a:spcPct val="100000"/>
              </a:lnSpc>
              <a:spcBef>
                <a:spcPts val="810"/>
              </a:spcBef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7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Cuarto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2850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Verdana"/>
                <a:cs typeface="Verdana"/>
              </a:rPr>
              <a:t>“No</a:t>
            </a:r>
            <a:r>
              <a:rPr spc="-315" dirty="0">
                <a:latin typeface="Verdana"/>
                <a:cs typeface="Verdana"/>
              </a:rPr>
              <a:t> </a:t>
            </a:r>
            <a:r>
              <a:rPr spc="85" dirty="0">
                <a:latin typeface="Verdana"/>
                <a:cs typeface="Verdana"/>
              </a:rPr>
              <a:t>habido”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205" y="1635633"/>
            <a:ext cx="7199630" cy="40995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55600" marR="8255" indent="-342900" algn="just">
              <a:lnSpc>
                <a:spcPct val="90800"/>
              </a:lnSpc>
              <a:spcBef>
                <a:spcPts val="275"/>
              </a:spcBef>
            </a:pPr>
            <a:r>
              <a:rPr sz="1500" spc="2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500" spc="90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500" spc="90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1500" spc="90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mismos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se sustentan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hecho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hoy 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accionante, 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tiene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el status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30" dirty="0">
                <a:solidFill>
                  <a:srgbClr val="404040"/>
                </a:solidFill>
                <a:latin typeface="Verdana"/>
                <a:cs typeface="Verdana"/>
              </a:rPr>
              <a:t>“No </a:t>
            </a:r>
            <a:r>
              <a:rPr sz="1500" spc="25" dirty="0">
                <a:solidFill>
                  <a:srgbClr val="404040"/>
                </a:solidFill>
                <a:latin typeface="Verdana"/>
                <a:cs typeface="Verdana"/>
              </a:rPr>
              <a:t>Habido”</a:t>
            </a:r>
            <a:r>
              <a:rPr sz="1500" spc="25" dirty="0">
                <a:solidFill>
                  <a:srgbClr val="404040"/>
                </a:solidFill>
                <a:latin typeface="TeXGyreAdventor"/>
                <a:cs typeface="TeXGyreAdventor"/>
              </a:rPr>
              <a:t>;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sin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embargo,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hay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precisar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sentido 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bajo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manto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protección,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la presunción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inocencia, del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toda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persona está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investida,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además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fin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supremo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la sociedad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Estado;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ese sentido,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resulta 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comprensible y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natural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que, brote </a:t>
            </a:r>
            <a:r>
              <a:rPr sz="1550" b="1" spc="3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50" b="1" spc="30" dirty="0">
                <a:solidFill>
                  <a:srgbClr val="404040"/>
                </a:solidFill>
                <a:latin typeface="TeXGyreAdventor"/>
                <a:cs typeface="TeXGyreAdventor"/>
              </a:rPr>
              <a:t>todo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ser, </a:t>
            </a:r>
            <a:r>
              <a:rPr sz="155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instinto de 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protección </a:t>
            </a:r>
            <a:r>
              <a:rPr sz="1550" b="1" spc="1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conservación,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550" b="1" spc="4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550" b="1" spc="20" dirty="0">
                <a:solidFill>
                  <a:srgbClr val="404040"/>
                </a:solidFill>
                <a:latin typeface="TeXGyreAdventor"/>
                <a:cs typeface="TeXGyreAdventor"/>
              </a:rPr>
              <a:t>inminente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perdida </a:t>
            </a:r>
            <a:r>
              <a:rPr sz="1550" b="1" spc="3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50" b="1" spc="25" dirty="0">
                <a:solidFill>
                  <a:srgbClr val="404040"/>
                </a:solidFill>
                <a:latin typeface="TeXGyreAdventor"/>
                <a:cs typeface="TeXGyreAdventor"/>
              </a:rPr>
              <a:t>su libertad</a:t>
            </a:r>
            <a:r>
              <a:rPr sz="1500" spc="25" dirty="0">
                <a:solidFill>
                  <a:srgbClr val="404040"/>
                </a:solidFill>
                <a:latin typeface="TeXGyreAdventor"/>
                <a:cs typeface="TeXGyreAdventor"/>
              </a:rPr>
              <a:t>;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natural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ante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cual,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Estado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ni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actuar con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represalias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menos 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venganza;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contrario,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hacerlo 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con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ponderación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equidad, mas 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si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tiene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cuenta,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500" b="1" spc="-35" dirty="0">
                <a:solidFill>
                  <a:srgbClr val="404040"/>
                </a:solidFill>
                <a:latin typeface="TeXGyreAdventor"/>
                <a:cs typeface="TeXGyreAdventor"/>
              </a:rPr>
              <a:t>le 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asiste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5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toda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persona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500" b="1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500" b="1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autoinculpación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;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correspondiéndole,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todo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caso,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Ministerio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Publico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probar </a:t>
            </a:r>
            <a:r>
              <a:rPr sz="1500" spc="-1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culpabilidad,</a:t>
            </a:r>
            <a:r>
              <a:rPr sz="15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por</a:t>
            </a:r>
            <a:r>
              <a:rPr sz="15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recaer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 en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el,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carga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5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prueba.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eXGyreAdventor"/>
              <a:cs typeface="TeXGyreAdventor"/>
            </a:endParaRPr>
          </a:p>
          <a:p>
            <a:pPr marL="99060" marR="5080" indent="4043045" algn="r">
              <a:lnSpc>
                <a:spcPct val="146100"/>
              </a:lnSpc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22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Juzgado</a:t>
            </a:r>
            <a:r>
              <a:rPr sz="15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Penal</a:t>
            </a:r>
            <a:r>
              <a:rPr sz="15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Constitucional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Expediente</a:t>
            </a:r>
            <a:r>
              <a:rPr sz="15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N°</a:t>
            </a:r>
            <a:r>
              <a:rPr sz="15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1622-2016-HC/PJ,</a:t>
            </a:r>
            <a:r>
              <a:rPr sz="1500" spc="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sentencia</a:t>
            </a:r>
            <a:r>
              <a:rPr sz="15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fecha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29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5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octubre</a:t>
            </a:r>
            <a:r>
              <a:rPr sz="1500" spc="-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del</a:t>
            </a:r>
            <a:r>
              <a:rPr sz="15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2017.</a:t>
            </a:r>
            <a:endParaRPr sz="1500">
              <a:latin typeface="TeXGyreAdventor"/>
              <a:cs typeface="TeXGyreAdventor"/>
            </a:endParaRPr>
          </a:p>
          <a:p>
            <a:pPr marR="8890" algn="r">
              <a:lnSpc>
                <a:spcPct val="100000"/>
              </a:lnSpc>
              <a:spcBef>
                <a:spcPts val="835"/>
              </a:spcBef>
            </a:pP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Pg.</a:t>
            </a:r>
            <a:r>
              <a:rPr sz="15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13.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026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Movimiento</a:t>
            </a:r>
            <a:r>
              <a:rPr spc="-20" dirty="0"/>
              <a:t> </a:t>
            </a:r>
            <a:r>
              <a:rPr spc="-10" dirty="0"/>
              <a:t>migratorio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4888" y="1797761"/>
            <a:ext cx="6445250" cy="22237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5"/>
              </a:spcBef>
            </a:pPr>
            <a:r>
              <a:rPr sz="2400" spc="30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simple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posibilidad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facilidad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tiene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el procesado para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pasar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frontera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no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implica peligro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fuga.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estimarse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fuga en función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a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diversos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viajes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fuera </a:t>
            </a:r>
            <a:r>
              <a:rPr sz="2400" spc="-1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país.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es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concluyente </a:t>
            </a:r>
            <a:r>
              <a:rPr sz="2400" spc="20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muchos o pocos</a:t>
            </a:r>
            <a:r>
              <a:rPr sz="2400" spc="-2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viajes”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0840" y="4404842"/>
            <a:ext cx="4778375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8875" algn="r">
              <a:lnSpc>
                <a:spcPct val="158600"/>
              </a:lnSpc>
              <a:spcBef>
                <a:spcPts val="100"/>
              </a:spcBef>
            </a:pP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Caso Stogmuller</a:t>
            </a:r>
            <a:r>
              <a:rPr sz="14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Vs</a:t>
            </a:r>
            <a:r>
              <a:rPr sz="14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Austria.  Sentencia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Tribunal Europeo de</a:t>
            </a:r>
            <a:r>
              <a:rPr sz="14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Derechos</a:t>
            </a:r>
            <a:r>
              <a:rPr sz="14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Humanos.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10</a:t>
            </a:r>
            <a:r>
              <a:rPr sz="14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noviembre</a:t>
            </a:r>
            <a:r>
              <a:rPr sz="1400" spc="-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4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TeXGyreAdventor"/>
                <a:cs typeface="TeXGyreAdventor"/>
              </a:rPr>
              <a:t>1969.</a:t>
            </a:r>
            <a:r>
              <a:rPr sz="1400" spc="-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Caso</a:t>
            </a:r>
            <a:r>
              <a:rPr sz="14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Stogmuller</a:t>
            </a:r>
            <a:r>
              <a:rPr sz="14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TeXGyreAdventor"/>
                <a:cs typeface="TeXGyreAdventor"/>
              </a:rPr>
              <a:t>Vs</a:t>
            </a:r>
            <a:r>
              <a:rPr sz="1400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404040"/>
                </a:solidFill>
                <a:latin typeface="TeXGyreAdventor"/>
                <a:cs typeface="TeXGyreAdventor"/>
              </a:rPr>
              <a:t>Austria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8979" y="1641348"/>
            <a:ext cx="3609975" cy="3609975"/>
            <a:chOff x="3268979" y="1641348"/>
            <a:chExt cx="3609975" cy="3609975"/>
          </a:xfrm>
        </p:grpSpPr>
        <p:sp>
          <p:nvSpPr>
            <p:cNvPr id="3" name="object 3"/>
            <p:cNvSpPr/>
            <p:nvPr/>
          </p:nvSpPr>
          <p:spPr>
            <a:xfrm>
              <a:off x="3268979" y="1641348"/>
              <a:ext cx="3609594" cy="36095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0499" y="3108960"/>
              <a:ext cx="2146554" cy="7063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8415" y="1664208"/>
              <a:ext cx="3493008" cy="34930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63314" y="3180029"/>
            <a:ext cx="1831339" cy="436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1614"/>
              </a:lnSpc>
              <a:spcBef>
                <a:spcPts val="105"/>
              </a:spcBef>
            </a:pPr>
            <a:r>
              <a:rPr sz="1400" b="1" spc="-5" dirty="0">
                <a:latin typeface="TeXGyreAdventor"/>
                <a:cs typeface="TeXGyreAdventor"/>
              </a:rPr>
              <a:t>RECIENTES</a:t>
            </a:r>
            <a:endParaRPr sz="1400">
              <a:latin typeface="TeXGyreAdventor"/>
              <a:cs typeface="TeXGyreAdventor"/>
            </a:endParaRPr>
          </a:p>
          <a:p>
            <a:pPr algn="ctr">
              <a:lnSpc>
                <a:spcPts val="1614"/>
              </a:lnSpc>
            </a:pPr>
            <a:r>
              <a:rPr sz="1400" b="1" dirty="0">
                <a:latin typeface="TeXGyreAdventor"/>
                <a:cs typeface="TeXGyreAdventor"/>
              </a:rPr>
              <a:t>P</a:t>
            </a:r>
            <a:r>
              <a:rPr sz="1400" b="1" spc="10" dirty="0">
                <a:latin typeface="TeXGyreAdventor"/>
                <a:cs typeface="TeXGyreAdventor"/>
              </a:rPr>
              <a:t>R</a:t>
            </a:r>
            <a:r>
              <a:rPr sz="1400" b="1" spc="5" dirty="0">
                <a:latin typeface="TeXGyreAdventor"/>
                <a:cs typeface="TeXGyreAdventor"/>
              </a:rPr>
              <a:t>O</a:t>
            </a:r>
            <a:r>
              <a:rPr sz="1400" b="1" dirty="0">
                <a:latin typeface="TeXGyreAdventor"/>
                <a:cs typeface="TeXGyreAdventor"/>
              </a:rPr>
              <a:t>N</a:t>
            </a:r>
            <a:r>
              <a:rPr sz="1400" b="1" spc="-5" dirty="0">
                <a:latin typeface="TeXGyreAdventor"/>
                <a:cs typeface="TeXGyreAdventor"/>
              </a:rPr>
              <a:t>U</a:t>
            </a:r>
            <a:r>
              <a:rPr sz="1400" b="1" spc="5" dirty="0">
                <a:latin typeface="TeXGyreAdventor"/>
                <a:cs typeface="TeXGyreAdventor"/>
              </a:rPr>
              <a:t>N</a:t>
            </a:r>
            <a:r>
              <a:rPr sz="1400" b="1" spc="-20" dirty="0">
                <a:latin typeface="TeXGyreAdventor"/>
                <a:cs typeface="TeXGyreAdventor"/>
              </a:rPr>
              <a:t>C</a:t>
            </a:r>
            <a:r>
              <a:rPr sz="1400" b="1" dirty="0">
                <a:latin typeface="TeXGyreAdventor"/>
                <a:cs typeface="TeXGyreAdventor"/>
              </a:rPr>
              <a:t>I</a:t>
            </a:r>
            <a:r>
              <a:rPr sz="1400" b="1" spc="5" dirty="0">
                <a:latin typeface="TeXGyreAdventor"/>
                <a:cs typeface="TeXGyreAdventor"/>
              </a:rPr>
              <a:t>A</a:t>
            </a:r>
            <a:r>
              <a:rPr sz="1400" b="1" dirty="0">
                <a:latin typeface="TeXGyreAdventor"/>
                <a:cs typeface="TeXGyreAdventor"/>
              </a:rPr>
              <a:t>MI</a:t>
            </a:r>
            <a:r>
              <a:rPr sz="1400" b="1" spc="-15" dirty="0">
                <a:latin typeface="TeXGyreAdventor"/>
                <a:cs typeface="TeXGyreAdventor"/>
              </a:rPr>
              <a:t>E</a:t>
            </a:r>
            <a:r>
              <a:rPr sz="1400" b="1" dirty="0">
                <a:latin typeface="TeXGyreAdventor"/>
                <a:cs typeface="TeXGyreAdventor"/>
              </a:rPr>
              <a:t>N</a:t>
            </a:r>
            <a:r>
              <a:rPr sz="1400" b="1" spc="-15" dirty="0">
                <a:latin typeface="TeXGyreAdventor"/>
                <a:cs typeface="TeXGyreAdventor"/>
              </a:rPr>
              <a:t>T</a:t>
            </a:r>
            <a:r>
              <a:rPr sz="1400" b="1" spc="5" dirty="0">
                <a:latin typeface="TeXGyreAdventor"/>
                <a:cs typeface="TeXGyreAdventor"/>
              </a:rPr>
              <a:t>O</a:t>
            </a:r>
            <a:r>
              <a:rPr sz="1400" b="1" dirty="0">
                <a:latin typeface="TeXGyreAdventor"/>
                <a:cs typeface="TeXGyreAdventor"/>
              </a:rPr>
              <a:t>S</a:t>
            </a:r>
            <a:endParaRPr sz="1400">
              <a:latin typeface="TeXGyreAdventor"/>
              <a:cs typeface="TeXGyreAdvento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54196" y="0"/>
            <a:ext cx="2444115" cy="2352675"/>
            <a:chOff x="3854196" y="0"/>
            <a:chExt cx="2444115" cy="2352675"/>
          </a:xfrm>
        </p:grpSpPr>
        <p:sp>
          <p:nvSpPr>
            <p:cNvPr id="8" name="object 8"/>
            <p:cNvSpPr/>
            <p:nvPr/>
          </p:nvSpPr>
          <p:spPr>
            <a:xfrm>
              <a:off x="3854196" y="0"/>
              <a:ext cx="2443733" cy="23522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8224" y="534923"/>
              <a:ext cx="2064257" cy="13235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13632" y="9144"/>
              <a:ext cx="2327147" cy="22494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12360" y="628015"/>
            <a:ext cx="1333500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25"/>
              </a:lnSpc>
              <a:spcBef>
                <a:spcPts val="95"/>
              </a:spcBef>
            </a:pPr>
            <a:r>
              <a:rPr sz="2200" spc="-5" dirty="0">
                <a:solidFill>
                  <a:srgbClr val="000000"/>
                </a:solidFill>
              </a:rPr>
              <a:t>Casación</a:t>
            </a:r>
            <a:endParaRPr sz="2200"/>
          </a:p>
          <a:p>
            <a:pPr marL="30480">
              <a:lnSpc>
                <a:spcPts val="2525"/>
              </a:lnSpc>
            </a:pPr>
            <a:r>
              <a:rPr sz="2200" dirty="0">
                <a:solidFill>
                  <a:srgbClr val="000000"/>
                </a:solidFill>
              </a:rPr>
              <a:t>626-2013-</a:t>
            </a:r>
            <a:endParaRPr sz="2200"/>
          </a:p>
        </p:txBody>
      </p:sp>
      <p:sp>
        <p:nvSpPr>
          <p:cNvPr id="12" name="object 12"/>
          <p:cNvSpPr txBox="1"/>
          <p:nvPr/>
        </p:nvSpPr>
        <p:spPr>
          <a:xfrm>
            <a:off x="4297807" y="1245184"/>
            <a:ext cx="156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25" dirty="0">
                <a:latin typeface="TeXGyreAdventor"/>
                <a:cs typeface="TeXGyreAdventor"/>
              </a:rPr>
              <a:t>M</a:t>
            </a:r>
            <a:r>
              <a:rPr sz="2200" spc="-5" dirty="0">
                <a:latin typeface="TeXGyreAdventor"/>
                <a:cs typeface="TeXGyreAdventor"/>
              </a:rPr>
              <a:t>o</a:t>
            </a:r>
            <a:r>
              <a:rPr sz="2200" spc="10" dirty="0">
                <a:latin typeface="TeXGyreAdventor"/>
                <a:cs typeface="TeXGyreAdventor"/>
              </a:rPr>
              <a:t>q</a:t>
            </a:r>
            <a:r>
              <a:rPr sz="2200" spc="-5" dirty="0">
                <a:latin typeface="TeXGyreAdventor"/>
                <a:cs typeface="TeXGyreAdventor"/>
              </a:rPr>
              <a:t>u</a:t>
            </a:r>
            <a:r>
              <a:rPr sz="2200" dirty="0">
                <a:latin typeface="TeXGyreAdventor"/>
                <a:cs typeface="TeXGyreAdventor"/>
              </a:rPr>
              <a:t>e</a:t>
            </a:r>
            <a:r>
              <a:rPr sz="2200" spc="-5" dirty="0">
                <a:latin typeface="TeXGyreAdventor"/>
                <a:cs typeface="TeXGyreAdventor"/>
              </a:rPr>
              <a:t>gua</a:t>
            </a:r>
            <a:endParaRPr sz="2200">
              <a:latin typeface="TeXGyreAdventor"/>
              <a:cs typeface="TeXGyreAdventor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26479" y="2263139"/>
            <a:ext cx="2444115" cy="2366010"/>
            <a:chOff x="6126479" y="2263139"/>
            <a:chExt cx="2444115" cy="2366010"/>
          </a:xfrm>
        </p:grpSpPr>
        <p:sp>
          <p:nvSpPr>
            <p:cNvPr id="14" name="object 14"/>
            <p:cNvSpPr/>
            <p:nvPr/>
          </p:nvSpPr>
          <p:spPr>
            <a:xfrm>
              <a:off x="6126479" y="2263139"/>
              <a:ext cx="2443733" cy="2366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9379" y="2807207"/>
              <a:ext cx="1840229" cy="13281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5915" y="2285999"/>
              <a:ext cx="2327148" cy="22494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88963" y="2904566"/>
            <a:ext cx="1333500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25"/>
              </a:lnSpc>
              <a:spcBef>
                <a:spcPts val="95"/>
              </a:spcBef>
            </a:pPr>
            <a:r>
              <a:rPr sz="2200" spc="-5" dirty="0">
                <a:latin typeface="TeXGyreAdventor"/>
                <a:cs typeface="TeXGyreAdventor"/>
              </a:rPr>
              <a:t>Casación</a:t>
            </a:r>
            <a:endParaRPr sz="2200">
              <a:latin typeface="TeXGyreAdventor"/>
              <a:cs typeface="TeXGyreAdventor"/>
            </a:endParaRPr>
          </a:p>
          <a:p>
            <a:pPr marL="1270" algn="ctr">
              <a:lnSpc>
                <a:spcPts val="2430"/>
              </a:lnSpc>
            </a:pPr>
            <a:r>
              <a:rPr sz="2200" dirty="0">
                <a:latin typeface="TeXGyreAdventor"/>
                <a:cs typeface="TeXGyreAdventor"/>
              </a:rPr>
              <a:t>391-2011-</a:t>
            </a:r>
            <a:endParaRPr sz="2200">
              <a:latin typeface="TeXGyreAdventor"/>
              <a:cs typeface="TeXGyreAdventor"/>
            </a:endParaRPr>
          </a:p>
          <a:p>
            <a:pPr algn="ctr">
              <a:lnSpc>
                <a:spcPts val="2545"/>
              </a:lnSpc>
            </a:pPr>
            <a:r>
              <a:rPr sz="2200" spc="-10" dirty="0">
                <a:latin typeface="TeXGyreAdventor"/>
                <a:cs typeface="TeXGyreAdventor"/>
              </a:rPr>
              <a:t>Piura</a:t>
            </a:r>
            <a:endParaRPr sz="2200">
              <a:latin typeface="TeXGyreAdventor"/>
              <a:cs typeface="TeXGyreAdventor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54196" y="4539996"/>
            <a:ext cx="2444115" cy="2318385"/>
            <a:chOff x="3854196" y="4539996"/>
            <a:chExt cx="2444115" cy="2318385"/>
          </a:xfrm>
        </p:grpSpPr>
        <p:sp>
          <p:nvSpPr>
            <p:cNvPr id="19" name="object 19"/>
            <p:cNvSpPr/>
            <p:nvPr/>
          </p:nvSpPr>
          <p:spPr>
            <a:xfrm>
              <a:off x="3854196" y="4539996"/>
              <a:ext cx="2443733" cy="23180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2524" y="5084064"/>
              <a:ext cx="1840229" cy="13281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13632" y="4562856"/>
              <a:ext cx="2327147" cy="22448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412360" y="5181980"/>
            <a:ext cx="1333500" cy="97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25"/>
              </a:lnSpc>
              <a:spcBef>
                <a:spcPts val="95"/>
              </a:spcBef>
            </a:pPr>
            <a:r>
              <a:rPr sz="2200" spc="-5" dirty="0">
                <a:latin typeface="TeXGyreAdventor"/>
                <a:cs typeface="TeXGyreAdventor"/>
              </a:rPr>
              <a:t>Casación</a:t>
            </a:r>
            <a:endParaRPr sz="2200">
              <a:latin typeface="TeXGyreAdventor"/>
              <a:cs typeface="TeXGyreAdventor"/>
            </a:endParaRPr>
          </a:p>
          <a:p>
            <a:pPr marL="30480">
              <a:lnSpc>
                <a:spcPts val="2430"/>
              </a:lnSpc>
            </a:pPr>
            <a:r>
              <a:rPr sz="2200" dirty="0">
                <a:latin typeface="TeXGyreAdventor"/>
                <a:cs typeface="TeXGyreAdventor"/>
              </a:rPr>
              <a:t>631-2015-</a:t>
            </a:r>
            <a:endParaRPr sz="2200">
              <a:latin typeface="TeXGyreAdventor"/>
              <a:cs typeface="TeXGyreAdventor"/>
            </a:endParaRPr>
          </a:p>
          <a:p>
            <a:pPr marL="35560">
              <a:lnSpc>
                <a:spcPts val="2545"/>
              </a:lnSpc>
            </a:pPr>
            <a:r>
              <a:rPr sz="2200" spc="-15" dirty="0">
                <a:latin typeface="TeXGyreAdventor"/>
                <a:cs typeface="TeXGyreAdventor"/>
              </a:rPr>
              <a:t>Arequipa</a:t>
            </a:r>
            <a:endParaRPr sz="2200">
              <a:latin typeface="TeXGyreAdventor"/>
              <a:cs typeface="TeXGyreAdventor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77339" y="2263139"/>
            <a:ext cx="2444115" cy="2366010"/>
            <a:chOff x="1577339" y="2263139"/>
            <a:chExt cx="2444115" cy="2366010"/>
          </a:xfrm>
        </p:grpSpPr>
        <p:sp>
          <p:nvSpPr>
            <p:cNvPr id="24" name="object 24"/>
            <p:cNvSpPr/>
            <p:nvPr/>
          </p:nvSpPr>
          <p:spPr>
            <a:xfrm>
              <a:off x="1577339" y="2263139"/>
              <a:ext cx="2443734" cy="2366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20239" y="2807207"/>
              <a:ext cx="1840230" cy="132816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36775" y="2285999"/>
              <a:ext cx="2327148" cy="22494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135885" y="2904566"/>
            <a:ext cx="1333500" cy="97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25"/>
              </a:lnSpc>
              <a:spcBef>
                <a:spcPts val="95"/>
              </a:spcBef>
            </a:pPr>
            <a:r>
              <a:rPr sz="2200" spc="-5" dirty="0">
                <a:latin typeface="TeXGyreAdventor"/>
                <a:cs typeface="TeXGyreAdventor"/>
              </a:rPr>
              <a:t>Casación</a:t>
            </a:r>
            <a:endParaRPr sz="2200">
              <a:latin typeface="TeXGyreAdventor"/>
              <a:cs typeface="TeXGyreAdventor"/>
            </a:endParaRPr>
          </a:p>
          <a:p>
            <a:pPr marL="635" algn="ctr">
              <a:lnSpc>
                <a:spcPts val="2430"/>
              </a:lnSpc>
            </a:pPr>
            <a:r>
              <a:rPr sz="2200" dirty="0">
                <a:latin typeface="TeXGyreAdventor"/>
                <a:cs typeface="TeXGyreAdventor"/>
              </a:rPr>
              <a:t>147-2016-</a:t>
            </a:r>
            <a:endParaRPr sz="2200">
              <a:latin typeface="TeXGyreAdventor"/>
              <a:cs typeface="TeXGyreAdventor"/>
            </a:endParaRPr>
          </a:p>
          <a:p>
            <a:pPr algn="ctr">
              <a:lnSpc>
                <a:spcPts val="2545"/>
              </a:lnSpc>
            </a:pPr>
            <a:r>
              <a:rPr sz="2200" dirty="0">
                <a:latin typeface="TeXGyreAdventor"/>
                <a:cs typeface="TeXGyreAdventor"/>
              </a:rPr>
              <a:t>Lima</a:t>
            </a:r>
            <a:endParaRPr sz="2200">
              <a:latin typeface="TeXGyreAdventor"/>
              <a:cs typeface="TeXGyreAdventor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194" y="500837"/>
            <a:ext cx="49212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30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Gravedad </a:t>
            </a:r>
            <a:r>
              <a:rPr spc="5" dirty="0"/>
              <a:t>de </a:t>
            </a:r>
            <a:r>
              <a:rPr spc="30" dirty="0"/>
              <a:t>la</a:t>
            </a:r>
            <a:r>
              <a:rPr spc="-135" dirty="0"/>
              <a:t> </a:t>
            </a:r>
            <a:r>
              <a:rPr dirty="0"/>
              <a:t>Pena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85988" y="2307780"/>
            <a:ext cx="1958975" cy="1817370"/>
            <a:chOff x="1685988" y="2307780"/>
            <a:chExt cx="1958975" cy="1817370"/>
          </a:xfrm>
        </p:grpSpPr>
        <p:sp>
          <p:nvSpPr>
            <p:cNvPr id="4" name="object 4"/>
            <p:cNvSpPr/>
            <p:nvPr/>
          </p:nvSpPr>
          <p:spPr>
            <a:xfrm>
              <a:off x="1693926" y="2315717"/>
              <a:ext cx="1943100" cy="1801495"/>
            </a:xfrm>
            <a:custGeom>
              <a:avLst/>
              <a:gdLst/>
              <a:ahLst/>
              <a:cxnLst/>
              <a:rect l="l" t="t" r="r" b="b"/>
              <a:pathLst>
                <a:path w="1943100" h="1801495">
                  <a:moveTo>
                    <a:pt x="971550" y="0"/>
                  </a:moveTo>
                  <a:lnTo>
                    <a:pt x="921553" y="1171"/>
                  </a:lnTo>
                  <a:lnTo>
                    <a:pt x="872214" y="4649"/>
                  </a:lnTo>
                  <a:lnTo>
                    <a:pt x="823591" y="10377"/>
                  </a:lnTo>
                  <a:lnTo>
                    <a:pt x="775747" y="18297"/>
                  </a:lnTo>
                  <a:lnTo>
                    <a:pt x="728743" y="28354"/>
                  </a:lnTo>
                  <a:lnTo>
                    <a:pt x="682639" y="40490"/>
                  </a:lnTo>
                  <a:lnTo>
                    <a:pt x="637497" y="54650"/>
                  </a:lnTo>
                  <a:lnTo>
                    <a:pt x="593377" y="70776"/>
                  </a:lnTo>
                  <a:lnTo>
                    <a:pt x="550341" y="88812"/>
                  </a:lnTo>
                  <a:lnTo>
                    <a:pt x="508450" y="108702"/>
                  </a:lnTo>
                  <a:lnTo>
                    <a:pt x="467764" y="130389"/>
                  </a:lnTo>
                  <a:lnTo>
                    <a:pt x="428345" y="153816"/>
                  </a:lnTo>
                  <a:lnTo>
                    <a:pt x="390254" y="178926"/>
                  </a:lnTo>
                  <a:lnTo>
                    <a:pt x="353552" y="205664"/>
                  </a:lnTo>
                  <a:lnTo>
                    <a:pt x="318300" y="233972"/>
                  </a:lnTo>
                  <a:lnTo>
                    <a:pt x="284559" y="263794"/>
                  </a:lnTo>
                  <a:lnTo>
                    <a:pt x="252390" y="295074"/>
                  </a:lnTo>
                  <a:lnTo>
                    <a:pt x="221853" y="327754"/>
                  </a:lnTo>
                  <a:lnTo>
                    <a:pt x="193011" y="361779"/>
                  </a:lnTo>
                  <a:lnTo>
                    <a:pt x="165924" y="397092"/>
                  </a:lnTo>
                  <a:lnTo>
                    <a:pt x="140653" y="433635"/>
                  </a:lnTo>
                  <a:lnTo>
                    <a:pt x="117260" y="471353"/>
                  </a:lnTo>
                  <a:lnTo>
                    <a:pt x="95804" y="510189"/>
                  </a:lnTo>
                  <a:lnTo>
                    <a:pt x="76348" y="550086"/>
                  </a:lnTo>
                  <a:lnTo>
                    <a:pt x="58953" y="590988"/>
                  </a:lnTo>
                  <a:lnTo>
                    <a:pt x="43678" y="632838"/>
                  </a:lnTo>
                  <a:lnTo>
                    <a:pt x="30586" y="675580"/>
                  </a:lnTo>
                  <a:lnTo>
                    <a:pt x="19738" y="719157"/>
                  </a:lnTo>
                  <a:lnTo>
                    <a:pt x="11194" y="763512"/>
                  </a:lnTo>
                  <a:lnTo>
                    <a:pt x="5015" y="808590"/>
                  </a:lnTo>
                  <a:lnTo>
                    <a:pt x="1264" y="854332"/>
                  </a:lnTo>
                  <a:lnTo>
                    <a:pt x="0" y="900684"/>
                  </a:lnTo>
                  <a:lnTo>
                    <a:pt x="1264" y="947035"/>
                  </a:lnTo>
                  <a:lnTo>
                    <a:pt x="5015" y="992777"/>
                  </a:lnTo>
                  <a:lnTo>
                    <a:pt x="11194" y="1037855"/>
                  </a:lnTo>
                  <a:lnTo>
                    <a:pt x="19738" y="1082210"/>
                  </a:lnTo>
                  <a:lnTo>
                    <a:pt x="30586" y="1125787"/>
                  </a:lnTo>
                  <a:lnTo>
                    <a:pt x="43678" y="1168529"/>
                  </a:lnTo>
                  <a:lnTo>
                    <a:pt x="58953" y="1210379"/>
                  </a:lnTo>
                  <a:lnTo>
                    <a:pt x="76348" y="1251281"/>
                  </a:lnTo>
                  <a:lnTo>
                    <a:pt x="95804" y="1291178"/>
                  </a:lnTo>
                  <a:lnTo>
                    <a:pt x="117260" y="1330014"/>
                  </a:lnTo>
                  <a:lnTo>
                    <a:pt x="140653" y="1367732"/>
                  </a:lnTo>
                  <a:lnTo>
                    <a:pt x="165924" y="1404275"/>
                  </a:lnTo>
                  <a:lnTo>
                    <a:pt x="193011" y="1439588"/>
                  </a:lnTo>
                  <a:lnTo>
                    <a:pt x="221853" y="1473613"/>
                  </a:lnTo>
                  <a:lnTo>
                    <a:pt x="252390" y="1506293"/>
                  </a:lnTo>
                  <a:lnTo>
                    <a:pt x="284559" y="1537573"/>
                  </a:lnTo>
                  <a:lnTo>
                    <a:pt x="318300" y="1567395"/>
                  </a:lnTo>
                  <a:lnTo>
                    <a:pt x="353552" y="1595703"/>
                  </a:lnTo>
                  <a:lnTo>
                    <a:pt x="390254" y="1622441"/>
                  </a:lnTo>
                  <a:lnTo>
                    <a:pt x="428345" y="1647551"/>
                  </a:lnTo>
                  <a:lnTo>
                    <a:pt x="467764" y="1670978"/>
                  </a:lnTo>
                  <a:lnTo>
                    <a:pt x="508450" y="1692665"/>
                  </a:lnTo>
                  <a:lnTo>
                    <a:pt x="550341" y="1712555"/>
                  </a:lnTo>
                  <a:lnTo>
                    <a:pt x="593377" y="1730591"/>
                  </a:lnTo>
                  <a:lnTo>
                    <a:pt x="637497" y="1746717"/>
                  </a:lnTo>
                  <a:lnTo>
                    <a:pt x="682639" y="1760877"/>
                  </a:lnTo>
                  <a:lnTo>
                    <a:pt x="728743" y="1773013"/>
                  </a:lnTo>
                  <a:lnTo>
                    <a:pt x="775747" y="1783070"/>
                  </a:lnTo>
                  <a:lnTo>
                    <a:pt x="823591" y="1790990"/>
                  </a:lnTo>
                  <a:lnTo>
                    <a:pt x="872214" y="1796718"/>
                  </a:lnTo>
                  <a:lnTo>
                    <a:pt x="921553" y="1800196"/>
                  </a:lnTo>
                  <a:lnTo>
                    <a:pt x="971550" y="1801368"/>
                  </a:lnTo>
                  <a:lnTo>
                    <a:pt x="1021546" y="1800196"/>
                  </a:lnTo>
                  <a:lnTo>
                    <a:pt x="1070885" y="1796718"/>
                  </a:lnTo>
                  <a:lnTo>
                    <a:pt x="1119508" y="1790990"/>
                  </a:lnTo>
                  <a:lnTo>
                    <a:pt x="1167352" y="1783070"/>
                  </a:lnTo>
                  <a:lnTo>
                    <a:pt x="1214356" y="1773013"/>
                  </a:lnTo>
                  <a:lnTo>
                    <a:pt x="1260460" y="1760877"/>
                  </a:lnTo>
                  <a:lnTo>
                    <a:pt x="1305602" y="1746717"/>
                  </a:lnTo>
                  <a:lnTo>
                    <a:pt x="1349722" y="1730591"/>
                  </a:lnTo>
                  <a:lnTo>
                    <a:pt x="1392758" y="1712555"/>
                  </a:lnTo>
                  <a:lnTo>
                    <a:pt x="1434649" y="1692665"/>
                  </a:lnTo>
                  <a:lnTo>
                    <a:pt x="1475335" y="1670978"/>
                  </a:lnTo>
                  <a:lnTo>
                    <a:pt x="1514754" y="1647551"/>
                  </a:lnTo>
                  <a:lnTo>
                    <a:pt x="1552845" y="1622441"/>
                  </a:lnTo>
                  <a:lnTo>
                    <a:pt x="1589547" y="1595703"/>
                  </a:lnTo>
                  <a:lnTo>
                    <a:pt x="1624799" y="1567395"/>
                  </a:lnTo>
                  <a:lnTo>
                    <a:pt x="1658540" y="1537573"/>
                  </a:lnTo>
                  <a:lnTo>
                    <a:pt x="1690709" y="1506293"/>
                  </a:lnTo>
                  <a:lnTo>
                    <a:pt x="1721246" y="1473613"/>
                  </a:lnTo>
                  <a:lnTo>
                    <a:pt x="1750088" y="1439588"/>
                  </a:lnTo>
                  <a:lnTo>
                    <a:pt x="1777175" y="1404275"/>
                  </a:lnTo>
                  <a:lnTo>
                    <a:pt x="1802446" y="1367732"/>
                  </a:lnTo>
                  <a:lnTo>
                    <a:pt x="1825839" y="1330014"/>
                  </a:lnTo>
                  <a:lnTo>
                    <a:pt x="1847295" y="1291178"/>
                  </a:lnTo>
                  <a:lnTo>
                    <a:pt x="1866751" y="1251281"/>
                  </a:lnTo>
                  <a:lnTo>
                    <a:pt x="1884146" y="1210379"/>
                  </a:lnTo>
                  <a:lnTo>
                    <a:pt x="1899421" y="1168529"/>
                  </a:lnTo>
                  <a:lnTo>
                    <a:pt x="1912513" y="1125787"/>
                  </a:lnTo>
                  <a:lnTo>
                    <a:pt x="1923361" y="1082210"/>
                  </a:lnTo>
                  <a:lnTo>
                    <a:pt x="1931905" y="1037855"/>
                  </a:lnTo>
                  <a:lnTo>
                    <a:pt x="1938084" y="992777"/>
                  </a:lnTo>
                  <a:lnTo>
                    <a:pt x="1941835" y="947035"/>
                  </a:lnTo>
                  <a:lnTo>
                    <a:pt x="1943100" y="900684"/>
                  </a:lnTo>
                  <a:lnTo>
                    <a:pt x="1941835" y="854332"/>
                  </a:lnTo>
                  <a:lnTo>
                    <a:pt x="1938084" y="808590"/>
                  </a:lnTo>
                  <a:lnTo>
                    <a:pt x="1931905" y="763512"/>
                  </a:lnTo>
                  <a:lnTo>
                    <a:pt x="1923361" y="719157"/>
                  </a:lnTo>
                  <a:lnTo>
                    <a:pt x="1912513" y="675580"/>
                  </a:lnTo>
                  <a:lnTo>
                    <a:pt x="1899421" y="632838"/>
                  </a:lnTo>
                  <a:lnTo>
                    <a:pt x="1884146" y="590988"/>
                  </a:lnTo>
                  <a:lnTo>
                    <a:pt x="1866751" y="550086"/>
                  </a:lnTo>
                  <a:lnTo>
                    <a:pt x="1847295" y="510189"/>
                  </a:lnTo>
                  <a:lnTo>
                    <a:pt x="1825839" y="471353"/>
                  </a:lnTo>
                  <a:lnTo>
                    <a:pt x="1802446" y="433635"/>
                  </a:lnTo>
                  <a:lnTo>
                    <a:pt x="1777175" y="397092"/>
                  </a:lnTo>
                  <a:lnTo>
                    <a:pt x="1750088" y="361779"/>
                  </a:lnTo>
                  <a:lnTo>
                    <a:pt x="1721246" y="327754"/>
                  </a:lnTo>
                  <a:lnTo>
                    <a:pt x="1690709" y="295074"/>
                  </a:lnTo>
                  <a:lnTo>
                    <a:pt x="1658540" y="263794"/>
                  </a:lnTo>
                  <a:lnTo>
                    <a:pt x="1624799" y="233972"/>
                  </a:lnTo>
                  <a:lnTo>
                    <a:pt x="1589547" y="205664"/>
                  </a:lnTo>
                  <a:lnTo>
                    <a:pt x="1552845" y="178926"/>
                  </a:lnTo>
                  <a:lnTo>
                    <a:pt x="1514754" y="153816"/>
                  </a:lnTo>
                  <a:lnTo>
                    <a:pt x="1475335" y="130389"/>
                  </a:lnTo>
                  <a:lnTo>
                    <a:pt x="1434649" y="108702"/>
                  </a:lnTo>
                  <a:lnTo>
                    <a:pt x="1392758" y="88812"/>
                  </a:lnTo>
                  <a:lnTo>
                    <a:pt x="1349722" y="70776"/>
                  </a:lnTo>
                  <a:lnTo>
                    <a:pt x="1305602" y="54650"/>
                  </a:lnTo>
                  <a:lnTo>
                    <a:pt x="1260460" y="40490"/>
                  </a:lnTo>
                  <a:lnTo>
                    <a:pt x="1214356" y="28354"/>
                  </a:lnTo>
                  <a:lnTo>
                    <a:pt x="1167352" y="18297"/>
                  </a:lnTo>
                  <a:lnTo>
                    <a:pt x="1119508" y="10377"/>
                  </a:lnTo>
                  <a:lnTo>
                    <a:pt x="1070885" y="4649"/>
                  </a:lnTo>
                  <a:lnTo>
                    <a:pt x="1021546" y="1171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AFD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3926" y="2315717"/>
              <a:ext cx="1943100" cy="1801495"/>
            </a:xfrm>
            <a:custGeom>
              <a:avLst/>
              <a:gdLst/>
              <a:ahLst/>
              <a:cxnLst/>
              <a:rect l="l" t="t" r="r" b="b"/>
              <a:pathLst>
                <a:path w="1943100" h="1801495">
                  <a:moveTo>
                    <a:pt x="0" y="900684"/>
                  </a:moveTo>
                  <a:lnTo>
                    <a:pt x="1264" y="854332"/>
                  </a:lnTo>
                  <a:lnTo>
                    <a:pt x="5015" y="808590"/>
                  </a:lnTo>
                  <a:lnTo>
                    <a:pt x="11194" y="763512"/>
                  </a:lnTo>
                  <a:lnTo>
                    <a:pt x="19738" y="719157"/>
                  </a:lnTo>
                  <a:lnTo>
                    <a:pt x="30586" y="675580"/>
                  </a:lnTo>
                  <a:lnTo>
                    <a:pt x="43678" y="632838"/>
                  </a:lnTo>
                  <a:lnTo>
                    <a:pt x="58953" y="590988"/>
                  </a:lnTo>
                  <a:lnTo>
                    <a:pt x="76348" y="550086"/>
                  </a:lnTo>
                  <a:lnTo>
                    <a:pt x="95804" y="510189"/>
                  </a:lnTo>
                  <a:lnTo>
                    <a:pt x="117260" y="471353"/>
                  </a:lnTo>
                  <a:lnTo>
                    <a:pt x="140653" y="433635"/>
                  </a:lnTo>
                  <a:lnTo>
                    <a:pt x="165924" y="397092"/>
                  </a:lnTo>
                  <a:lnTo>
                    <a:pt x="193011" y="361779"/>
                  </a:lnTo>
                  <a:lnTo>
                    <a:pt x="221853" y="327754"/>
                  </a:lnTo>
                  <a:lnTo>
                    <a:pt x="252390" y="295074"/>
                  </a:lnTo>
                  <a:lnTo>
                    <a:pt x="284559" y="263794"/>
                  </a:lnTo>
                  <a:lnTo>
                    <a:pt x="318300" y="233972"/>
                  </a:lnTo>
                  <a:lnTo>
                    <a:pt x="353552" y="205664"/>
                  </a:lnTo>
                  <a:lnTo>
                    <a:pt x="390254" y="178926"/>
                  </a:lnTo>
                  <a:lnTo>
                    <a:pt x="428345" y="153816"/>
                  </a:lnTo>
                  <a:lnTo>
                    <a:pt x="467764" y="130389"/>
                  </a:lnTo>
                  <a:lnTo>
                    <a:pt x="508450" y="108702"/>
                  </a:lnTo>
                  <a:lnTo>
                    <a:pt x="550341" y="88812"/>
                  </a:lnTo>
                  <a:lnTo>
                    <a:pt x="593377" y="70776"/>
                  </a:lnTo>
                  <a:lnTo>
                    <a:pt x="637497" y="54650"/>
                  </a:lnTo>
                  <a:lnTo>
                    <a:pt x="682639" y="40490"/>
                  </a:lnTo>
                  <a:lnTo>
                    <a:pt x="728743" y="28354"/>
                  </a:lnTo>
                  <a:lnTo>
                    <a:pt x="775747" y="18297"/>
                  </a:lnTo>
                  <a:lnTo>
                    <a:pt x="823591" y="10377"/>
                  </a:lnTo>
                  <a:lnTo>
                    <a:pt x="872214" y="4649"/>
                  </a:lnTo>
                  <a:lnTo>
                    <a:pt x="921553" y="1171"/>
                  </a:lnTo>
                  <a:lnTo>
                    <a:pt x="971550" y="0"/>
                  </a:lnTo>
                  <a:lnTo>
                    <a:pt x="1021546" y="1171"/>
                  </a:lnTo>
                  <a:lnTo>
                    <a:pt x="1070885" y="4649"/>
                  </a:lnTo>
                  <a:lnTo>
                    <a:pt x="1119508" y="10377"/>
                  </a:lnTo>
                  <a:lnTo>
                    <a:pt x="1167352" y="18297"/>
                  </a:lnTo>
                  <a:lnTo>
                    <a:pt x="1214356" y="28354"/>
                  </a:lnTo>
                  <a:lnTo>
                    <a:pt x="1260460" y="40490"/>
                  </a:lnTo>
                  <a:lnTo>
                    <a:pt x="1305602" y="54650"/>
                  </a:lnTo>
                  <a:lnTo>
                    <a:pt x="1349722" y="70776"/>
                  </a:lnTo>
                  <a:lnTo>
                    <a:pt x="1392758" y="88812"/>
                  </a:lnTo>
                  <a:lnTo>
                    <a:pt x="1434649" y="108702"/>
                  </a:lnTo>
                  <a:lnTo>
                    <a:pt x="1475335" y="130389"/>
                  </a:lnTo>
                  <a:lnTo>
                    <a:pt x="1514754" y="153816"/>
                  </a:lnTo>
                  <a:lnTo>
                    <a:pt x="1552845" y="178926"/>
                  </a:lnTo>
                  <a:lnTo>
                    <a:pt x="1589547" y="205664"/>
                  </a:lnTo>
                  <a:lnTo>
                    <a:pt x="1624799" y="233972"/>
                  </a:lnTo>
                  <a:lnTo>
                    <a:pt x="1658540" y="263794"/>
                  </a:lnTo>
                  <a:lnTo>
                    <a:pt x="1690709" y="295074"/>
                  </a:lnTo>
                  <a:lnTo>
                    <a:pt x="1721246" y="327754"/>
                  </a:lnTo>
                  <a:lnTo>
                    <a:pt x="1750088" y="361779"/>
                  </a:lnTo>
                  <a:lnTo>
                    <a:pt x="1777175" y="397092"/>
                  </a:lnTo>
                  <a:lnTo>
                    <a:pt x="1802446" y="433635"/>
                  </a:lnTo>
                  <a:lnTo>
                    <a:pt x="1825839" y="471353"/>
                  </a:lnTo>
                  <a:lnTo>
                    <a:pt x="1847295" y="510189"/>
                  </a:lnTo>
                  <a:lnTo>
                    <a:pt x="1866751" y="550086"/>
                  </a:lnTo>
                  <a:lnTo>
                    <a:pt x="1884146" y="590988"/>
                  </a:lnTo>
                  <a:lnTo>
                    <a:pt x="1899421" y="632838"/>
                  </a:lnTo>
                  <a:lnTo>
                    <a:pt x="1912513" y="675580"/>
                  </a:lnTo>
                  <a:lnTo>
                    <a:pt x="1923361" y="719157"/>
                  </a:lnTo>
                  <a:lnTo>
                    <a:pt x="1931905" y="763512"/>
                  </a:lnTo>
                  <a:lnTo>
                    <a:pt x="1938084" y="808590"/>
                  </a:lnTo>
                  <a:lnTo>
                    <a:pt x="1941835" y="854332"/>
                  </a:lnTo>
                  <a:lnTo>
                    <a:pt x="1943100" y="900684"/>
                  </a:lnTo>
                  <a:lnTo>
                    <a:pt x="1941835" y="947035"/>
                  </a:lnTo>
                  <a:lnTo>
                    <a:pt x="1938084" y="992777"/>
                  </a:lnTo>
                  <a:lnTo>
                    <a:pt x="1931905" y="1037855"/>
                  </a:lnTo>
                  <a:lnTo>
                    <a:pt x="1923361" y="1082210"/>
                  </a:lnTo>
                  <a:lnTo>
                    <a:pt x="1912513" y="1125787"/>
                  </a:lnTo>
                  <a:lnTo>
                    <a:pt x="1899421" y="1168529"/>
                  </a:lnTo>
                  <a:lnTo>
                    <a:pt x="1884146" y="1210379"/>
                  </a:lnTo>
                  <a:lnTo>
                    <a:pt x="1866751" y="1251281"/>
                  </a:lnTo>
                  <a:lnTo>
                    <a:pt x="1847295" y="1291178"/>
                  </a:lnTo>
                  <a:lnTo>
                    <a:pt x="1825839" y="1330014"/>
                  </a:lnTo>
                  <a:lnTo>
                    <a:pt x="1802446" y="1367732"/>
                  </a:lnTo>
                  <a:lnTo>
                    <a:pt x="1777175" y="1404275"/>
                  </a:lnTo>
                  <a:lnTo>
                    <a:pt x="1750088" y="1439588"/>
                  </a:lnTo>
                  <a:lnTo>
                    <a:pt x="1721246" y="1473613"/>
                  </a:lnTo>
                  <a:lnTo>
                    <a:pt x="1690709" y="1506293"/>
                  </a:lnTo>
                  <a:lnTo>
                    <a:pt x="1658540" y="1537573"/>
                  </a:lnTo>
                  <a:lnTo>
                    <a:pt x="1624799" y="1567395"/>
                  </a:lnTo>
                  <a:lnTo>
                    <a:pt x="1589547" y="1595703"/>
                  </a:lnTo>
                  <a:lnTo>
                    <a:pt x="1552845" y="1622441"/>
                  </a:lnTo>
                  <a:lnTo>
                    <a:pt x="1514754" y="1647551"/>
                  </a:lnTo>
                  <a:lnTo>
                    <a:pt x="1475335" y="1670978"/>
                  </a:lnTo>
                  <a:lnTo>
                    <a:pt x="1434649" y="1692665"/>
                  </a:lnTo>
                  <a:lnTo>
                    <a:pt x="1392758" y="1712555"/>
                  </a:lnTo>
                  <a:lnTo>
                    <a:pt x="1349722" y="1730591"/>
                  </a:lnTo>
                  <a:lnTo>
                    <a:pt x="1305602" y="1746717"/>
                  </a:lnTo>
                  <a:lnTo>
                    <a:pt x="1260460" y="1760877"/>
                  </a:lnTo>
                  <a:lnTo>
                    <a:pt x="1214356" y="1773013"/>
                  </a:lnTo>
                  <a:lnTo>
                    <a:pt x="1167352" y="1783070"/>
                  </a:lnTo>
                  <a:lnTo>
                    <a:pt x="1119508" y="1790990"/>
                  </a:lnTo>
                  <a:lnTo>
                    <a:pt x="1070885" y="1796718"/>
                  </a:lnTo>
                  <a:lnTo>
                    <a:pt x="1021546" y="1800196"/>
                  </a:lnTo>
                  <a:lnTo>
                    <a:pt x="971550" y="1801368"/>
                  </a:lnTo>
                  <a:lnTo>
                    <a:pt x="921553" y="1800196"/>
                  </a:lnTo>
                  <a:lnTo>
                    <a:pt x="872214" y="1796718"/>
                  </a:lnTo>
                  <a:lnTo>
                    <a:pt x="823591" y="1790990"/>
                  </a:lnTo>
                  <a:lnTo>
                    <a:pt x="775747" y="1783070"/>
                  </a:lnTo>
                  <a:lnTo>
                    <a:pt x="728743" y="1773013"/>
                  </a:lnTo>
                  <a:lnTo>
                    <a:pt x="682639" y="1760877"/>
                  </a:lnTo>
                  <a:lnTo>
                    <a:pt x="637497" y="1746717"/>
                  </a:lnTo>
                  <a:lnTo>
                    <a:pt x="593377" y="1730591"/>
                  </a:lnTo>
                  <a:lnTo>
                    <a:pt x="550341" y="1712555"/>
                  </a:lnTo>
                  <a:lnTo>
                    <a:pt x="508450" y="1692665"/>
                  </a:lnTo>
                  <a:lnTo>
                    <a:pt x="467764" y="1670978"/>
                  </a:lnTo>
                  <a:lnTo>
                    <a:pt x="428345" y="1647551"/>
                  </a:lnTo>
                  <a:lnTo>
                    <a:pt x="390254" y="1622441"/>
                  </a:lnTo>
                  <a:lnTo>
                    <a:pt x="353552" y="1595703"/>
                  </a:lnTo>
                  <a:lnTo>
                    <a:pt x="318300" y="1567395"/>
                  </a:lnTo>
                  <a:lnTo>
                    <a:pt x="284559" y="1537573"/>
                  </a:lnTo>
                  <a:lnTo>
                    <a:pt x="252390" y="1506293"/>
                  </a:lnTo>
                  <a:lnTo>
                    <a:pt x="221853" y="1473613"/>
                  </a:lnTo>
                  <a:lnTo>
                    <a:pt x="193011" y="1439588"/>
                  </a:lnTo>
                  <a:lnTo>
                    <a:pt x="165924" y="1404275"/>
                  </a:lnTo>
                  <a:lnTo>
                    <a:pt x="140653" y="1367732"/>
                  </a:lnTo>
                  <a:lnTo>
                    <a:pt x="117260" y="1330014"/>
                  </a:lnTo>
                  <a:lnTo>
                    <a:pt x="95804" y="1291178"/>
                  </a:lnTo>
                  <a:lnTo>
                    <a:pt x="76348" y="1251281"/>
                  </a:lnTo>
                  <a:lnTo>
                    <a:pt x="58953" y="1210379"/>
                  </a:lnTo>
                  <a:lnTo>
                    <a:pt x="43678" y="1168529"/>
                  </a:lnTo>
                  <a:lnTo>
                    <a:pt x="30586" y="1125787"/>
                  </a:lnTo>
                  <a:lnTo>
                    <a:pt x="19738" y="1082210"/>
                  </a:lnTo>
                  <a:lnTo>
                    <a:pt x="11194" y="1037855"/>
                  </a:lnTo>
                  <a:lnTo>
                    <a:pt x="5015" y="992777"/>
                  </a:lnTo>
                  <a:lnTo>
                    <a:pt x="1264" y="947035"/>
                  </a:lnTo>
                  <a:lnTo>
                    <a:pt x="0" y="900684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6035" y="2785948"/>
            <a:ext cx="119697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eXGyreAdventor"/>
                <a:cs typeface="TeXGyreAdventor"/>
              </a:rPr>
              <a:t>G</a:t>
            </a:r>
            <a:r>
              <a:rPr sz="1800" dirty="0">
                <a:latin typeface="TeXGyreAdventor"/>
                <a:cs typeface="TeXGyreAdventor"/>
              </a:rPr>
              <a:t>r</a:t>
            </a:r>
            <a:r>
              <a:rPr sz="1800" spc="-10" dirty="0">
                <a:latin typeface="TeXGyreAdventor"/>
                <a:cs typeface="TeXGyreAdventor"/>
              </a:rPr>
              <a:t>a</a:t>
            </a:r>
            <a:r>
              <a:rPr sz="1800" spc="5" dirty="0">
                <a:latin typeface="TeXGyreAdventor"/>
                <a:cs typeface="TeXGyreAdventor"/>
              </a:rPr>
              <a:t>v</a:t>
            </a:r>
            <a:r>
              <a:rPr sz="1800" spc="10" dirty="0">
                <a:latin typeface="TeXGyreAdventor"/>
                <a:cs typeface="TeXGyreAdventor"/>
              </a:rPr>
              <a:t>e</a:t>
            </a:r>
            <a:r>
              <a:rPr sz="1800" spc="-15" dirty="0">
                <a:latin typeface="TeXGyreAdventor"/>
                <a:cs typeface="TeXGyreAdventor"/>
              </a:rPr>
              <a:t>d</a:t>
            </a:r>
            <a:r>
              <a:rPr sz="1800" spc="-10" dirty="0">
                <a:latin typeface="TeXGyreAdventor"/>
                <a:cs typeface="TeXGyreAdventor"/>
              </a:rPr>
              <a:t>a</a:t>
            </a:r>
            <a:r>
              <a:rPr sz="1800" dirty="0">
                <a:latin typeface="TeXGyreAdventor"/>
                <a:cs typeface="TeXGyreAdventor"/>
              </a:rPr>
              <a:t>d  </a:t>
            </a:r>
            <a:r>
              <a:rPr sz="1800" spc="-5" dirty="0">
                <a:latin typeface="TeXGyreAdventor"/>
                <a:cs typeface="TeXGyreAdventor"/>
              </a:rPr>
              <a:t>de </a:t>
            </a:r>
            <a:r>
              <a:rPr sz="1800" spc="15" dirty="0">
                <a:latin typeface="TeXGyreAdventor"/>
                <a:cs typeface="TeXGyreAdventor"/>
              </a:rPr>
              <a:t>la  </a:t>
            </a:r>
            <a:r>
              <a:rPr sz="1800" spc="5" dirty="0">
                <a:latin typeface="TeXGyreAdventor"/>
                <a:cs typeface="TeXGyreAdventor"/>
              </a:rPr>
              <a:t>Pena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72188" y="2271204"/>
            <a:ext cx="1964055" cy="1817370"/>
            <a:chOff x="5572188" y="2271204"/>
            <a:chExt cx="1964055" cy="1817370"/>
          </a:xfrm>
        </p:grpSpPr>
        <p:sp>
          <p:nvSpPr>
            <p:cNvPr id="8" name="object 8"/>
            <p:cNvSpPr/>
            <p:nvPr/>
          </p:nvSpPr>
          <p:spPr>
            <a:xfrm>
              <a:off x="5580126" y="2279142"/>
              <a:ext cx="1948180" cy="1801495"/>
            </a:xfrm>
            <a:custGeom>
              <a:avLst/>
              <a:gdLst/>
              <a:ahLst/>
              <a:cxnLst/>
              <a:rect l="l" t="t" r="r" b="b"/>
              <a:pathLst>
                <a:path w="1948179" h="1801495">
                  <a:moveTo>
                    <a:pt x="973835" y="0"/>
                  </a:moveTo>
                  <a:lnTo>
                    <a:pt x="923721" y="1171"/>
                  </a:lnTo>
                  <a:lnTo>
                    <a:pt x="874265" y="4649"/>
                  </a:lnTo>
                  <a:lnTo>
                    <a:pt x="825528" y="10377"/>
                  </a:lnTo>
                  <a:lnTo>
                    <a:pt x="777571" y="18297"/>
                  </a:lnTo>
                  <a:lnTo>
                    <a:pt x="730455" y="28354"/>
                  </a:lnTo>
                  <a:lnTo>
                    <a:pt x="684243" y="40490"/>
                  </a:lnTo>
                  <a:lnTo>
                    <a:pt x="638994" y="54650"/>
                  </a:lnTo>
                  <a:lnTo>
                    <a:pt x="594770" y="70776"/>
                  </a:lnTo>
                  <a:lnTo>
                    <a:pt x="551633" y="88812"/>
                  </a:lnTo>
                  <a:lnTo>
                    <a:pt x="509643" y="108702"/>
                  </a:lnTo>
                  <a:lnTo>
                    <a:pt x="468862" y="130389"/>
                  </a:lnTo>
                  <a:lnTo>
                    <a:pt x="429350" y="153816"/>
                  </a:lnTo>
                  <a:lnTo>
                    <a:pt x="391169" y="178926"/>
                  </a:lnTo>
                  <a:lnTo>
                    <a:pt x="354381" y="205664"/>
                  </a:lnTo>
                  <a:lnTo>
                    <a:pt x="319046" y="233972"/>
                  </a:lnTo>
                  <a:lnTo>
                    <a:pt x="285226" y="263794"/>
                  </a:lnTo>
                  <a:lnTo>
                    <a:pt x="252981" y="295074"/>
                  </a:lnTo>
                  <a:lnTo>
                    <a:pt x="222373" y="327754"/>
                  </a:lnTo>
                  <a:lnTo>
                    <a:pt x="193463" y="361779"/>
                  </a:lnTo>
                  <a:lnTo>
                    <a:pt x="166313" y="397092"/>
                  </a:lnTo>
                  <a:lnTo>
                    <a:pt x="140983" y="433635"/>
                  </a:lnTo>
                  <a:lnTo>
                    <a:pt x="117534" y="471353"/>
                  </a:lnTo>
                  <a:lnTo>
                    <a:pt x="96029" y="510189"/>
                  </a:lnTo>
                  <a:lnTo>
                    <a:pt x="76527" y="550086"/>
                  </a:lnTo>
                  <a:lnTo>
                    <a:pt x="59090" y="590988"/>
                  </a:lnTo>
                  <a:lnTo>
                    <a:pt x="43780" y="632838"/>
                  </a:lnTo>
                  <a:lnTo>
                    <a:pt x="30658" y="675580"/>
                  </a:lnTo>
                  <a:lnTo>
                    <a:pt x="19784" y="719157"/>
                  </a:lnTo>
                  <a:lnTo>
                    <a:pt x="11220" y="763512"/>
                  </a:lnTo>
                  <a:lnTo>
                    <a:pt x="5027" y="808590"/>
                  </a:lnTo>
                  <a:lnTo>
                    <a:pt x="1267" y="854332"/>
                  </a:lnTo>
                  <a:lnTo>
                    <a:pt x="0" y="900684"/>
                  </a:lnTo>
                  <a:lnTo>
                    <a:pt x="1267" y="947035"/>
                  </a:lnTo>
                  <a:lnTo>
                    <a:pt x="5027" y="992777"/>
                  </a:lnTo>
                  <a:lnTo>
                    <a:pt x="11220" y="1037855"/>
                  </a:lnTo>
                  <a:lnTo>
                    <a:pt x="19784" y="1082210"/>
                  </a:lnTo>
                  <a:lnTo>
                    <a:pt x="30658" y="1125787"/>
                  </a:lnTo>
                  <a:lnTo>
                    <a:pt x="43780" y="1168529"/>
                  </a:lnTo>
                  <a:lnTo>
                    <a:pt x="59090" y="1210379"/>
                  </a:lnTo>
                  <a:lnTo>
                    <a:pt x="76527" y="1251281"/>
                  </a:lnTo>
                  <a:lnTo>
                    <a:pt x="96029" y="1291178"/>
                  </a:lnTo>
                  <a:lnTo>
                    <a:pt x="117534" y="1330014"/>
                  </a:lnTo>
                  <a:lnTo>
                    <a:pt x="140983" y="1367732"/>
                  </a:lnTo>
                  <a:lnTo>
                    <a:pt x="166313" y="1404275"/>
                  </a:lnTo>
                  <a:lnTo>
                    <a:pt x="193463" y="1439588"/>
                  </a:lnTo>
                  <a:lnTo>
                    <a:pt x="222373" y="1473613"/>
                  </a:lnTo>
                  <a:lnTo>
                    <a:pt x="252981" y="1506293"/>
                  </a:lnTo>
                  <a:lnTo>
                    <a:pt x="285226" y="1537573"/>
                  </a:lnTo>
                  <a:lnTo>
                    <a:pt x="319046" y="1567395"/>
                  </a:lnTo>
                  <a:lnTo>
                    <a:pt x="354381" y="1595703"/>
                  </a:lnTo>
                  <a:lnTo>
                    <a:pt x="391169" y="1622441"/>
                  </a:lnTo>
                  <a:lnTo>
                    <a:pt x="429350" y="1647551"/>
                  </a:lnTo>
                  <a:lnTo>
                    <a:pt x="468862" y="1670978"/>
                  </a:lnTo>
                  <a:lnTo>
                    <a:pt x="509643" y="1692665"/>
                  </a:lnTo>
                  <a:lnTo>
                    <a:pt x="551633" y="1712555"/>
                  </a:lnTo>
                  <a:lnTo>
                    <a:pt x="594770" y="1730591"/>
                  </a:lnTo>
                  <a:lnTo>
                    <a:pt x="638994" y="1746717"/>
                  </a:lnTo>
                  <a:lnTo>
                    <a:pt x="684243" y="1760877"/>
                  </a:lnTo>
                  <a:lnTo>
                    <a:pt x="730455" y="1773013"/>
                  </a:lnTo>
                  <a:lnTo>
                    <a:pt x="777571" y="1783070"/>
                  </a:lnTo>
                  <a:lnTo>
                    <a:pt x="825528" y="1790990"/>
                  </a:lnTo>
                  <a:lnTo>
                    <a:pt x="874265" y="1796718"/>
                  </a:lnTo>
                  <a:lnTo>
                    <a:pt x="923721" y="1800196"/>
                  </a:lnTo>
                  <a:lnTo>
                    <a:pt x="973835" y="1801368"/>
                  </a:lnTo>
                  <a:lnTo>
                    <a:pt x="1023950" y="1800196"/>
                  </a:lnTo>
                  <a:lnTo>
                    <a:pt x="1073406" y="1796718"/>
                  </a:lnTo>
                  <a:lnTo>
                    <a:pt x="1122143" y="1790990"/>
                  </a:lnTo>
                  <a:lnTo>
                    <a:pt x="1170100" y="1783070"/>
                  </a:lnTo>
                  <a:lnTo>
                    <a:pt x="1217216" y="1773013"/>
                  </a:lnTo>
                  <a:lnTo>
                    <a:pt x="1263428" y="1760877"/>
                  </a:lnTo>
                  <a:lnTo>
                    <a:pt x="1308677" y="1746717"/>
                  </a:lnTo>
                  <a:lnTo>
                    <a:pt x="1352901" y="1730591"/>
                  </a:lnTo>
                  <a:lnTo>
                    <a:pt x="1396038" y="1712555"/>
                  </a:lnTo>
                  <a:lnTo>
                    <a:pt x="1438028" y="1692665"/>
                  </a:lnTo>
                  <a:lnTo>
                    <a:pt x="1478809" y="1670978"/>
                  </a:lnTo>
                  <a:lnTo>
                    <a:pt x="1518321" y="1647551"/>
                  </a:lnTo>
                  <a:lnTo>
                    <a:pt x="1556502" y="1622441"/>
                  </a:lnTo>
                  <a:lnTo>
                    <a:pt x="1593290" y="1595703"/>
                  </a:lnTo>
                  <a:lnTo>
                    <a:pt x="1628625" y="1567395"/>
                  </a:lnTo>
                  <a:lnTo>
                    <a:pt x="1662445" y="1537573"/>
                  </a:lnTo>
                  <a:lnTo>
                    <a:pt x="1694690" y="1506293"/>
                  </a:lnTo>
                  <a:lnTo>
                    <a:pt x="1725298" y="1473613"/>
                  </a:lnTo>
                  <a:lnTo>
                    <a:pt x="1754208" y="1439588"/>
                  </a:lnTo>
                  <a:lnTo>
                    <a:pt x="1781358" y="1404275"/>
                  </a:lnTo>
                  <a:lnTo>
                    <a:pt x="1806688" y="1367732"/>
                  </a:lnTo>
                  <a:lnTo>
                    <a:pt x="1830137" y="1330014"/>
                  </a:lnTo>
                  <a:lnTo>
                    <a:pt x="1851642" y="1291178"/>
                  </a:lnTo>
                  <a:lnTo>
                    <a:pt x="1871144" y="1251281"/>
                  </a:lnTo>
                  <a:lnTo>
                    <a:pt x="1888581" y="1210379"/>
                  </a:lnTo>
                  <a:lnTo>
                    <a:pt x="1903891" y="1168529"/>
                  </a:lnTo>
                  <a:lnTo>
                    <a:pt x="1917013" y="1125787"/>
                  </a:lnTo>
                  <a:lnTo>
                    <a:pt x="1927887" y="1082210"/>
                  </a:lnTo>
                  <a:lnTo>
                    <a:pt x="1936451" y="1037855"/>
                  </a:lnTo>
                  <a:lnTo>
                    <a:pt x="1942644" y="992777"/>
                  </a:lnTo>
                  <a:lnTo>
                    <a:pt x="1946404" y="947035"/>
                  </a:lnTo>
                  <a:lnTo>
                    <a:pt x="1947672" y="900684"/>
                  </a:lnTo>
                  <a:lnTo>
                    <a:pt x="1946404" y="854332"/>
                  </a:lnTo>
                  <a:lnTo>
                    <a:pt x="1942644" y="808590"/>
                  </a:lnTo>
                  <a:lnTo>
                    <a:pt x="1936451" y="763512"/>
                  </a:lnTo>
                  <a:lnTo>
                    <a:pt x="1927887" y="719157"/>
                  </a:lnTo>
                  <a:lnTo>
                    <a:pt x="1917013" y="675580"/>
                  </a:lnTo>
                  <a:lnTo>
                    <a:pt x="1903891" y="632838"/>
                  </a:lnTo>
                  <a:lnTo>
                    <a:pt x="1888581" y="590988"/>
                  </a:lnTo>
                  <a:lnTo>
                    <a:pt x="1871144" y="550086"/>
                  </a:lnTo>
                  <a:lnTo>
                    <a:pt x="1851642" y="510189"/>
                  </a:lnTo>
                  <a:lnTo>
                    <a:pt x="1830137" y="471353"/>
                  </a:lnTo>
                  <a:lnTo>
                    <a:pt x="1806688" y="433635"/>
                  </a:lnTo>
                  <a:lnTo>
                    <a:pt x="1781358" y="397092"/>
                  </a:lnTo>
                  <a:lnTo>
                    <a:pt x="1754208" y="361779"/>
                  </a:lnTo>
                  <a:lnTo>
                    <a:pt x="1725298" y="327754"/>
                  </a:lnTo>
                  <a:lnTo>
                    <a:pt x="1694690" y="295074"/>
                  </a:lnTo>
                  <a:lnTo>
                    <a:pt x="1662445" y="263794"/>
                  </a:lnTo>
                  <a:lnTo>
                    <a:pt x="1628625" y="233972"/>
                  </a:lnTo>
                  <a:lnTo>
                    <a:pt x="1593290" y="205664"/>
                  </a:lnTo>
                  <a:lnTo>
                    <a:pt x="1556502" y="178926"/>
                  </a:lnTo>
                  <a:lnTo>
                    <a:pt x="1518321" y="153816"/>
                  </a:lnTo>
                  <a:lnTo>
                    <a:pt x="1478809" y="130389"/>
                  </a:lnTo>
                  <a:lnTo>
                    <a:pt x="1438028" y="108702"/>
                  </a:lnTo>
                  <a:lnTo>
                    <a:pt x="1396038" y="88812"/>
                  </a:lnTo>
                  <a:lnTo>
                    <a:pt x="1352901" y="70776"/>
                  </a:lnTo>
                  <a:lnTo>
                    <a:pt x="1308677" y="54650"/>
                  </a:lnTo>
                  <a:lnTo>
                    <a:pt x="1263428" y="40490"/>
                  </a:lnTo>
                  <a:lnTo>
                    <a:pt x="1217216" y="28354"/>
                  </a:lnTo>
                  <a:lnTo>
                    <a:pt x="1170100" y="18297"/>
                  </a:lnTo>
                  <a:lnTo>
                    <a:pt x="1122143" y="10377"/>
                  </a:lnTo>
                  <a:lnTo>
                    <a:pt x="1073406" y="4649"/>
                  </a:lnTo>
                  <a:lnTo>
                    <a:pt x="1023950" y="1171"/>
                  </a:lnTo>
                  <a:lnTo>
                    <a:pt x="9738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0126" y="2279142"/>
              <a:ext cx="1948180" cy="1801495"/>
            </a:xfrm>
            <a:custGeom>
              <a:avLst/>
              <a:gdLst/>
              <a:ahLst/>
              <a:cxnLst/>
              <a:rect l="l" t="t" r="r" b="b"/>
              <a:pathLst>
                <a:path w="1948179" h="1801495">
                  <a:moveTo>
                    <a:pt x="0" y="900684"/>
                  </a:moveTo>
                  <a:lnTo>
                    <a:pt x="1267" y="854332"/>
                  </a:lnTo>
                  <a:lnTo>
                    <a:pt x="5027" y="808590"/>
                  </a:lnTo>
                  <a:lnTo>
                    <a:pt x="11220" y="763512"/>
                  </a:lnTo>
                  <a:lnTo>
                    <a:pt x="19784" y="719157"/>
                  </a:lnTo>
                  <a:lnTo>
                    <a:pt x="30658" y="675580"/>
                  </a:lnTo>
                  <a:lnTo>
                    <a:pt x="43780" y="632838"/>
                  </a:lnTo>
                  <a:lnTo>
                    <a:pt x="59090" y="590988"/>
                  </a:lnTo>
                  <a:lnTo>
                    <a:pt x="76527" y="550086"/>
                  </a:lnTo>
                  <a:lnTo>
                    <a:pt x="96029" y="510189"/>
                  </a:lnTo>
                  <a:lnTo>
                    <a:pt x="117534" y="471353"/>
                  </a:lnTo>
                  <a:lnTo>
                    <a:pt x="140983" y="433635"/>
                  </a:lnTo>
                  <a:lnTo>
                    <a:pt x="166313" y="397092"/>
                  </a:lnTo>
                  <a:lnTo>
                    <a:pt x="193463" y="361779"/>
                  </a:lnTo>
                  <a:lnTo>
                    <a:pt x="222373" y="327754"/>
                  </a:lnTo>
                  <a:lnTo>
                    <a:pt x="252981" y="295074"/>
                  </a:lnTo>
                  <a:lnTo>
                    <a:pt x="285226" y="263794"/>
                  </a:lnTo>
                  <a:lnTo>
                    <a:pt x="319046" y="233972"/>
                  </a:lnTo>
                  <a:lnTo>
                    <a:pt x="354381" y="205664"/>
                  </a:lnTo>
                  <a:lnTo>
                    <a:pt x="391169" y="178926"/>
                  </a:lnTo>
                  <a:lnTo>
                    <a:pt x="429350" y="153816"/>
                  </a:lnTo>
                  <a:lnTo>
                    <a:pt x="468862" y="130389"/>
                  </a:lnTo>
                  <a:lnTo>
                    <a:pt x="509643" y="108702"/>
                  </a:lnTo>
                  <a:lnTo>
                    <a:pt x="551633" y="88812"/>
                  </a:lnTo>
                  <a:lnTo>
                    <a:pt x="594770" y="70776"/>
                  </a:lnTo>
                  <a:lnTo>
                    <a:pt x="638994" y="54650"/>
                  </a:lnTo>
                  <a:lnTo>
                    <a:pt x="684243" y="40490"/>
                  </a:lnTo>
                  <a:lnTo>
                    <a:pt x="730455" y="28354"/>
                  </a:lnTo>
                  <a:lnTo>
                    <a:pt x="777571" y="18297"/>
                  </a:lnTo>
                  <a:lnTo>
                    <a:pt x="825528" y="10377"/>
                  </a:lnTo>
                  <a:lnTo>
                    <a:pt x="874265" y="4649"/>
                  </a:lnTo>
                  <a:lnTo>
                    <a:pt x="923721" y="1171"/>
                  </a:lnTo>
                  <a:lnTo>
                    <a:pt x="973835" y="0"/>
                  </a:lnTo>
                  <a:lnTo>
                    <a:pt x="1023950" y="1171"/>
                  </a:lnTo>
                  <a:lnTo>
                    <a:pt x="1073406" y="4649"/>
                  </a:lnTo>
                  <a:lnTo>
                    <a:pt x="1122143" y="10377"/>
                  </a:lnTo>
                  <a:lnTo>
                    <a:pt x="1170100" y="18297"/>
                  </a:lnTo>
                  <a:lnTo>
                    <a:pt x="1217216" y="28354"/>
                  </a:lnTo>
                  <a:lnTo>
                    <a:pt x="1263428" y="40490"/>
                  </a:lnTo>
                  <a:lnTo>
                    <a:pt x="1308677" y="54650"/>
                  </a:lnTo>
                  <a:lnTo>
                    <a:pt x="1352901" y="70776"/>
                  </a:lnTo>
                  <a:lnTo>
                    <a:pt x="1396038" y="88812"/>
                  </a:lnTo>
                  <a:lnTo>
                    <a:pt x="1438028" y="108702"/>
                  </a:lnTo>
                  <a:lnTo>
                    <a:pt x="1478809" y="130389"/>
                  </a:lnTo>
                  <a:lnTo>
                    <a:pt x="1518321" y="153816"/>
                  </a:lnTo>
                  <a:lnTo>
                    <a:pt x="1556502" y="178926"/>
                  </a:lnTo>
                  <a:lnTo>
                    <a:pt x="1593290" y="205664"/>
                  </a:lnTo>
                  <a:lnTo>
                    <a:pt x="1628625" y="233972"/>
                  </a:lnTo>
                  <a:lnTo>
                    <a:pt x="1662445" y="263794"/>
                  </a:lnTo>
                  <a:lnTo>
                    <a:pt x="1694690" y="295074"/>
                  </a:lnTo>
                  <a:lnTo>
                    <a:pt x="1725298" y="327754"/>
                  </a:lnTo>
                  <a:lnTo>
                    <a:pt x="1754208" y="361779"/>
                  </a:lnTo>
                  <a:lnTo>
                    <a:pt x="1781358" y="397092"/>
                  </a:lnTo>
                  <a:lnTo>
                    <a:pt x="1806688" y="433635"/>
                  </a:lnTo>
                  <a:lnTo>
                    <a:pt x="1830137" y="471353"/>
                  </a:lnTo>
                  <a:lnTo>
                    <a:pt x="1851642" y="510189"/>
                  </a:lnTo>
                  <a:lnTo>
                    <a:pt x="1871144" y="550086"/>
                  </a:lnTo>
                  <a:lnTo>
                    <a:pt x="1888581" y="590988"/>
                  </a:lnTo>
                  <a:lnTo>
                    <a:pt x="1903891" y="632838"/>
                  </a:lnTo>
                  <a:lnTo>
                    <a:pt x="1917013" y="675580"/>
                  </a:lnTo>
                  <a:lnTo>
                    <a:pt x="1927887" y="719157"/>
                  </a:lnTo>
                  <a:lnTo>
                    <a:pt x="1936451" y="763512"/>
                  </a:lnTo>
                  <a:lnTo>
                    <a:pt x="1942644" y="808590"/>
                  </a:lnTo>
                  <a:lnTo>
                    <a:pt x="1946404" y="854332"/>
                  </a:lnTo>
                  <a:lnTo>
                    <a:pt x="1947672" y="900684"/>
                  </a:lnTo>
                  <a:lnTo>
                    <a:pt x="1946404" y="947035"/>
                  </a:lnTo>
                  <a:lnTo>
                    <a:pt x="1942644" y="992777"/>
                  </a:lnTo>
                  <a:lnTo>
                    <a:pt x="1936451" y="1037855"/>
                  </a:lnTo>
                  <a:lnTo>
                    <a:pt x="1927887" y="1082210"/>
                  </a:lnTo>
                  <a:lnTo>
                    <a:pt x="1917013" y="1125787"/>
                  </a:lnTo>
                  <a:lnTo>
                    <a:pt x="1903891" y="1168529"/>
                  </a:lnTo>
                  <a:lnTo>
                    <a:pt x="1888581" y="1210379"/>
                  </a:lnTo>
                  <a:lnTo>
                    <a:pt x="1871144" y="1251281"/>
                  </a:lnTo>
                  <a:lnTo>
                    <a:pt x="1851642" y="1291178"/>
                  </a:lnTo>
                  <a:lnTo>
                    <a:pt x="1830137" y="1330014"/>
                  </a:lnTo>
                  <a:lnTo>
                    <a:pt x="1806688" y="1367732"/>
                  </a:lnTo>
                  <a:lnTo>
                    <a:pt x="1781358" y="1404275"/>
                  </a:lnTo>
                  <a:lnTo>
                    <a:pt x="1754208" y="1439588"/>
                  </a:lnTo>
                  <a:lnTo>
                    <a:pt x="1725298" y="1473613"/>
                  </a:lnTo>
                  <a:lnTo>
                    <a:pt x="1694690" y="1506293"/>
                  </a:lnTo>
                  <a:lnTo>
                    <a:pt x="1662445" y="1537573"/>
                  </a:lnTo>
                  <a:lnTo>
                    <a:pt x="1628625" y="1567395"/>
                  </a:lnTo>
                  <a:lnTo>
                    <a:pt x="1593290" y="1595703"/>
                  </a:lnTo>
                  <a:lnTo>
                    <a:pt x="1556502" y="1622441"/>
                  </a:lnTo>
                  <a:lnTo>
                    <a:pt x="1518321" y="1647551"/>
                  </a:lnTo>
                  <a:lnTo>
                    <a:pt x="1478809" y="1670978"/>
                  </a:lnTo>
                  <a:lnTo>
                    <a:pt x="1438028" y="1692665"/>
                  </a:lnTo>
                  <a:lnTo>
                    <a:pt x="1396038" y="1712555"/>
                  </a:lnTo>
                  <a:lnTo>
                    <a:pt x="1352901" y="1730591"/>
                  </a:lnTo>
                  <a:lnTo>
                    <a:pt x="1308677" y="1746717"/>
                  </a:lnTo>
                  <a:lnTo>
                    <a:pt x="1263428" y="1760877"/>
                  </a:lnTo>
                  <a:lnTo>
                    <a:pt x="1217216" y="1773013"/>
                  </a:lnTo>
                  <a:lnTo>
                    <a:pt x="1170100" y="1783070"/>
                  </a:lnTo>
                  <a:lnTo>
                    <a:pt x="1122143" y="1790990"/>
                  </a:lnTo>
                  <a:lnTo>
                    <a:pt x="1073406" y="1796718"/>
                  </a:lnTo>
                  <a:lnTo>
                    <a:pt x="1023950" y="1800196"/>
                  </a:lnTo>
                  <a:lnTo>
                    <a:pt x="973835" y="1801368"/>
                  </a:lnTo>
                  <a:lnTo>
                    <a:pt x="923721" y="1800196"/>
                  </a:lnTo>
                  <a:lnTo>
                    <a:pt x="874265" y="1796718"/>
                  </a:lnTo>
                  <a:lnTo>
                    <a:pt x="825528" y="1790990"/>
                  </a:lnTo>
                  <a:lnTo>
                    <a:pt x="777571" y="1783070"/>
                  </a:lnTo>
                  <a:lnTo>
                    <a:pt x="730455" y="1773013"/>
                  </a:lnTo>
                  <a:lnTo>
                    <a:pt x="684243" y="1760877"/>
                  </a:lnTo>
                  <a:lnTo>
                    <a:pt x="638994" y="1746717"/>
                  </a:lnTo>
                  <a:lnTo>
                    <a:pt x="594770" y="1730591"/>
                  </a:lnTo>
                  <a:lnTo>
                    <a:pt x="551633" y="1712555"/>
                  </a:lnTo>
                  <a:lnTo>
                    <a:pt x="509643" y="1692665"/>
                  </a:lnTo>
                  <a:lnTo>
                    <a:pt x="468862" y="1670978"/>
                  </a:lnTo>
                  <a:lnTo>
                    <a:pt x="429350" y="1647551"/>
                  </a:lnTo>
                  <a:lnTo>
                    <a:pt x="391169" y="1622441"/>
                  </a:lnTo>
                  <a:lnTo>
                    <a:pt x="354381" y="1595703"/>
                  </a:lnTo>
                  <a:lnTo>
                    <a:pt x="319046" y="1567395"/>
                  </a:lnTo>
                  <a:lnTo>
                    <a:pt x="285226" y="1537573"/>
                  </a:lnTo>
                  <a:lnTo>
                    <a:pt x="252981" y="1506293"/>
                  </a:lnTo>
                  <a:lnTo>
                    <a:pt x="222373" y="1473613"/>
                  </a:lnTo>
                  <a:lnTo>
                    <a:pt x="193463" y="1439588"/>
                  </a:lnTo>
                  <a:lnTo>
                    <a:pt x="166313" y="1404275"/>
                  </a:lnTo>
                  <a:lnTo>
                    <a:pt x="140983" y="1367732"/>
                  </a:lnTo>
                  <a:lnTo>
                    <a:pt x="117534" y="1330014"/>
                  </a:lnTo>
                  <a:lnTo>
                    <a:pt x="96029" y="1291178"/>
                  </a:lnTo>
                  <a:lnTo>
                    <a:pt x="76527" y="1251281"/>
                  </a:lnTo>
                  <a:lnTo>
                    <a:pt x="59090" y="1210379"/>
                  </a:lnTo>
                  <a:lnTo>
                    <a:pt x="43780" y="1168529"/>
                  </a:lnTo>
                  <a:lnTo>
                    <a:pt x="30658" y="1125787"/>
                  </a:lnTo>
                  <a:lnTo>
                    <a:pt x="19784" y="1082210"/>
                  </a:lnTo>
                  <a:lnTo>
                    <a:pt x="11220" y="1037855"/>
                  </a:lnTo>
                  <a:lnTo>
                    <a:pt x="5027" y="992777"/>
                  </a:lnTo>
                  <a:lnTo>
                    <a:pt x="1267" y="947035"/>
                  </a:lnTo>
                  <a:lnTo>
                    <a:pt x="0" y="900684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07429" y="2887166"/>
            <a:ext cx="89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eXGyreAdventor"/>
                <a:cs typeface="TeXGyreAdventor"/>
              </a:rPr>
              <a:t>Valores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latin typeface="TeXGyreAdventor"/>
                <a:cs typeface="TeXGyreAdventor"/>
              </a:rPr>
              <a:t>M</a:t>
            </a:r>
            <a:r>
              <a:rPr sz="1800" dirty="0">
                <a:latin typeface="TeXGyreAdventor"/>
                <a:cs typeface="TeXGyreAdventor"/>
              </a:rPr>
              <a:t>o</a:t>
            </a:r>
            <a:r>
              <a:rPr sz="1800" spc="-5" dirty="0">
                <a:latin typeface="TeXGyreAdventor"/>
                <a:cs typeface="TeXGyreAdventor"/>
              </a:rPr>
              <a:t>r</a:t>
            </a:r>
            <a:r>
              <a:rPr sz="1800" spc="-15" dirty="0">
                <a:latin typeface="TeXGyreAdventor"/>
                <a:cs typeface="TeXGyreAdventor"/>
              </a:rPr>
              <a:t>a</a:t>
            </a:r>
            <a:r>
              <a:rPr sz="1800" spc="30" dirty="0">
                <a:latin typeface="TeXGyreAdventor"/>
                <a:cs typeface="TeXGyreAdventor"/>
              </a:rPr>
              <a:t>l</a:t>
            </a:r>
            <a:r>
              <a:rPr sz="1800" spc="10" dirty="0">
                <a:latin typeface="TeXGyreAdventor"/>
                <a:cs typeface="TeXGyreAdventor"/>
              </a:rPr>
              <a:t>e</a:t>
            </a:r>
            <a:r>
              <a:rPr sz="1800" dirty="0">
                <a:latin typeface="TeXGyreAdventor"/>
                <a:cs typeface="TeXGyreAdventor"/>
              </a:rPr>
              <a:t>s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06430" y="2483040"/>
            <a:ext cx="808990" cy="1393825"/>
            <a:chOff x="4206430" y="2483040"/>
            <a:chExt cx="808990" cy="1393825"/>
          </a:xfrm>
        </p:grpSpPr>
        <p:sp>
          <p:nvSpPr>
            <p:cNvPr id="12" name="object 12"/>
            <p:cNvSpPr/>
            <p:nvPr/>
          </p:nvSpPr>
          <p:spPr>
            <a:xfrm>
              <a:off x="4214368" y="2490469"/>
              <a:ext cx="793115" cy="1377950"/>
            </a:xfrm>
            <a:custGeom>
              <a:avLst/>
              <a:gdLst/>
              <a:ahLst/>
              <a:cxnLst/>
              <a:rect l="l" t="t" r="r" b="b"/>
              <a:pathLst>
                <a:path w="793114" h="1377950">
                  <a:moveTo>
                    <a:pt x="792988" y="562610"/>
                  </a:moveTo>
                  <a:lnTo>
                    <a:pt x="523367" y="562610"/>
                  </a:lnTo>
                  <a:lnTo>
                    <a:pt x="523367" y="0"/>
                  </a:lnTo>
                  <a:lnTo>
                    <a:pt x="269621" y="0"/>
                  </a:lnTo>
                  <a:lnTo>
                    <a:pt x="269621" y="562610"/>
                  </a:lnTo>
                  <a:lnTo>
                    <a:pt x="0" y="562610"/>
                  </a:lnTo>
                  <a:lnTo>
                    <a:pt x="0" y="816610"/>
                  </a:lnTo>
                  <a:lnTo>
                    <a:pt x="269621" y="816610"/>
                  </a:lnTo>
                  <a:lnTo>
                    <a:pt x="269621" y="1377950"/>
                  </a:lnTo>
                  <a:lnTo>
                    <a:pt x="523367" y="1377950"/>
                  </a:lnTo>
                  <a:lnTo>
                    <a:pt x="523367" y="816610"/>
                  </a:lnTo>
                  <a:lnTo>
                    <a:pt x="792988" y="816610"/>
                  </a:lnTo>
                  <a:lnTo>
                    <a:pt x="792988" y="56261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4367" y="2490977"/>
              <a:ext cx="793115" cy="1377950"/>
            </a:xfrm>
            <a:custGeom>
              <a:avLst/>
              <a:gdLst/>
              <a:ahLst/>
              <a:cxnLst/>
              <a:rect l="l" t="t" r="r" b="b"/>
              <a:pathLst>
                <a:path w="793114" h="1377950">
                  <a:moveTo>
                    <a:pt x="0" y="561975"/>
                  </a:moveTo>
                  <a:lnTo>
                    <a:pt x="269621" y="561975"/>
                  </a:lnTo>
                  <a:lnTo>
                    <a:pt x="269621" y="0"/>
                  </a:lnTo>
                  <a:lnTo>
                    <a:pt x="523367" y="0"/>
                  </a:lnTo>
                  <a:lnTo>
                    <a:pt x="523367" y="561975"/>
                  </a:lnTo>
                  <a:lnTo>
                    <a:pt x="792988" y="561975"/>
                  </a:lnTo>
                  <a:lnTo>
                    <a:pt x="792988" y="815721"/>
                  </a:lnTo>
                  <a:lnTo>
                    <a:pt x="523367" y="815721"/>
                  </a:lnTo>
                  <a:lnTo>
                    <a:pt x="523367" y="1377696"/>
                  </a:lnTo>
                  <a:lnTo>
                    <a:pt x="269621" y="1377696"/>
                  </a:lnTo>
                  <a:lnTo>
                    <a:pt x="269621" y="815721"/>
                  </a:lnTo>
                  <a:lnTo>
                    <a:pt x="0" y="815721"/>
                  </a:lnTo>
                  <a:lnTo>
                    <a:pt x="0" y="561975"/>
                  </a:lnTo>
                  <a:close/>
                </a:path>
              </a:pathLst>
            </a:custGeom>
            <a:ln w="15874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83068" y="4497768"/>
            <a:ext cx="2969895" cy="1675764"/>
            <a:chOff x="1183068" y="4497768"/>
            <a:chExt cx="2969895" cy="1675764"/>
          </a:xfrm>
        </p:grpSpPr>
        <p:sp>
          <p:nvSpPr>
            <p:cNvPr id="15" name="object 15"/>
            <p:cNvSpPr/>
            <p:nvPr/>
          </p:nvSpPr>
          <p:spPr>
            <a:xfrm>
              <a:off x="1191005" y="4505705"/>
              <a:ext cx="2954020" cy="1659889"/>
            </a:xfrm>
            <a:custGeom>
              <a:avLst/>
              <a:gdLst/>
              <a:ahLst/>
              <a:cxnLst/>
              <a:rect l="l" t="t" r="r" b="b"/>
              <a:pathLst>
                <a:path w="2954020" h="1659889">
                  <a:moveTo>
                    <a:pt x="2676906" y="0"/>
                  </a:moveTo>
                  <a:lnTo>
                    <a:pt x="276606" y="0"/>
                  </a:lnTo>
                  <a:lnTo>
                    <a:pt x="226881" y="4455"/>
                  </a:lnTo>
                  <a:lnTo>
                    <a:pt x="180082" y="17303"/>
                  </a:lnTo>
                  <a:lnTo>
                    <a:pt x="136990" y="37761"/>
                  </a:lnTo>
                  <a:lnTo>
                    <a:pt x="98385" y="65049"/>
                  </a:lnTo>
                  <a:lnTo>
                    <a:pt x="65049" y="98385"/>
                  </a:lnTo>
                  <a:lnTo>
                    <a:pt x="37761" y="136990"/>
                  </a:lnTo>
                  <a:lnTo>
                    <a:pt x="17303" y="180082"/>
                  </a:lnTo>
                  <a:lnTo>
                    <a:pt x="4455" y="226881"/>
                  </a:lnTo>
                  <a:lnTo>
                    <a:pt x="0" y="276606"/>
                  </a:lnTo>
                  <a:lnTo>
                    <a:pt x="0" y="1383030"/>
                  </a:lnTo>
                  <a:lnTo>
                    <a:pt x="4455" y="1432751"/>
                  </a:lnTo>
                  <a:lnTo>
                    <a:pt x="17303" y="1479548"/>
                  </a:lnTo>
                  <a:lnTo>
                    <a:pt x="37761" y="1522639"/>
                  </a:lnTo>
                  <a:lnTo>
                    <a:pt x="65049" y="1561244"/>
                  </a:lnTo>
                  <a:lnTo>
                    <a:pt x="98385" y="1594582"/>
                  </a:lnTo>
                  <a:lnTo>
                    <a:pt x="136990" y="1621871"/>
                  </a:lnTo>
                  <a:lnTo>
                    <a:pt x="180082" y="1642331"/>
                  </a:lnTo>
                  <a:lnTo>
                    <a:pt x="226881" y="1655179"/>
                  </a:lnTo>
                  <a:lnTo>
                    <a:pt x="276606" y="1659636"/>
                  </a:lnTo>
                  <a:lnTo>
                    <a:pt x="2676906" y="1659636"/>
                  </a:lnTo>
                  <a:lnTo>
                    <a:pt x="2726630" y="1655179"/>
                  </a:lnTo>
                  <a:lnTo>
                    <a:pt x="2773429" y="1642331"/>
                  </a:lnTo>
                  <a:lnTo>
                    <a:pt x="2816521" y="1621871"/>
                  </a:lnTo>
                  <a:lnTo>
                    <a:pt x="2855126" y="1594582"/>
                  </a:lnTo>
                  <a:lnTo>
                    <a:pt x="2888462" y="1561244"/>
                  </a:lnTo>
                  <a:lnTo>
                    <a:pt x="2915750" y="1522639"/>
                  </a:lnTo>
                  <a:lnTo>
                    <a:pt x="2936208" y="1479548"/>
                  </a:lnTo>
                  <a:lnTo>
                    <a:pt x="2949056" y="1432751"/>
                  </a:lnTo>
                  <a:lnTo>
                    <a:pt x="2953511" y="1383030"/>
                  </a:lnTo>
                  <a:lnTo>
                    <a:pt x="2953511" y="276606"/>
                  </a:lnTo>
                  <a:lnTo>
                    <a:pt x="2949056" y="226881"/>
                  </a:lnTo>
                  <a:lnTo>
                    <a:pt x="2936208" y="180082"/>
                  </a:lnTo>
                  <a:lnTo>
                    <a:pt x="2915750" y="136990"/>
                  </a:lnTo>
                  <a:lnTo>
                    <a:pt x="2888462" y="98385"/>
                  </a:lnTo>
                  <a:lnTo>
                    <a:pt x="2855126" y="65049"/>
                  </a:lnTo>
                  <a:lnTo>
                    <a:pt x="2816521" y="37761"/>
                  </a:lnTo>
                  <a:lnTo>
                    <a:pt x="2773429" y="17303"/>
                  </a:lnTo>
                  <a:lnTo>
                    <a:pt x="2726630" y="4455"/>
                  </a:lnTo>
                  <a:lnTo>
                    <a:pt x="2676906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1005" y="4505705"/>
              <a:ext cx="2954020" cy="1659889"/>
            </a:xfrm>
            <a:custGeom>
              <a:avLst/>
              <a:gdLst/>
              <a:ahLst/>
              <a:cxnLst/>
              <a:rect l="l" t="t" r="r" b="b"/>
              <a:pathLst>
                <a:path w="2954020" h="1659889">
                  <a:moveTo>
                    <a:pt x="0" y="276606"/>
                  </a:moveTo>
                  <a:lnTo>
                    <a:pt x="4455" y="226881"/>
                  </a:lnTo>
                  <a:lnTo>
                    <a:pt x="17303" y="180082"/>
                  </a:lnTo>
                  <a:lnTo>
                    <a:pt x="37761" y="136990"/>
                  </a:lnTo>
                  <a:lnTo>
                    <a:pt x="65049" y="98385"/>
                  </a:lnTo>
                  <a:lnTo>
                    <a:pt x="98385" y="65049"/>
                  </a:lnTo>
                  <a:lnTo>
                    <a:pt x="136990" y="37761"/>
                  </a:lnTo>
                  <a:lnTo>
                    <a:pt x="180082" y="17303"/>
                  </a:lnTo>
                  <a:lnTo>
                    <a:pt x="226881" y="4455"/>
                  </a:lnTo>
                  <a:lnTo>
                    <a:pt x="276606" y="0"/>
                  </a:lnTo>
                  <a:lnTo>
                    <a:pt x="2676906" y="0"/>
                  </a:lnTo>
                  <a:lnTo>
                    <a:pt x="2726630" y="4455"/>
                  </a:lnTo>
                  <a:lnTo>
                    <a:pt x="2773429" y="17303"/>
                  </a:lnTo>
                  <a:lnTo>
                    <a:pt x="2816521" y="37761"/>
                  </a:lnTo>
                  <a:lnTo>
                    <a:pt x="2855126" y="65049"/>
                  </a:lnTo>
                  <a:lnTo>
                    <a:pt x="2888462" y="98385"/>
                  </a:lnTo>
                  <a:lnTo>
                    <a:pt x="2915750" y="136990"/>
                  </a:lnTo>
                  <a:lnTo>
                    <a:pt x="2936208" y="180082"/>
                  </a:lnTo>
                  <a:lnTo>
                    <a:pt x="2949056" y="226881"/>
                  </a:lnTo>
                  <a:lnTo>
                    <a:pt x="2953511" y="276606"/>
                  </a:lnTo>
                  <a:lnTo>
                    <a:pt x="2953511" y="1383030"/>
                  </a:lnTo>
                  <a:lnTo>
                    <a:pt x="2949056" y="1432751"/>
                  </a:lnTo>
                  <a:lnTo>
                    <a:pt x="2936208" y="1479548"/>
                  </a:lnTo>
                  <a:lnTo>
                    <a:pt x="2915750" y="1522639"/>
                  </a:lnTo>
                  <a:lnTo>
                    <a:pt x="2888462" y="1561244"/>
                  </a:lnTo>
                  <a:lnTo>
                    <a:pt x="2855126" y="1594582"/>
                  </a:lnTo>
                  <a:lnTo>
                    <a:pt x="2816521" y="1621871"/>
                  </a:lnTo>
                  <a:lnTo>
                    <a:pt x="2773429" y="1642331"/>
                  </a:lnTo>
                  <a:lnTo>
                    <a:pt x="2726630" y="1655179"/>
                  </a:lnTo>
                  <a:lnTo>
                    <a:pt x="2676906" y="1659636"/>
                  </a:lnTo>
                  <a:lnTo>
                    <a:pt x="276606" y="1659636"/>
                  </a:lnTo>
                  <a:lnTo>
                    <a:pt x="226881" y="1655179"/>
                  </a:lnTo>
                  <a:lnTo>
                    <a:pt x="180082" y="1642331"/>
                  </a:lnTo>
                  <a:lnTo>
                    <a:pt x="136990" y="1621871"/>
                  </a:lnTo>
                  <a:lnTo>
                    <a:pt x="98385" y="1594582"/>
                  </a:lnTo>
                  <a:lnTo>
                    <a:pt x="65049" y="1561244"/>
                  </a:lnTo>
                  <a:lnTo>
                    <a:pt x="37761" y="1522639"/>
                  </a:lnTo>
                  <a:lnTo>
                    <a:pt x="17303" y="1479548"/>
                  </a:lnTo>
                  <a:lnTo>
                    <a:pt x="4455" y="1432751"/>
                  </a:lnTo>
                  <a:lnTo>
                    <a:pt x="0" y="1383030"/>
                  </a:lnTo>
                  <a:lnTo>
                    <a:pt x="0" y="27660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75917" y="4771135"/>
            <a:ext cx="2585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Por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si </a:t>
            </a: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sola no</a:t>
            </a:r>
            <a:r>
              <a:rPr sz="1800" spc="-1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basta.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TeXGyreAdventor"/>
              <a:cs typeface="TeXGyreAdventor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(Informe 2/90</a:t>
            </a:r>
            <a:r>
              <a:rPr sz="1800" spc="-9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eXGyreAdventor"/>
                <a:cs typeface="TeXGyreAdventor"/>
              </a:rPr>
              <a:t>ComIDH)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69268" y="4497768"/>
            <a:ext cx="2969895" cy="1675764"/>
            <a:chOff x="5069268" y="4497768"/>
            <a:chExt cx="2969895" cy="1675764"/>
          </a:xfrm>
        </p:grpSpPr>
        <p:sp>
          <p:nvSpPr>
            <p:cNvPr id="19" name="object 19"/>
            <p:cNvSpPr/>
            <p:nvPr/>
          </p:nvSpPr>
          <p:spPr>
            <a:xfrm>
              <a:off x="5077205" y="4505705"/>
              <a:ext cx="2954020" cy="1659889"/>
            </a:xfrm>
            <a:custGeom>
              <a:avLst/>
              <a:gdLst/>
              <a:ahLst/>
              <a:cxnLst/>
              <a:rect l="l" t="t" r="r" b="b"/>
              <a:pathLst>
                <a:path w="2954020" h="1659889">
                  <a:moveTo>
                    <a:pt x="2676905" y="0"/>
                  </a:moveTo>
                  <a:lnTo>
                    <a:pt x="276606" y="0"/>
                  </a:lnTo>
                  <a:lnTo>
                    <a:pt x="226881" y="4455"/>
                  </a:lnTo>
                  <a:lnTo>
                    <a:pt x="180082" y="17303"/>
                  </a:lnTo>
                  <a:lnTo>
                    <a:pt x="136990" y="37761"/>
                  </a:lnTo>
                  <a:lnTo>
                    <a:pt x="98385" y="65049"/>
                  </a:lnTo>
                  <a:lnTo>
                    <a:pt x="65049" y="98385"/>
                  </a:lnTo>
                  <a:lnTo>
                    <a:pt x="37761" y="136990"/>
                  </a:lnTo>
                  <a:lnTo>
                    <a:pt x="17303" y="180082"/>
                  </a:lnTo>
                  <a:lnTo>
                    <a:pt x="4455" y="226881"/>
                  </a:lnTo>
                  <a:lnTo>
                    <a:pt x="0" y="276606"/>
                  </a:lnTo>
                  <a:lnTo>
                    <a:pt x="0" y="1383030"/>
                  </a:lnTo>
                  <a:lnTo>
                    <a:pt x="4455" y="1432751"/>
                  </a:lnTo>
                  <a:lnTo>
                    <a:pt x="17303" y="1479548"/>
                  </a:lnTo>
                  <a:lnTo>
                    <a:pt x="37761" y="1522639"/>
                  </a:lnTo>
                  <a:lnTo>
                    <a:pt x="65049" y="1561244"/>
                  </a:lnTo>
                  <a:lnTo>
                    <a:pt x="98385" y="1594582"/>
                  </a:lnTo>
                  <a:lnTo>
                    <a:pt x="136990" y="1621871"/>
                  </a:lnTo>
                  <a:lnTo>
                    <a:pt x="180082" y="1642331"/>
                  </a:lnTo>
                  <a:lnTo>
                    <a:pt x="226881" y="1655179"/>
                  </a:lnTo>
                  <a:lnTo>
                    <a:pt x="276606" y="1659636"/>
                  </a:lnTo>
                  <a:lnTo>
                    <a:pt x="2676905" y="1659636"/>
                  </a:lnTo>
                  <a:lnTo>
                    <a:pt x="2726630" y="1655179"/>
                  </a:lnTo>
                  <a:lnTo>
                    <a:pt x="2773429" y="1642331"/>
                  </a:lnTo>
                  <a:lnTo>
                    <a:pt x="2816521" y="1621871"/>
                  </a:lnTo>
                  <a:lnTo>
                    <a:pt x="2855126" y="1594582"/>
                  </a:lnTo>
                  <a:lnTo>
                    <a:pt x="2888462" y="1561244"/>
                  </a:lnTo>
                  <a:lnTo>
                    <a:pt x="2915750" y="1522639"/>
                  </a:lnTo>
                  <a:lnTo>
                    <a:pt x="2936208" y="1479548"/>
                  </a:lnTo>
                  <a:lnTo>
                    <a:pt x="2949056" y="1432751"/>
                  </a:lnTo>
                  <a:lnTo>
                    <a:pt x="2953512" y="1383030"/>
                  </a:lnTo>
                  <a:lnTo>
                    <a:pt x="2953512" y="276606"/>
                  </a:lnTo>
                  <a:lnTo>
                    <a:pt x="2949056" y="226881"/>
                  </a:lnTo>
                  <a:lnTo>
                    <a:pt x="2936208" y="180082"/>
                  </a:lnTo>
                  <a:lnTo>
                    <a:pt x="2915750" y="136990"/>
                  </a:lnTo>
                  <a:lnTo>
                    <a:pt x="2888462" y="98385"/>
                  </a:lnTo>
                  <a:lnTo>
                    <a:pt x="2855126" y="65049"/>
                  </a:lnTo>
                  <a:lnTo>
                    <a:pt x="2816521" y="37761"/>
                  </a:lnTo>
                  <a:lnTo>
                    <a:pt x="2773429" y="17303"/>
                  </a:lnTo>
                  <a:lnTo>
                    <a:pt x="2726630" y="4455"/>
                  </a:lnTo>
                  <a:lnTo>
                    <a:pt x="2676905" y="0"/>
                  </a:lnTo>
                  <a:close/>
                </a:path>
              </a:pathLst>
            </a:custGeom>
            <a:solidFill>
              <a:srgbClr val="54A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77205" y="4505705"/>
              <a:ext cx="2954020" cy="1659889"/>
            </a:xfrm>
            <a:custGeom>
              <a:avLst/>
              <a:gdLst/>
              <a:ahLst/>
              <a:cxnLst/>
              <a:rect l="l" t="t" r="r" b="b"/>
              <a:pathLst>
                <a:path w="2954020" h="1659889">
                  <a:moveTo>
                    <a:pt x="0" y="276606"/>
                  </a:moveTo>
                  <a:lnTo>
                    <a:pt x="4455" y="226881"/>
                  </a:lnTo>
                  <a:lnTo>
                    <a:pt x="17303" y="180082"/>
                  </a:lnTo>
                  <a:lnTo>
                    <a:pt x="37761" y="136990"/>
                  </a:lnTo>
                  <a:lnTo>
                    <a:pt x="65049" y="98385"/>
                  </a:lnTo>
                  <a:lnTo>
                    <a:pt x="98385" y="65049"/>
                  </a:lnTo>
                  <a:lnTo>
                    <a:pt x="136990" y="37761"/>
                  </a:lnTo>
                  <a:lnTo>
                    <a:pt x="180082" y="17303"/>
                  </a:lnTo>
                  <a:lnTo>
                    <a:pt x="226881" y="4455"/>
                  </a:lnTo>
                  <a:lnTo>
                    <a:pt x="276606" y="0"/>
                  </a:lnTo>
                  <a:lnTo>
                    <a:pt x="2676905" y="0"/>
                  </a:lnTo>
                  <a:lnTo>
                    <a:pt x="2726630" y="4455"/>
                  </a:lnTo>
                  <a:lnTo>
                    <a:pt x="2773429" y="17303"/>
                  </a:lnTo>
                  <a:lnTo>
                    <a:pt x="2816521" y="37761"/>
                  </a:lnTo>
                  <a:lnTo>
                    <a:pt x="2855126" y="65049"/>
                  </a:lnTo>
                  <a:lnTo>
                    <a:pt x="2888462" y="98385"/>
                  </a:lnTo>
                  <a:lnTo>
                    <a:pt x="2915750" y="136990"/>
                  </a:lnTo>
                  <a:lnTo>
                    <a:pt x="2936208" y="180082"/>
                  </a:lnTo>
                  <a:lnTo>
                    <a:pt x="2949056" y="226881"/>
                  </a:lnTo>
                  <a:lnTo>
                    <a:pt x="2953512" y="276606"/>
                  </a:lnTo>
                  <a:lnTo>
                    <a:pt x="2953512" y="1383030"/>
                  </a:lnTo>
                  <a:lnTo>
                    <a:pt x="2949056" y="1432751"/>
                  </a:lnTo>
                  <a:lnTo>
                    <a:pt x="2936208" y="1479548"/>
                  </a:lnTo>
                  <a:lnTo>
                    <a:pt x="2915750" y="1522639"/>
                  </a:lnTo>
                  <a:lnTo>
                    <a:pt x="2888462" y="1561244"/>
                  </a:lnTo>
                  <a:lnTo>
                    <a:pt x="2855126" y="1594582"/>
                  </a:lnTo>
                  <a:lnTo>
                    <a:pt x="2816521" y="1621871"/>
                  </a:lnTo>
                  <a:lnTo>
                    <a:pt x="2773429" y="1642331"/>
                  </a:lnTo>
                  <a:lnTo>
                    <a:pt x="2726630" y="1655179"/>
                  </a:lnTo>
                  <a:lnTo>
                    <a:pt x="2676905" y="1659636"/>
                  </a:lnTo>
                  <a:lnTo>
                    <a:pt x="276606" y="1659636"/>
                  </a:lnTo>
                  <a:lnTo>
                    <a:pt x="226881" y="1655179"/>
                  </a:lnTo>
                  <a:lnTo>
                    <a:pt x="180082" y="1642331"/>
                  </a:lnTo>
                  <a:lnTo>
                    <a:pt x="136990" y="1621871"/>
                  </a:lnTo>
                  <a:lnTo>
                    <a:pt x="98385" y="1594582"/>
                  </a:lnTo>
                  <a:lnTo>
                    <a:pt x="65049" y="1561244"/>
                  </a:lnTo>
                  <a:lnTo>
                    <a:pt x="37761" y="1522639"/>
                  </a:lnTo>
                  <a:lnTo>
                    <a:pt x="17303" y="1479548"/>
                  </a:lnTo>
                  <a:lnTo>
                    <a:pt x="4455" y="1432751"/>
                  </a:lnTo>
                  <a:lnTo>
                    <a:pt x="0" y="1383030"/>
                  </a:lnTo>
                  <a:lnTo>
                    <a:pt x="0" y="276606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17311" y="4572457"/>
            <a:ext cx="2273300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Comportamiento</a:t>
            </a:r>
            <a:r>
              <a:rPr sz="1400" spc="-13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del</a:t>
            </a:r>
            <a:endParaRPr sz="1400">
              <a:latin typeface="TeXGyreAdventor"/>
              <a:cs typeface="TeXGyreAdventor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spc="5" dirty="0">
                <a:solidFill>
                  <a:srgbClr val="FFFFFF"/>
                </a:solidFill>
                <a:latin typeface="TeXGyreAdventor"/>
                <a:cs typeface="TeXGyreAdventor"/>
              </a:rPr>
              <a:t>procesado.</a:t>
            </a:r>
            <a:endParaRPr sz="1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TeXGyreAdventor"/>
              <a:cs typeface="TeXGyreAdventor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Comportamiento </a:t>
            </a:r>
            <a:r>
              <a:rPr sz="1400" spc="-10" dirty="0">
                <a:solidFill>
                  <a:srgbClr val="FFFFFF"/>
                </a:solidFill>
                <a:latin typeface="TeXGyreAdventor"/>
                <a:cs typeface="TeXGyreAdventor"/>
              </a:rPr>
              <a:t>en</a:t>
            </a:r>
            <a:r>
              <a:rPr sz="1400" spc="-1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eXGyreAdventor"/>
                <a:cs typeface="TeXGyreAdventor"/>
              </a:rPr>
              <a:t>otros</a:t>
            </a:r>
            <a:endParaRPr sz="1400">
              <a:latin typeface="TeXGyreAdventor"/>
              <a:cs typeface="TeXGyreAdventor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procesos.</a:t>
            </a:r>
            <a:endParaRPr sz="1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100">
              <a:latin typeface="TeXGyreAdventor"/>
              <a:cs typeface="TeXGyreAdventor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TeXGyreAdventor"/>
                <a:cs typeface="TeXGyreAdventor"/>
              </a:rPr>
              <a:t>Antecedentes, </a:t>
            </a:r>
            <a:r>
              <a:rPr sz="1400" dirty="0">
                <a:solidFill>
                  <a:srgbClr val="FFFFFF"/>
                </a:solidFill>
                <a:latin typeface="TeXGyreAdventor"/>
                <a:cs typeface="TeXGyreAdventor"/>
              </a:rPr>
              <a:t>etc.</a:t>
            </a:r>
            <a:endParaRPr sz="1400">
              <a:latin typeface="TeXGyreAdventor"/>
              <a:cs typeface="TeXGyreAdvento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2094" y="2163267"/>
            <a:ext cx="6450965" cy="365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5600" algn="l"/>
              </a:tabLst>
            </a:pPr>
            <a:r>
              <a:rPr sz="1700" spc="31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CUADRAGESIMO</a:t>
            </a:r>
            <a:r>
              <a:rPr sz="1700" b="1" spc="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eXGyreAdventor"/>
                <a:cs typeface="TeXGyreAdventor"/>
              </a:rPr>
              <a:t>SEGUNDO: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eXGyreAdventor"/>
              <a:cs typeface="TeXGyreAdventor"/>
            </a:endParaRPr>
          </a:p>
          <a:p>
            <a:pPr marL="455930" marR="5080" algn="just">
              <a:lnSpc>
                <a:spcPct val="100099"/>
              </a:lnSpc>
            </a:pPr>
            <a:r>
              <a:rPr sz="1700" spc="35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sola presunción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fuga no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sustentar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un 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pedido 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prisión. 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700" spc="105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basta </a:t>
            </a:r>
            <a:r>
              <a:rPr sz="17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seriedad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pena a 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imponerse, pues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posibilidad que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procesado </a:t>
            </a:r>
            <a:r>
              <a:rPr sz="1700" b="1" dirty="0">
                <a:solidFill>
                  <a:srgbClr val="404040"/>
                </a:solidFill>
                <a:latin typeface="TeXGyreAdventor"/>
                <a:cs typeface="TeXGyreAdventor"/>
              </a:rPr>
              <a:t>eluda 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acción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de la </a:t>
            </a:r>
            <a:r>
              <a:rPr sz="17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justicia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debe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analizada  considerando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varios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elementos, incluyendo 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los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valores  morales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(comportamiento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este,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otro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procese,  antecedentes,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etc.)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demostrados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persona,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su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ocupación,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bienes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posee,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vínculos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familiares y otros  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700" spc="105" dirty="0">
                <a:solidFill>
                  <a:srgbClr val="404040"/>
                </a:solidFill>
                <a:latin typeface="Verdana"/>
                <a:cs typeface="Verdana"/>
              </a:rPr>
              <a:t>…</a:t>
            </a:r>
            <a:r>
              <a:rPr sz="1700" spc="105" dirty="0">
                <a:solidFill>
                  <a:srgbClr val="404040"/>
                </a:solidFill>
                <a:latin typeface="TeXGyreAdventor"/>
                <a:cs typeface="TeXGyreAdventor"/>
              </a:rPr>
              <a:t>)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otra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forma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adopción 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esta medida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cautelar  privativa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libertad se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convertiría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un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sustituto de </a:t>
            </a:r>
            <a:r>
              <a:rPr sz="1700" spc="5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pena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75" dirty="0">
                <a:solidFill>
                  <a:srgbClr val="404040"/>
                </a:solidFill>
                <a:latin typeface="Verdana"/>
                <a:cs typeface="Verdana"/>
              </a:rPr>
              <a:t>prisión” </a:t>
            </a:r>
            <a:r>
              <a:rPr sz="1700" spc="-25" dirty="0">
                <a:solidFill>
                  <a:srgbClr val="404040"/>
                </a:solidFill>
                <a:latin typeface="TeXGyreAdventor"/>
                <a:cs typeface="TeXGyreAdventor"/>
              </a:rPr>
              <a:t>CASACION</a:t>
            </a:r>
            <a:r>
              <a:rPr sz="1700" spc="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626-2013-MOQUEGUA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9386" y="446354"/>
            <a:ext cx="4918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40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Gravedad </a:t>
            </a:r>
            <a:r>
              <a:rPr spc="10" dirty="0"/>
              <a:t>de </a:t>
            </a:r>
            <a:r>
              <a:rPr spc="30" dirty="0"/>
              <a:t>la</a:t>
            </a:r>
            <a:r>
              <a:rPr spc="-105" dirty="0"/>
              <a:t> </a:t>
            </a:r>
            <a:r>
              <a:rPr spc="-5" dirty="0"/>
              <a:t>Pena</a:t>
            </a: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888355" cy="1309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5" dirty="0"/>
              <a:t>PELIGRO </a:t>
            </a:r>
            <a:r>
              <a:rPr sz="2800" dirty="0"/>
              <a:t>DE</a:t>
            </a:r>
            <a:r>
              <a:rPr sz="2800" spc="-80" dirty="0"/>
              <a:t> </a:t>
            </a:r>
            <a:r>
              <a:rPr sz="2800" spc="-5" dirty="0"/>
              <a:t>FUGA</a:t>
            </a:r>
            <a:endParaRPr sz="2800"/>
          </a:p>
          <a:p>
            <a:pPr marL="12700" marR="5080">
              <a:lnSpc>
                <a:spcPts val="3390"/>
              </a:lnSpc>
              <a:spcBef>
                <a:spcPts val="80"/>
              </a:spcBef>
            </a:pPr>
            <a:r>
              <a:rPr sz="2800" dirty="0"/>
              <a:t>Magnitud del daño </a:t>
            </a:r>
            <a:r>
              <a:rPr sz="2800" spc="5" dirty="0"/>
              <a:t>y </a:t>
            </a:r>
            <a:r>
              <a:rPr sz="2800" dirty="0"/>
              <a:t>voluntad</a:t>
            </a:r>
            <a:r>
              <a:rPr sz="2800" spc="-125" dirty="0"/>
              <a:t> </a:t>
            </a:r>
            <a:r>
              <a:rPr sz="2800" spc="-5" dirty="0"/>
              <a:t>de  repararlo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22094" y="2122119"/>
            <a:ext cx="6445250" cy="36677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500"/>
              </a:lnSpc>
              <a:spcBef>
                <a:spcPts val="385"/>
              </a:spcBef>
            </a:pPr>
            <a:r>
              <a:rPr sz="2400" spc="30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importancia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del daño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resarcible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spc="2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actitud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adopta  voluntariamente, frente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2400" spc="20" dirty="0">
                <a:solidFill>
                  <a:srgbClr val="404040"/>
                </a:solidFill>
                <a:latin typeface="Verdana"/>
                <a:cs typeface="Verdana"/>
              </a:rPr>
              <a:t>el”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(Antes 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Ley 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30076)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255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buClr>
                <a:srgbClr val="0E6EC5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Critica.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ts val="2055"/>
              </a:lnSpc>
              <a:spcBef>
                <a:spcPts val="795"/>
              </a:spcBef>
              <a:buClr>
                <a:srgbClr val="0E6EC5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Referencia expresa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responsabilidad civil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1800" spc="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medidas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ts val="2055"/>
              </a:lnSpc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personales</a:t>
            </a:r>
            <a:endParaRPr sz="1800">
              <a:latin typeface="TeXGyreAdventor"/>
              <a:cs typeface="TeXGyreAdventor"/>
            </a:endParaRPr>
          </a:p>
          <a:p>
            <a:pPr marL="342900" marR="5715" indent="-342900" algn="r">
              <a:lnSpc>
                <a:spcPts val="2055"/>
              </a:lnSpc>
              <a:spcBef>
                <a:spcPts val="795"/>
              </a:spcBef>
              <a:buClr>
                <a:srgbClr val="0E6EC5"/>
              </a:buClr>
              <a:buAutoNum type="arabicPeriod" startAt="3"/>
              <a:tabLst>
                <a:tab pos="3429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podía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adoptar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posición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frente</a:t>
            </a:r>
            <a:r>
              <a:rPr sz="1800" spc="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endParaRPr sz="1800">
              <a:latin typeface="TeXGyreAdventor"/>
              <a:cs typeface="TeXGyreAdventor"/>
            </a:endParaRPr>
          </a:p>
          <a:p>
            <a:pPr marR="66675" algn="r">
              <a:lnSpc>
                <a:spcPts val="2055"/>
              </a:lnSpc>
            </a:pP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daño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cual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había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declarado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responsable.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790"/>
              </a:spcBef>
              <a:buClr>
                <a:srgbClr val="0E6EC5"/>
              </a:buClr>
              <a:buAutoNum type="arabicPeriod" startAt="4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podía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considerarse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muestra de</a:t>
            </a:r>
            <a:r>
              <a:rPr sz="1800" spc="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fuga.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3582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200" dirty="0"/>
              <a:t> </a:t>
            </a:r>
            <a:r>
              <a:rPr sz="3200" dirty="0"/>
              <a:t>FUGA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1137869"/>
            <a:ext cx="6592570" cy="52666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240" marR="154686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Magnitud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del daño </a:t>
            </a: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y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voluntad</a:t>
            </a:r>
            <a:r>
              <a:rPr sz="2400" spc="-395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de 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repararlo</a:t>
            </a:r>
            <a:endParaRPr sz="2400">
              <a:latin typeface="TeXGyreAdventor"/>
              <a:cs typeface="TeXGyreAdventor"/>
            </a:endParaRPr>
          </a:p>
          <a:p>
            <a:pPr marL="12700" marR="229870">
              <a:lnSpc>
                <a:spcPts val="2380"/>
              </a:lnSpc>
              <a:spcBef>
                <a:spcPts val="2305"/>
              </a:spcBef>
            </a:pPr>
            <a:r>
              <a:rPr sz="2200" spc="20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22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/>
                <a:cs typeface="Verdana"/>
              </a:rPr>
              <a:t>magnitud</a:t>
            </a:r>
            <a:r>
              <a:rPr sz="22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22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90" dirty="0">
                <a:solidFill>
                  <a:srgbClr val="404040"/>
                </a:solidFill>
                <a:latin typeface="Verdana"/>
                <a:cs typeface="Verdana"/>
              </a:rPr>
              <a:t>daño</a:t>
            </a:r>
            <a:r>
              <a:rPr sz="22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70" dirty="0">
                <a:solidFill>
                  <a:srgbClr val="404040"/>
                </a:solidFill>
                <a:latin typeface="Verdana"/>
                <a:cs typeface="Verdana"/>
              </a:rPr>
              <a:t>causado</a:t>
            </a:r>
            <a:r>
              <a:rPr sz="2200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2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22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2200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Verdana"/>
                <a:cs typeface="Verdana"/>
              </a:rPr>
              <a:t>ausencia 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200" spc="-1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actitud </a:t>
            </a:r>
            <a:r>
              <a:rPr sz="2200" spc="5" dirty="0">
                <a:solidFill>
                  <a:srgbClr val="404040"/>
                </a:solidFill>
                <a:latin typeface="TeXGyreAdventor"/>
                <a:cs typeface="TeXGyreAdventor"/>
              </a:rPr>
              <a:t>voluntaria </a:t>
            </a:r>
            <a:r>
              <a:rPr sz="2200" dirty="0">
                <a:solidFill>
                  <a:srgbClr val="404040"/>
                </a:solidFill>
                <a:latin typeface="TeXGyreAdventor"/>
                <a:cs typeface="TeXGyreAdventor"/>
              </a:rPr>
              <a:t>del imputado </a:t>
            </a:r>
            <a:r>
              <a:rPr sz="2200" spc="-5" dirty="0">
                <a:solidFill>
                  <a:srgbClr val="404040"/>
                </a:solidFill>
                <a:latin typeface="TeXGyreAdventor"/>
                <a:cs typeface="TeXGyreAdventor"/>
              </a:rPr>
              <a:t>para  </a:t>
            </a:r>
            <a:r>
              <a:rPr sz="2200" spc="-20" dirty="0">
                <a:solidFill>
                  <a:srgbClr val="404040"/>
                </a:solidFill>
                <a:latin typeface="Verdana"/>
                <a:cs typeface="Verdana"/>
              </a:rPr>
              <a:t>repararlo”</a:t>
            </a:r>
            <a:r>
              <a:rPr sz="2200" spc="-2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Verdana"/>
                <a:cs typeface="Verdana"/>
              </a:rPr>
              <a:t>(Con</a:t>
            </a:r>
            <a:r>
              <a:rPr sz="22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3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22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Verdana"/>
                <a:cs typeface="Verdana"/>
              </a:rPr>
              <a:t>Ley</a:t>
            </a:r>
            <a:r>
              <a:rPr sz="2200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200" spc="-185" dirty="0">
                <a:solidFill>
                  <a:srgbClr val="404040"/>
                </a:solidFill>
                <a:latin typeface="Verdana"/>
                <a:cs typeface="Verdana"/>
              </a:rPr>
              <a:t>30076)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Verdana"/>
              <a:cs typeface="Verdana"/>
            </a:endParaRPr>
          </a:p>
          <a:p>
            <a:pPr marL="355600" marR="8890" indent="-343535" algn="just">
              <a:lnSpc>
                <a:spcPct val="90100"/>
              </a:lnSpc>
              <a:buClr>
                <a:srgbClr val="0E6EC5"/>
              </a:buClr>
              <a:buAutoNum type="arabicPeriod"/>
              <a:tabLst>
                <a:tab pos="356235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contenido de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primera parte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sigue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siendo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confuso,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ya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podría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entenderse como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referencia a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forma </a:t>
            </a:r>
            <a:r>
              <a:rPr sz="1700" spc="-2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realización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ilícito, especial violencia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 gravedad, o 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alguna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referencia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 evitar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reiteración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delictiva,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es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inaceptable,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PP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orienta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fines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preventivos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propios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1700" spc="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pena.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TeXGyreAdventor"/>
              <a:buAutoNum type="arabicPeriod"/>
            </a:pPr>
            <a:endParaRPr sz="2650">
              <a:latin typeface="TeXGyreAdventor"/>
              <a:cs typeface="TeXGyreAdventor"/>
            </a:endParaRPr>
          </a:p>
          <a:p>
            <a:pPr marL="355600" marR="5080" indent="-343535" algn="just">
              <a:lnSpc>
                <a:spcPct val="90000"/>
              </a:lnSpc>
              <a:buClr>
                <a:srgbClr val="0E6EC5"/>
              </a:buClr>
              <a:buAutoNum type="arabicPeriod"/>
              <a:tabLst>
                <a:tab pos="356235" algn="l"/>
              </a:tabLst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agrava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si se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entendería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hace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referencia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700" spc="50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reacción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delito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produce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sociedad,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repulsa 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sanción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que satisface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sociedad a 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 de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una 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seguridad de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carácter</a:t>
            </a:r>
            <a:r>
              <a:rPr sz="1700" spc="20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5" dirty="0">
                <a:solidFill>
                  <a:srgbClr val="404040"/>
                </a:solidFill>
                <a:latin typeface="TeXGyreAdventor"/>
                <a:cs typeface="TeXGyreAdventor"/>
              </a:rPr>
              <a:t>preventivo.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3582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200" dirty="0"/>
              <a:t> </a:t>
            </a:r>
            <a:r>
              <a:rPr sz="3200" dirty="0"/>
              <a:t>FUGA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1137869"/>
            <a:ext cx="6578600" cy="51600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240" marR="153289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Magnitud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del daño </a:t>
            </a: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y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voluntad</a:t>
            </a:r>
            <a:r>
              <a:rPr sz="2400" spc="-395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de 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repararlo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2000" spc="30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20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/>
                <a:cs typeface="Verdana"/>
              </a:rPr>
              <a:t>magnitud</a:t>
            </a:r>
            <a:r>
              <a:rPr sz="20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20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404040"/>
                </a:solidFill>
                <a:latin typeface="Verdana"/>
                <a:cs typeface="Verdana"/>
              </a:rPr>
              <a:t>daño</a:t>
            </a:r>
            <a:r>
              <a:rPr sz="2000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/>
                <a:cs typeface="Verdana"/>
              </a:rPr>
              <a:t>causado”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Clr>
                <a:srgbClr val="0E6EC5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Tampoco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entender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una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referencia 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reparación civil,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pues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importancia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daño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civil,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ligada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pretensión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civil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riesgo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tiene diversos  medios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protección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esa naturaleza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tiene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ver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medida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cautelar</a:t>
            </a:r>
            <a:r>
              <a:rPr sz="18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personal.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E6EC5"/>
              </a:buClr>
              <a:buFont typeface="TeXGyreAdventor"/>
              <a:buAutoNum type="arabicPeriod"/>
            </a:pPr>
            <a:endParaRPr sz="2850">
              <a:latin typeface="TeXGyreAdventor"/>
              <a:cs typeface="TeXGyreAdventor"/>
            </a:endParaRPr>
          </a:p>
          <a:p>
            <a:pPr marL="355600" marR="74295" indent="-343535">
              <a:lnSpc>
                <a:spcPct val="100000"/>
              </a:lnSpc>
              <a:buClr>
                <a:srgbClr val="0E6EC5"/>
              </a:buClr>
              <a:buFont typeface="TeXGyreAdventor"/>
              <a:buAutoNum type="arabicPeriod"/>
              <a:tabLst>
                <a:tab pos="355600" algn="l"/>
                <a:tab pos="356235" algn="l"/>
              </a:tabLst>
            </a:pP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“En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consecuencia,</a:t>
            </a:r>
            <a:r>
              <a:rPr sz="1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única</a:t>
            </a:r>
            <a:r>
              <a:rPr sz="1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forma</a:t>
            </a:r>
            <a:r>
              <a:rPr sz="18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interpretación</a:t>
            </a:r>
            <a:r>
              <a:rPr sz="1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no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lesiva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derechos 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hace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referencia 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gravedad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delito, vinculado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18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las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circunstancias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agravarían</a:t>
            </a:r>
            <a:r>
              <a:rPr sz="18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8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404040"/>
                </a:solidFill>
                <a:latin typeface="Verdana"/>
                <a:cs typeface="Verdana"/>
              </a:rPr>
              <a:t>pena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imponer”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3582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200" dirty="0"/>
              <a:t> </a:t>
            </a:r>
            <a:r>
              <a:rPr sz="3200" dirty="0"/>
              <a:t>FUGA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1137869"/>
            <a:ext cx="6582409" cy="54616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240" marR="153670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Magnitud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del daño </a:t>
            </a: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y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voluntad</a:t>
            </a:r>
            <a:r>
              <a:rPr sz="2400" spc="-395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de  </a:t>
            </a:r>
            <a:r>
              <a:rPr sz="2400" spc="10" dirty="0">
                <a:solidFill>
                  <a:srgbClr val="0076A2"/>
                </a:solidFill>
                <a:latin typeface="TeXGyreAdventor"/>
                <a:cs typeface="TeXGyreAdventor"/>
              </a:rPr>
              <a:t>repararlo</a:t>
            </a:r>
            <a:endParaRPr sz="2400">
              <a:latin typeface="TeXGyreAdventor"/>
              <a:cs typeface="TeXGyreAdventor"/>
            </a:endParaRPr>
          </a:p>
          <a:p>
            <a:pPr marL="12700" marR="43815">
              <a:lnSpc>
                <a:spcPct val="100600"/>
              </a:lnSpc>
              <a:spcBef>
                <a:spcPts val="2265"/>
              </a:spcBef>
            </a:pPr>
            <a:r>
              <a:rPr sz="2000" spc="45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2000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/>
                <a:cs typeface="Verdana"/>
              </a:rPr>
              <a:t>ausencia</a:t>
            </a:r>
            <a:r>
              <a:rPr sz="20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20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30" dirty="0">
                <a:solidFill>
                  <a:srgbClr val="404040"/>
                </a:solidFill>
                <a:latin typeface="Verdana"/>
                <a:cs typeface="Verdana"/>
              </a:rPr>
              <a:t>una</a:t>
            </a:r>
            <a:r>
              <a:rPr sz="20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/>
                <a:cs typeface="Verdana"/>
              </a:rPr>
              <a:t>actitud</a:t>
            </a:r>
            <a:r>
              <a:rPr sz="20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/>
                <a:cs typeface="Verdana"/>
              </a:rPr>
              <a:t>voluntaria</a:t>
            </a:r>
            <a:r>
              <a:rPr sz="2000" spc="-2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20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/>
                <a:cs typeface="Verdana"/>
              </a:rPr>
              <a:t>imputado  </a:t>
            </a:r>
            <a:r>
              <a:rPr sz="2000" spc="50" dirty="0">
                <a:solidFill>
                  <a:srgbClr val="404040"/>
                </a:solidFill>
                <a:latin typeface="Verdana"/>
                <a:cs typeface="Verdana"/>
              </a:rPr>
              <a:t>para</a:t>
            </a:r>
            <a:r>
              <a:rPr sz="2000" spc="-2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/>
                <a:cs typeface="Verdana"/>
              </a:rPr>
              <a:t>repararlo”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Clr>
                <a:srgbClr val="0E6EC5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propia redacción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dela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segunda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parte 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criterio  </a:t>
            </a:r>
            <a:r>
              <a:rPr sz="1800" spc="15" dirty="0">
                <a:solidFill>
                  <a:srgbClr val="404040"/>
                </a:solidFill>
                <a:latin typeface="Verdana"/>
                <a:cs typeface="Verdana"/>
              </a:rPr>
              <a:t>“ausencia</a:t>
            </a:r>
            <a:r>
              <a:rPr sz="18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una</a:t>
            </a:r>
            <a:r>
              <a:rPr sz="1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actitud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voluntaria</a:t>
            </a:r>
            <a:r>
              <a:rPr sz="1800" spc="-1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1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imputado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para  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reparar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daño”,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implica </a:t>
            </a:r>
            <a:r>
              <a:rPr sz="1800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estamos </a:t>
            </a:r>
            <a:r>
              <a:rPr sz="1800" spc="25" dirty="0">
                <a:solidFill>
                  <a:srgbClr val="404040"/>
                </a:solidFill>
                <a:latin typeface="Verdana"/>
                <a:cs typeface="Verdana"/>
              </a:rPr>
              <a:t>ante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circunstancias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hecho,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sino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ante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criterio de  reparación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civil</a:t>
            </a:r>
            <a:r>
              <a:rPr sz="1800" spc="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inaceptable.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TeXGyreAdventor"/>
              <a:buAutoNum type="arabicPeriod"/>
            </a:pPr>
            <a:endParaRPr sz="2850">
              <a:latin typeface="TeXGyreAdventor"/>
              <a:cs typeface="TeXGyreAdventor"/>
            </a:endParaRPr>
          </a:p>
          <a:p>
            <a:pPr marL="355600" marR="45720" indent="-343535">
              <a:lnSpc>
                <a:spcPct val="100000"/>
              </a:lnSpc>
              <a:buClr>
                <a:srgbClr val="0E6EC5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reparación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agraviado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poco tiene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ver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peligro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procesal,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sin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embargo,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atendiendo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una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correcta interpretación,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actitud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luego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cometido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delito ayudará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acreditar su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buena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conducta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penal.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79930" cy="6858000"/>
            <a:chOff x="0" y="0"/>
            <a:chExt cx="1979930" cy="6858000"/>
          </a:xfrm>
        </p:grpSpPr>
        <p:sp>
          <p:nvSpPr>
            <p:cNvPr id="3" name="object 3"/>
            <p:cNvSpPr/>
            <p:nvPr/>
          </p:nvSpPr>
          <p:spPr>
            <a:xfrm>
              <a:off x="217170" y="2567177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107" y="0"/>
                  </a:moveTo>
                  <a:lnTo>
                    <a:pt x="816697" y="1278"/>
                  </a:lnTo>
                  <a:lnTo>
                    <a:pt x="769954" y="5070"/>
                  </a:lnTo>
                  <a:lnTo>
                    <a:pt x="723946" y="11308"/>
                  </a:lnTo>
                  <a:lnTo>
                    <a:pt x="678738" y="19928"/>
                  </a:lnTo>
                  <a:lnTo>
                    <a:pt x="634395" y="30864"/>
                  </a:lnTo>
                  <a:lnTo>
                    <a:pt x="590985" y="44049"/>
                  </a:lnTo>
                  <a:lnTo>
                    <a:pt x="548572" y="59418"/>
                  </a:lnTo>
                  <a:lnTo>
                    <a:pt x="507223" y="76905"/>
                  </a:lnTo>
                  <a:lnTo>
                    <a:pt x="467003" y="96444"/>
                  </a:lnTo>
                  <a:lnTo>
                    <a:pt x="427978" y="117968"/>
                  </a:lnTo>
                  <a:lnTo>
                    <a:pt x="390215" y="141413"/>
                  </a:lnTo>
                  <a:lnTo>
                    <a:pt x="353779" y="166713"/>
                  </a:lnTo>
                  <a:lnTo>
                    <a:pt x="318736" y="193801"/>
                  </a:lnTo>
                  <a:lnTo>
                    <a:pt x="285152" y="222611"/>
                  </a:lnTo>
                  <a:lnTo>
                    <a:pt x="253093" y="253079"/>
                  </a:lnTo>
                  <a:lnTo>
                    <a:pt x="222625" y="285137"/>
                  </a:lnTo>
                  <a:lnTo>
                    <a:pt x="193813" y="318720"/>
                  </a:lnTo>
                  <a:lnTo>
                    <a:pt x="166724" y="353763"/>
                  </a:lnTo>
                  <a:lnTo>
                    <a:pt x="141423" y="390198"/>
                  </a:lnTo>
                  <a:lnTo>
                    <a:pt x="117977" y="427961"/>
                  </a:lnTo>
                  <a:lnTo>
                    <a:pt x="96451" y="466986"/>
                  </a:lnTo>
                  <a:lnTo>
                    <a:pt x="76911" y="507206"/>
                  </a:lnTo>
                  <a:lnTo>
                    <a:pt x="59423" y="548556"/>
                  </a:lnTo>
                  <a:lnTo>
                    <a:pt x="44053" y="590970"/>
                  </a:lnTo>
                  <a:lnTo>
                    <a:pt x="30867" y="634382"/>
                  </a:lnTo>
                  <a:lnTo>
                    <a:pt x="19930" y="678726"/>
                  </a:lnTo>
                  <a:lnTo>
                    <a:pt x="11309" y="723937"/>
                  </a:lnTo>
                  <a:lnTo>
                    <a:pt x="5070" y="769948"/>
                  </a:lnTo>
                  <a:lnTo>
                    <a:pt x="1278" y="816693"/>
                  </a:lnTo>
                  <a:lnTo>
                    <a:pt x="0" y="864108"/>
                  </a:lnTo>
                  <a:lnTo>
                    <a:pt x="1278" y="911522"/>
                  </a:lnTo>
                  <a:lnTo>
                    <a:pt x="5070" y="958267"/>
                  </a:lnTo>
                  <a:lnTo>
                    <a:pt x="11309" y="1004278"/>
                  </a:lnTo>
                  <a:lnTo>
                    <a:pt x="19930" y="1049489"/>
                  </a:lnTo>
                  <a:lnTo>
                    <a:pt x="30867" y="1093833"/>
                  </a:lnTo>
                  <a:lnTo>
                    <a:pt x="44053" y="1137245"/>
                  </a:lnTo>
                  <a:lnTo>
                    <a:pt x="59423" y="1179659"/>
                  </a:lnTo>
                  <a:lnTo>
                    <a:pt x="76911" y="1221009"/>
                  </a:lnTo>
                  <a:lnTo>
                    <a:pt x="96451" y="1261229"/>
                  </a:lnTo>
                  <a:lnTo>
                    <a:pt x="117977" y="1300254"/>
                  </a:lnTo>
                  <a:lnTo>
                    <a:pt x="141423" y="1338017"/>
                  </a:lnTo>
                  <a:lnTo>
                    <a:pt x="166724" y="1374452"/>
                  </a:lnTo>
                  <a:lnTo>
                    <a:pt x="193813" y="1409495"/>
                  </a:lnTo>
                  <a:lnTo>
                    <a:pt x="222625" y="1443078"/>
                  </a:lnTo>
                  <a:lnTo>
                    <a:pt x="253093" y="1475136"/>
                  </a:lnTo>
                  <a:lnTo>
                    <a:pt x="285152" y="1505604"/>
                  </a:lnTo>
                  <a:lnTo>
                    <a:pt x="318736" y="1534414"/>
                  </a:lnTo>
                  <a:lnTo>
                    <a:pt x="353779" y="1561502"/>
                  </a:lnTo>
                  <a:lnTo>
                    <a:pt x="390215" y="1586802"/>
                  </a:lnTo>
                  <a:lnTo>
                    <a:pt x="427978" y="1610247"/>
                  </a:lnTo>
                  <a:lnTo>
                    <a:pt x="467003" y="1631771"/>
                  </a:lnTo>
                  <a:lnTo>
                    <a:pt x="507223" y="1651310"/>
                  </a:lnTo>
                  <a:lnTo>
                    <a:pt x="548572" y="1668797"/>
                  </a:lnTo>
                  <a:lnTo>
                    <a:pt x="590985" y="1684166"/>
                  </a:lnTo>
                  <a:lnTo>
                    <a:pt x="634395" y="1697351"/>
                  </a:lnTo>
                  <a:lnTo>
                    <a:pt x="678738" y="1708287"/>
                  </a:lnTo>
                  <a:lnTo>
                    <a:pt x="723946" y="1716907"/>
                  </a:lnTo>
                  <a:lnTo>
                    <a:pt x="769954" y="1723145"/>
                  </a:lnTo>
                  <a:lnTo>
                    <a:pt x="816697" y="1726937"/>
                  </a:lnTo>
                  <a:lnTo>
                    <a:pt x="864107" y="1728216"/>
                  </a:lnTo>
                  <a:lnTo>
                    <a:pt x="911522" y="1726937"/>
                  </a:lnTo>
                  <a:lnTo>
                    <a:pt x="958267" y="1723145"/>
                  </a:lnTo>
                  <a:lnTo>
                    <a:pt x="1004278" y="1716907"/>
                  </a:lnTo>
                  <a:lnTo>
                    <a:pt x="1049489" y="1708287"/>
                  </a:lnTo>
                  <a:lnTo>
                    <a:pt x="1093833" y="1697351"/>
                  </a:lnTo>
                  <a:lnTo>
                    <a:pt x="1137245" y="1684166"/>
                  </a:lnTo>
                  <a:lnTo>
                    <a:pt x="1179659" y="1668797"/>
                  </a:lnTo>
                  <a:lnTo>
                    <a:pt x="1221009" y="1651310"/>
                  </a:lnTo>
                  <a:lnTo>
                    <a:pt x="1261229" y="1631771"/>
                  </a:lnTo>
                  <a:lnTo>
                    <a:pt x="1300254" y="1610247"/>
                  </a:lnTo>
                  <a:lnTo>
                    <a:pt x="1338017" y="1586802"/>
                  </a:lnTo>
                  <a:lnTo>
                    <a:pt x="1374452" y="1561502"/>
                  </a:lnTo>
                  <a:lnTo>
                    <a:pt x="1409495" y="1534414"/>
                  </a:lnTo>
                  <a:lnTo>
                    <a:pt x="1443078" y="1505604"/>
                  </a:lnTo>
                  <a:lnTo>
                    <a:pt x="1475136" y="1475136"/>
                  </a:lnTo>
                  <a:lnTo>
                    <a:pt x="1505604" y="1443078"/>
                  </a:lnTo>
                  <a:lnTo>
                    <a:pt x="1534414" y="1409495"/>
                  </a:lnTo>
                  <a:lnTo>
                    <a:pt x="1561502" y="1374452"/>
                  </a:lnTo>
                  <a:lnTo>
                    <a:pt x="1586802" y="1338017"/>
                  </a:lnTo>
                  <a:lnTo>
                    <a:pt x="1610247" y="1300254"/>
                  </a:lnTo>
                  <a:lnTo>
                    <a:pt x="1631771" y="1261229"/>
                  </a:lnTo>
                  <a:lnTo>
                    <a:pt x="1651310" y="1221009"/>
                  </a:lnTo>
                  <a:lnTo>
                    <a:pt x="1668797" y="1179659"/>
                  </a:lnTo>
                  <a:lnTo>
                    <a:pt x="1684166" y="1137245"/>
                  </a:lnTo>
                  <a:lnTo>
                    <a:pt x="1697351" y="1093833"/>
                  </a:lnTo>
                  <a:lnTo>
                    <a:pt x="1708287" y="1049489"/>
                  </a:lnTo>
                  <a:lnTo>
                    <a:pt x="1716907" y="1004278"/>
                  </a:lnTo>
                  <a:lnTo>
                    <a:pt x="1723145" y="958267"/>
                  </a:lnTo>
                  <a:lnTo>
                    <a:pt x="1726937" y="911522"/>
                  </a:lnTo>
                  <a:lnTo>
                    <a:pt x="1728216" y="864108"/>
                  </a:lnTo>
                  <a:lnTo>
                    <a:pt x="1726937" y="816693"/>
                  </a:lnTo>
                  <a:lnTo>
                    <a:pt x="1723145" y="769948"/>
                  </a:lnTo>
                  <a:lnTo>
                    <a:pt x="1716907" y="723937"/>
                  </a:lnTo>
                  <a:lnTo>
                    <a:pt x="1708287" y="678726"/>
                  </a:lnTo>
                  <a:lnTo>
                    <a:pt x="1697351" y="634382"/>
                  </a:lnTo>
                  <a:lnTo>
                    <a:pt x="1684166" y="590970"/>
                  </a:lnTo>
                  <a:lnTo>
                    <a:pt x="1668797" y="548556"/>
                  </a:lnTo>
                  <a:lnTo>
                    <a:pt x="1651310" y="507206"/>
                  </a:lnTo>
                  <a:lnTo>
                    <a:pt x="1631771" y="466986"/>
                  </a:lnTo>
                  <a:lnTo>
                    <a:pt x="1610247" y="427961"/>
                  </a:lnTo>
                  <a:lnTo>
                    <a:pt x="1586802" y="390198"/>
                  </a:lnTo>
                  <a:lnTo>
                    <a:pt x="1561502" y="353763"/>
                  </a:lnTo>
                  <a:lnTo>
                    <a:pt x="1534414" y="318720"/>
                  </a:lnTo>
                  <a:lnTo>
                    <a:pt x="1505604" y="285137"/>
                  </a:lnTo>
                  <a:lnTo>
                    <a:pt x="1475136" y="253079"/>
                  </a:lnTo>
                  <a:lnTo>
                    <a:pt x="1443078" y="222611"/>
                  </a:lnTo>
                  <a:lnTo>
                    <a:pt x="1409495" y="193801"/>
                  </a:lnTo>
                  <a:lnTo>
                    <a:pt x="1374452" y="166713"/>
                  </a:lnTo>
                  <a:lnTo>
                    <a:pt x="1338017" y="141413"/>
                  </a:lnTo>
                  <a:lnTo>
                    <a:pt x="1300254" y="117968"/>
                  </a:lnTo>
                  <a:lnTo>
                    <a:pt x="1261229" y="96444"/>
                  </a:lnTo>
                  <a:lnTo>
                    <a:pt x="1221009" y="76905"/>
                  </a:lnTo>
                  <a:lnTo>
                    <a:pt x="1179659" y="59418"/>
                  </a:lnTo>
                  <a:lnTo>
                    <a:pt x="1137245" y="44049"/>
                  </a:lnTo>
                  <a:lnTo>
                    <a:pt x="1093833" y="30864"/>
                  </a:lnTo>
                  <a:lnTo>
                    <a:pt x="1049489" y="19928"/>
                  </a:lnTo>
                  <a:lnTo>
                    <a:pt x="1004278" y="11308"/>
                  </a:lnTo>
                  <a:lnTo>
                    <a:pt x="958267" y="5070"/>
                  </a:lnTo>
                  <a:lnTo>
                    <a:pt x="911522" y="1278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170" y="2567177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0" y="864108"/>
                  </a:moveTo>
                  <a:lnTo>
                    <a:pt x="1278" y="816693"/>
                  </a:lnTo>
                  <a:lnTo>
                    <a:pt x="5070" y="769948"/>
                  </a:lnTo>
                  <a:lnTo>
                    <a:pt x="11309" y="723937"/>
                  </a:lnTo>
                  <a:lnTo>
                    <a:pt x="19930" y="678726"/>
                  </a:lnTo>
                  <a:lnTo>
                    <a:pt x="30867" y="634382"/>
                  </a:lnTo>
                  <a:lnTo>
                    <a:pt x="44053" y="590970"/>
                  </a:lnTo>
                  <a:lnTo>
                    <a:pt x="59423" y="548556"/>
                  </a:lnTo>
                  <a:lnTo>
                    <a:pt x="76911" y="507206"/>
                  </a:lnTo>
                  <a:lnTo>
                    <a:pt x="96451" y="466986"/>
                  </a:lnTo>
                  <a:lnTo>
                    <a:pt x="117977" y="427961"/>
                  </a:lnTo>
                  <a:lnTo>
                    <a:pt x="141423" y="390198"/>
                  </a:lnTo>
                  <a:lnTo>
                    <a:pt x="166724" y="353763"/>
                  </a:lnTo>
                  <a:lnTo>
                    <a:pt x="193813" y="318720"/>
                  </a:lnTo>
                  <a:lnTo>
                    <a:pt x="222625" y="285137"/>
                  </a:lnTo>
                  <a:lnTo>
                    <a:pt x="253093" y="253079"/>
                  </a:lnTo>
                  <a:lnTo>
                    <a:pt x="285152" y="222611"/>
                  </a:lnTo>
                  <a:lnTo>
                    <a:pt x="318736" y="193801"/>
                  </a:lnTo>
                  <a:lnTo>
                    <a:pt x="353779" y="166713"/>
                  </a:lnTo>
                  <a:lnTo>
                    <a:pt x="390215" y="141413"/>
                  </a:lnTo>
                  <a:lnTo>
                    <a:pt x="427978" y="117968"/>
                  </a:lnTo>
                  <a:lnTo>
                    <a:pt x="467003" y="96444"/>
                  </a:lnTo>
                  <a:lnTo>
                    <a:pt x="507223" y="76905"/>
                  </a:lnTo>
                  <a:lnTo>
                    <a:pt x="548572" y="59418"/>
                  </a:lnTo>
                  <a:lnTo>
                    <a:pt x="590985" y="44049"/>
                  </a:lnTo>
                  <a:lnTo>
                    <a:pt x="634395" y="30864"/>
                  </a:lnTo>
                  <a:lnTo>
                    <a:pt x="678738" y="19928"/>
                  </a:lnTo>
                  <a:lnTo>
                    <a:pt x="723946" y="11308"/>
                  </a:lnTo>
                  <a:lnTo>
                    <a:pt x="769954" y="5070"/>
                  </a:lnTo>
                  <a:lnTo>
                    <a:pt x="816697" y="1278"/>
                  </a:lnTo>
                  <a:lnTo>
                    <a:pt x="864107" y="0"/>
                  </a:lnTo>
                  <a:lnTo>
                    <a:pt x="911522" y="1278"/>
                  </a:lnTo>
                  <a:lnTo>
                    <a:pt x="958267" y="5070"/>
                  </a:lnTo>
                  <a:lnTo>
                    <a:pt x="1004278" y="11308"/>
                  </a:lnTo>
                  <a:lnTo>
                    <a:pt x="1049489" y="19928"/>
                  </a:lnTo>
                  <a:lnTo>
                    <a:pt x="1093833" y="30864"/>
                  </a:lnTo>
                  <a:lnTo>
                    <a:pt x="1137245" y="44049"/>
                  </a:lnTo>
                  <a:lnTo>
                    <a:pt x="1179659" y="59418"/>
                  </a:lnTo>
                  <a:lnTo>
                    <a:pt x="1221009" y="76905"/>
                  </a:lnTo>
                  <a:lnTo>
                    <a:pt x="1261229" y="96444"/>
                  </a:lnTo>
                  <a:lnTo>
                    <a:pt x="1300254" y="117968"/>
                  </a:lnTo>
                  <a:lnTo>
                    <a:pt x="1338017" y="141413"/>
                  </a:lnTo>
                  <a:lnTo>
                    <a:pt x="1374452" y="166713"/>
                  </a:lnTo>
                  <a:lnTo>
                    <a:pt x="1409495" y="193801"/>
                  </a:lnTo>
                  <a:lnTo>
                    <a:pt x="1443078" y="222611"/>
                  </a:lnTo>
                  <a:lnTo>
                    <a:pt x="1475136" y="253079"/>
                  </a:lnTo>
                  <a:lnTo>
                    <a:pt x="1505604" y="285137"/>
                  </a:lnTo>
                  <a:lnTo>
                    <a:pt x="1534414" y="318720"/>
                  </a:lnTo>
                  <a:lnTo>
                    <a:pt x="1561502" y="353763"/>
                  </a:lnTo>
                  <a:lnTo>
                    <a:pt x="1586802" y="390198"/>
                  </a:lnTo>
                  <a:lnTo>
                    <a:pt x="1610247" y="427961"/>
                  </a:lnTo>
                  <a:lnTo>
                    <a:pt x="1631771" y="466986"/>
                  </a:lnTo>
                  <a:lnTo>
                    <a:pt x="1651310" y="507206"/>
                  </a:lnTo>
                  <a:lnTo>
                    <a:pt x="1668797" y="548556"/>
                  </a:lnTo>
                  <a:lnTo>
                    <a:pt x="1684166" y="590970"/>
                  </a:lnTo>
                  <a:lnTo>
                    <a:pt x="1697351" y="634382"/>
                  </a:lnTo>
                  <a:lnTo>
                    <a:pt x="1708287" y="678726"/>
                  </a:lnTo>
                  <a:lnTo>
                    <a:pt x="1716907" y="723937"/>
                  </a:lnTo>
                  <a:lnTo>
                    <a:pt x="1723145" y="769948"/>
                  </a:lnTo>
                  <a:lnTo>
                    <a:pt x="1726937" y="816693"/>
                  </a:lnTo>
                  <a:lnTo>
                    <a:pt x="1728216" y="864108"/>
                  </a:lnTo>
                  <a:lnTo>
                    <a:pt x="1726937" y="911522"/>
                  </a:lnTo>
                  <a:lnTo>
                    <a:pt x="1723145" y="958267"/>
                  </a:lnTo>
                  <a:lnTo>
                    <a:pt x="1716907" y="1004278"/>
                  </a:lnTo>
                  <a:lnTo>
                    <a:pt x="1708287" y="1049489"/>
                  </a:lnTo>
                  <a:lnTo>
                    <a:pt x="1697351" y="1093833"/>
                  </a:lnTo>
                  <a:lnTo>
                    <a:pt x="1684166" y="1137245"/>
                  </a:lnTo>
                  <a:lnTo>
                    <a:pt x="1668797" y="1179659"/>
                  </a:lnTo>
                  <a:lnTo>
                    <a:pt x="1651310" y="1221009"/>
                  </a:lnTo>
                  <a:lnTo>
                    <a:pt x="1631771" y="1261229"/>
                  </a:lnTo>
                  <a:lnTo>
                    <a:pt x="1610247" y="1300254"/>
                  </a:lnTo>
                  <a:lnTo>
                    <a:pt x="1586802" y="1338017"/>
                  </a:lnTo>
                  <a:lnTo>
                    <a:pt x="1561502" y="1374452"/>
                  </a:lnTo>
                  <a:lnTo>
                    <a:pt x="1534414" y="1409495"/>
                  </a:lnTo>
                  <a:lnTo>
                    <a:pt x="1505604" y="1443078"/>
                  </a:lnTo>
                  <a:lnTo>
                    <a:pt x="1475136" y="1475136"/>
                  </a:lnTo>
                  <a:lnTo>
                    <a:pt x="1443078" y="1505604"/>
                  </a:lnTo>
                  <a:lnTo>
                    <a:pt x="1409495" y="1534414"/>
                  </a:lnTo>
                  <a:lnTo>
                    <a:pt x="1374452" y="1561502"/>
                  </a:lnTo>
                  <a:lnTo>
                    <a:pt x="1338017" y="1586802"/>
                  </a:lnTo>
                  <a:lnTo>
                    <a:pt x="1300254" y="1610247"/>
                  </a:lnTo>
                  <a:lnTo>
                    <a:pt x="1261229" y="1631771"/>
                  </a:lnTo>
                  <a:lnTo>
                    <a:pt x="1221009" y="1651310"/>
                  </a:lnTo>
                  <a:lnTo>
                    <a:pt x="1179659" y="1668797"/>
                  </a:lnTo>
                  <a:lnTo>
                    <a:pt x="1137245" y="1684166"/>
                  </a:lnTo>
                  <a:lnTo>
                    <a:pt x="1093833" y="1697351"/>
                  </a:lnTo>
                  <a:lnTo>
                    <a:pt x="1049489" y="1708287"/>
                  </a:lnTo>
                  <a:lnTo>
                    <a:pt x="1004278" y="1716907"/>
                  </a:lnTo>
                  <a:lnTo>
                    <a:pt x="958267" y="1723145"/>
                  </a:lnTo>
                  <a:lnTo>
                    <a:pt x="911522" y="1726937"/>
                  </a:lnTo>
                  <a:lnTo>
                    <a:pt x="864107" y="1728216"/>
                  </a:lnTo>
                  <a:lnTo>
                    <a:pt x="816697" y="1726937"/>
                  </a:lnTo>
                  <a:lnTo>
                    <a:pt x="769954" y="1723145"/>
                  </a:lnTo>
                  <a:lnTo>
                    <a:pt x="723946" y="1716907"/>
                  </a:lnTo>
                  <a:lnTo>
                    <a:pt x="678738" y="1708287"/>
                  </a:lnTo>
                  <a:lnTo>
                    <a:pt x="634395" y="1697351"/>
                  </a:lnTo>
                  <a:lnTo>
                    <a:pt x="590985" y="1684166"/>
                  </a:lnTo>
                  <a:lnTo>
                    <a:pt x="548572" y="1668797"/>
                  </a:lnTo>
                  <a:lnTo>
                    <a:pt x="507223" y="1651310"/>
                  </a:lnTo>
                  <a:lnTo>
                    <a:pt x="467003" y="1631771"/>
                  </a:lnTo>
                  <a:lnTo>
                    <a:pt x="427978" y="1610247"/>
                  </a:lnTo>
                  <a:lnTo>
                    <a:pt x="390215" y="1586802"/>
                  </a:lnTo>
                  <a:lnTo>
                    <a:pt x="353779" y="1561502"/>
                  </a:lnTo>
                  <a:lnTo>
                    <a:pt x="318736" y="1534414"/>
                  </a:lnTo>
                  <a:lnTo>
                    <a:pt x="285152" y="1505604"/>
                  </a:lnTo>
                  <a:lnTo>
                    <a:pt x="253093" y="1475136"/>
                  </a:lnTo>
                  <a:lnTo>
                    <a:pt x="222625" y="1443078"/>
                  </a:lnTo>
                  <a:lnTo>
                    <a:pt x="193813" y="1409495"/>
                  </a:lnTo>
                  <a:lnTo>
                    <a:pt x="166724" y="1374452"/>
                  </a:lnTo>
                  <a:lnTo>
                    <a:pt x="141423" y="1338017"/>
                  </a:lnTo>
                  <a:lnTo>
                    <a:pt x="117977" y="1300254"/>
                  </a:lnTo>
                  <a:lnTo>
                    <a:pt x="96451" y="1261229"/>
                  </a:lnTo>
                  <a:lnTo>
                    <a:pt x="76911" y="1221009"/>
                  </a:lnTo>
                  <a:lnTo>
                    <a:pt x="59423" y="1179659"/>
                  </a:lnTo>
                  <a:lnTo>
                    <a:pt x="44053" y="1137245"/>
                  </a:lnTo>
                  <a:lnTo>
                    <a:pt x="30867" y="1093833"/>
                  </a:lnTo>
                  <a:lnTo>
                    <a:pt x="19930" y="1049489"/>
                  </a:lnTo>
                  <a:lnTo>
                    <a:pt x="11309" y="1004278"/>
                  </a:lnTo>
                  <a:lnTo>
                    <a:pt x="5070" y="958267"/>
                  </a:lnTo>
                  <a:lnTo>
                    <a:pt x="1278" y="911522"/>
                  </a:lnTo>
                  <a:lnTo>
                    <a:pt x="0" y="864108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297170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2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/>
              <a:t>Comportamiento</a:t>
            </a:r>
            <a:r>
              <a:rPr sz="3200" spc="-20" dirty="0"/>
              <a:t> </a:t>
            </a:r>
            <a:r>
              <a:rPr sz="3200" spc="5" dirty="0"/>
              <a:t>procesal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203450" y="2035362"/>
            <a:ext cx="6211570" cy="3786504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1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mas importante. Base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real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conducta.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Asistencia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1800" spc="-3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diligencias.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97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Cumplimiento de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reglas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8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conducta.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Voluntad</a:t>
            </a:r>
            <a:r>
              <a:rPr sz="18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dilatoria.</a:t>
            </a:r>
            <a:endParaRPr sz="1800">
              <a:latin typeface="TeXGyreAdventor"/>
              <a:cs typeface="TeXGyreAdventor"/>
            </a:endParaRPr>
          </a:p>
          <a:p>
            <a:pPr marL="355600" marR="744855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Comportamiento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otros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proceso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(Caso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Félix  Moreno)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Declaración de</a:t>
            </a:r>
            <a:r>
              <a:rPr sz="18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contumacia.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Falta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pago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caución</a:t>
            </a:r>
            <a:endParaRPr sz="1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97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Conductas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fuera del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tipo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penal pero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ocurren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inmediatez,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p.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ejm: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fuga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lugar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los</a:t>
            </a:r>
            <a:r>
              <a:rPr sz="1800" spc="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hechos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552" y="3073984"/>
            <a:ext cx="43243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latin typeface="TeXGyreAdventor"/>
                <a:cs typeface="TeXGyreAdventor"/>
              </a:rPr>
              <a:t>SI</a:t>
            </a:r>
            <a:endParaRPr sz="44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716"/>
            <a:ext cx="3980815" cy="759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5" dirty="0"/>
              <a:t>PELIGRO </a:t>
            </a:r>
            <a:r>
              <a:rPr sz="2400" spc="5" dirty="0"/>
              <a:t>DE</a:t>
            </a:r>
            <a:r>
              <a:rPr sz="2400" spc="-170" dirty="0"/>
              <a:t> </a:t>
            </a:r>
            <a:r>
              <a:rPr sz="2400" dirty="0"/>
              <a:t>FUGA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5" dirty="0"/>
              <a:t>Comportamiento</a:t>
            </a:r>
            <a:r>
              <a:rPr sz="2400" spc="-160" dirty="0"/>
              <a:t> </a:t>
            </a:r>
            <a:r>
              <a:rPr sz="2400" spc="5" dirty="0"/>
              <a:t>procesal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22094" y="1380185"/>
            <a:ext cx="6296025" cy="4269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Res. </a:t>
            </a:r>
            <a:r>
              <a:rPr sz="2400" spc="-15" dirty="0">
                <a:solidFill>
                  <a:srgbClr val="0076A2"/>
                </a:solidFill>
                <a:latin typeface="TeXGyreAdventor"/>
                <a:cs typeface="TeXGyreAdventor"/>
              </a:rPr>
              <a:t>Adm.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310-2014-CE-PJ</a:t>
            </a:r>
            <a:r>
              <a:rPr sz="2400" spc="-3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spc="-5" dirty="0">
                <a:solidFill>
                  <a:srgbClr val="0076A2"/>
                </a:solidFill>
                <a:latin typeface="TeXGyreAdventor"/>
                <a:cs typeface="TeXGyreAdventor"/>
              </a:rPr>
              <a:t>(10/Sept/2014)</a:t>
            </a:r>
            <a:endParaRPr sz="2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derecho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autoincriminación</a:t>
            </a:r>
            <a:r>
              <a:rPr sz="1700" spc="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implica: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30"/>
              </a:lnSpc>
              <a:spcBef>
                <a:spcPts val="590"/>
              </a:spcBef>
              <a:buClr>
                <a:srgbClr val="0E6EC5"/>
              </a:buClr>
              <a:buAutoNum type="alphaLcPeriod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utilizar ningún medio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violento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para</a:t>
            </a:r>
            <a:r>
              <a:rPr sz="17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obligar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30"/>
              </a:lnSpc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imputado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1700" spc="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declarar.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50"/>
              </a:lnSpc>
              <a:spcBef>
                <a:spcPts val="590"/>
              </a:spcBef>
              <a:buClr>
                <a:srgbClr val="0E6EC5"/>
              </a:buClr>
              <a:buAutoNum type="alphaLcPeriod" startAt="2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exigir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juramento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o promesa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decir</a:t>
            </a:r>
            <a:r>
              <a:rPr sz="1700" spc="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50"/>
              </a:lnSpc>
            </a:pP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verdad.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30"/>
              </a:lnSpc>
              <a:spcBef>
                <a:spcPts val="590"/>
              </a:spcBef>
              <a:buClr>
                <a:srgbClr val="0E6EC5"/>
              </a:buClr>
              <a:buAutoNum type="alphaLcPeriod" startAt="3"/>
              <a:tabLst>
                <a:tab pos="355600" algn="l"/>
                <a:tab pos="356235" algn="l"/>
              </a:tabLst>
            </a:pP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prohíben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las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preguntas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capcionas durante</a:t>
            </a:r>
            <a:r>
              <a:rPr sz="1700" spc="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30"/>
              </a:lnSpc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interrogatorio.</a:t>
            </a:r>
            <a:endParaRPr sz="1700">
              <a:latin typeface="TeXGyreAdventor"/>
              <a:cs typeface="TeXGyreAdventor"/>
            </a:endParaRPr>
          </a:p>
          <a:p>
            <a:pPr marL="342900" marR="5080" indent="-342900" algn="r">
              <a:lnSpc>
                <a:spcPts val="1850"/>
              </a:lnSpc>
              <a:spcBef>
                <a:spcPts val="590"/>
              </a:spcBef>
              <a:buClr>
                <a:srgbClr val="0E6EC5"/>
              </a:buClr>
              <a:buAutoNum type="alphaLcPeriod" startAt="4"/>
              <a:tabLst>
                <a:tab pos="3429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La facultad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mentir permanece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en el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ámbito</a:t>
            </a:r>
            <a:r>
              <a:rPr sz="1700" spc="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personal</a:t>
            </a:r>
            <a:endParaRPr sz="1700">
              <a:latin typeface="TeXGyreAdventor"/>
              <a:cs typeface="TeXGyreAdventor"/>
            </a:endParaRPr>
          </a:p>
          <a:p>
            <a:pPr marR="11430" algn="r">
              <a:lnSpc>
                <a:spcPts val="1850"/>
              </a:lnSpc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imputado, si 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 de interés para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su</a:t>
            </a:r>
            <a:r>
              <a:rPr sz="1700" spc="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defensa.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30"/>
              </a:lnSpc>
              <a:spcBef>
                <a:spcPts val="590"/>
              </a:spcBef>
              <a:buClr>
                <a:srgbClr val="0E6EC5"/>
              </a:buClr>
              <a:buAutoNum type="alphaLcPeriod" startAt="5"/>
              <a:tabLst>
                <a:tab pos="355600" algn="l"/>
                <a:tab pos="356235" algn="l"/>
              </a:tabLst>
            </a:pP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La facultad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declarar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cuantas </a:t>
            </a:r>
            <a:r>
              <a:rPr sz="1700" spc="10" dirty="0">
                <a:solidFill>
                  <a:srgbClr val="404040"/>
                </a:solidFill>
                <a:latin typeface="TeXGyreAdventor"/>
                <a:cs typeface="TeXGyreAdventor"/>
              </a:rPr>
              <a:t>veces </a:t>
            </a: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r>
              <a:rPr sz="17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30"/>
              </a:lnSpc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entienda </a:t>
            </a:r>
            <a:r>
              <a:rPr sz="1700" spc="-15" dirty="0">
                <a:solidFill>
                  <a:srgbClr val="404040"/>
                </a:solidFill>
                <a:latin typeface="TeXGyreAdventor"/>
                <a:cs typeface="TeXGyreAdventor"/>
              </a:rPr>
              <a:t>pertinente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debe ser</a:t>
            </a:r>
            <a:r>
              <a:rPr sz="1700" spc="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protegida.</a:t>
            </a:r>
            <a:endParaRPr sz="1700">
              <a:latin typeface="TeXGyreAdventor"/>
              <a:cs typeface="TeXGyreAdventor"/>
            </a:endParaRPr>
          </a:p>
          <a:p>
            <a:pPr marL="355600" indent="-343535">
              <a:lnSpc>
                <a:spcPts val="1850"/>
              </a:lnSpc>
              <a:spcBef>
                <a:spcPts val="590"/>
              </a:spcBef>
              <a:buClr>
                <a:srgbClr val="0E6EC5"/>
              </a:buClr>
              <a:buAutoNum type="alphaLcPeriod" startAt="6"/>
              <a:tabLst>
                <a:tab pos="355600" algn="l"/>
                <a:tab pos="356235" algn="l"/>
              </a:tabLst>
            </a:pP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El imputado tiene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a guardar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silencio</a:t>
            </a:r>
            <a:r>
              <a:rPr sz="1700" spc="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eXGyreAdventor"/>
                <a:cs typeface="TeXGyreAdventor"/>
              </a:rPr>
              <a:t>o</a:t>
            </a:r>
            <a:endParaRPr sz="1700">
              <a:latin typeface="TeXGyreAdventor"/>
              <a:cs typeface="TeXGyreAdventor"/>
            </a:endParaRPr>
          </a:p>
          <a:p>
            <a:pPr marL="355600">
              <a:lnSpc>
                <a:spcPts val="1850"/>
              </a:lnSpc>
            </a:pPr>
            <a:r>
              <a:rPr sz="1700" dirty="0">
                <a:solidFill>
                  <a:srgbClr val="404040"/>
                </a:solidFill>
                <a:latin typeface="TeXGyreAdventor"/>
                <a:cs typeface="TeXGyreAdventor"/>
              </a:rPr>
              <a:t>simplemente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a no</a:t>
            </a:r>
            <a:r>
              <a:rPr sz="17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declarar.</a:t>
            </a:r>
            <a:endParaRPr sz="17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716"/>
            <a:ext cx="3980815" cy="759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5" dirty="0"/>
              <a:t>PELIGRO </a:t>
            </a:r>
            <a:r>
              <a:rPr sz="2400" spc="5" dirty="0"/>
              <a:t>DE</a:t>
            </a:r>
            <a:r>
              <a:rPr sz="2400" spc="-170" dirty="0"/>
              <a:t> </a:t>
            </a:r>
            <a:r>
              <a:rPr sz="2400" dirty="0"/>
              <a:t>FUGA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5" dirty="0"/>
              <a:t>Comportamiento</a:t>
            </a:r>
            <a:r>
              <a:rPr sz="2400" spc="-160" dirty="0"/>
              <a:t> </a:t>
            </a:r>
            <a:r>
              <a:rPr sz="2400" spc="5" dirty="0"/>
              <a:t>procesal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987423" y="1380185"/>
            <a:ext cx="6448425" cy="45212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0076A2"/>
                </a:solidFill>
                <a:latin typeface="TeXGyreAdventor"/>
                <a:cs typeface="TeXGyreAdventor"/>
              </a:rPr>
              <a:t>Res. </a:t>
            </a:r>
            <a:r>
              <a:rPr sz="2400" spc="-15" dirty="0">
                <a:solidFill>
                  <a:srgbClr val="0076A2"/>
                </a:solidFill>
                <a:latin typeface="TeXGyreAdventor"/>
                <a:cs typeface="TeXGyreAdventor"/>
              </a:rPr>
              <a:t>Adm. </a:t>
            </a:r>
            <a:r>
              <a:rPr sz="2400" dirty="0">
                <a:solidFill>
                  <a:srgbClr val="0076A2"/>
                </a:solidFill>
                <a:latin typeface="TeXGyreAdventor"/>
                <a:cs typeface="TeXGyreAdventor"/>
              </a:rPr>
              <a:t>310-2014-CE-PJ</a:t>
            </a:r>
            <a:r>
              <a:rPr sz="2400" spc="-3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400" spc="-5" dirty="0">
                <a:solidFill>
                  <a:srgbClr val="0076A2"/>
                </a:solidFill>
                <a:latin typeface="TeXGyreAdventor"/>
                <a:cs typeface="TeXGyreAdventor"/>
              </a:rPr>
              <a:t>(10/Sept/2014)</a:t>
            </a:r>
            <a:endParaRPr sz="2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eXGyreAdventor"/>
              <a:cs typeface="TeXGyreAdventor"/>
            </a:endParaRPr>
          </a:p>
          <a:p>
            <a:pPr marL="355600" marR="5080" indent="-343535" algn="just">
              <a:lnSpc>
                <a:spcPct val="100000"/>
              </a:lnSpc>
            </a:pPr>
            <a:r>
              <a:rPr sz="1800" spc="33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La declaración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judicial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ausencia o contumacia </a:t>
            </a:r>
            <a:r>
              <a:rPr sz="1800" spc="-120" dirty="0">
                <a:solidFill>
                  <a:srgbClr val="404040"/>
                </a:solidFill>
                <a:latin typeface="TeXGyreAdventor"/>
                <a:cs typeface="TeXGyreAdventor"/>
              </a:rPr>
              <a:t>del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fase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instructiva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proceso penal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sumario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u ordinario, con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mandamiento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 conducción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compulsiva ejecutada por la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PNP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bajo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forma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requisitorias, debido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inconcurrencia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oposición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expresa 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presentarse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diligencia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 recepción 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declaración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instructiva,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resulta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manifiestamente incompatible con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consideración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medio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defensa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protegido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el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derecho a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autoincriminación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tanto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forma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negativa,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cuando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imputado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ejerce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su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derecho a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abstenerse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declarar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sin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esa decisión pueda  causarle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perjuicio</a:t>
            </a:r>
            <a:r>
              <a:rPr sz="1800" spc="1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alguno.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79930" cy="6858000"/>
            <a:chOff x="0" y="0"/>
            <a:chExt cx="1979930" cy="6858000"/>
          </a:xfrm>
        </p:grpSpPr>
        <p:sp>
          <p:nvSpPr>
            <p:cNvPr id="3" name="object 3"/>
            <p:cNvSpPr/>
            <p:nvPr/>
          </p:nvSpPr>
          <p:spPr>
            <a:xfrm>
              <a:off x="217170" y="2567177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864107" y="0"/>
                  </a:moveTo>
                  <a:lnTo>
                    <a:pt x="816697" y="1278"/>
                  </a:lnTo>
                  <a:lnTo>
                    <a:pt x="769954" y="5070"/>
                  </a:lnTo>
                  <a:lnTo>
                    <a:pt x="723946" y="11308"/>
                  </a:lnTo>
                  <a:lnTo>
                    <a:pt x="678738" y="19928"/>
                  </a:lnTo>
                  <a:lnTo>
                    <a:pt x="634395" y="30864"/>
                  </a:lnTo>
                  <a:lnTo>
                    <a:pt x="590985" y="44049"/>
                  </a:lnTo>
                  <a:lnTo>
                    <a:pt x="548572" y="59418"/>
                  </a:lnTo>
                  <a:lnTo>
                    <a:pt x="507223" y="76905"/>
                  </a:lnTo>
                  <a:lnTo>
                    <a:pt x="467003" y="96444"/>
                  </a:lnTo>
                  <a:lnTo>
                    <a:pt x="427978" y="117968"/>
                  </a:lnTo>
                  <a:lnTo>
                    <a:pt x="390215" y="141413"/>
                  </a:lnTo>
                  <a:lnTo>
                    <a:pt x="353779" y="166713"/>
                  </a:lnTo>
                  <a:lnTo>
                    <a:pt x="318736" y="193801"/>
                  </a:lnTo>
                  <a:lnTo>
                    <a:pt x="285152" y="222611"/>
                  </a:lnTo>
                  <a:lnTo>
                    <a:pt x="253093" y="253079"/>
                  </a:lnTo>
                  <a:lnTo>
                    <a:pt x="222625" y="285137"/>
                  </a:lnTo>
                  <a:lnTo>
                    <a:pt x="193813" y="318720"/>
                  </a:lnTo>
                  <a:lnTo>
                    <a:pt x="166724" y="353763"/>
                  </a:lnTo>
                  <a:lnTo>
                    <a:pt x="141423" y="390198"/>
                  </a:lnTo>
                  <a:lnTo>
                    <a:pt x="117977" y="427961"/>
                  </a:lnTo>
                  <a:lnTo>
                    <a:pt x="96451" y="466986"/>
                  </a:lnTo>
                  <a:lnTo>
                    <a:pt x="76911" y="507206"/>
                  </a:lnTo>
                  <a:lnTo>
                    <a:pt x="59423" y="548556"/>
                  </a:lnTo>
                  <a:lnTo>
                    <a:pt x="44053" y="590970"/>
                  </a:lnTo>
                  <a:lnTo>
                    <a:pt x="30867" y="634382"/>
                  </a:lnTo>
                  <a:lnTo>
                    <a:pt x="19930" y="678726"/>
                  </a:lnTo>
                  <a:lnTo>
                    <a:pt x="11309" y="723937"/>
                  </a:lnTo>
                  <a:lnTo>
                    <a:pt x="5070" y="769948"/>
                  </a:lnTo>
                  <a:lnTo>
                    <a:pt x="1278" y="816693"/>
                  </a:lnTo>
                  <a:lnTo>
                    <a:pt x="0" y="864108"/>
                  </a:lnTo>
                  <a:lnTo>
                    <a:pt x="1278" y="911522"/>
                  </a:lnTo>
                  <a:lnTo>
                    <a:pt x="5070" y="958267"/>
                  </a:lnTo>
                  <a:lnTo>
                    <a:pt x="11309" y="1004278"/>
                  </a:lnTo>
                  <a:lnTo>
                    <a:pt x="19930" y="1049489"/>
                  </a:lnTo>
                  <a:lnTo>
                    <a:pt x="30867" y="1093833"/>
                  </a:lnTo>
                  <a:lnTo>
                    <a:pt x="44053" y="1137245"/>
                  </a:lnTo>
                  <a:lnTo>
                    <a:pt x="59423" y="1179659"/>
                  </a:lnTo>
                  <a:lnTo>
                    <a:pt x="76911" y="1221009"/>
                  </a:lnTo>
                  <a:lnTo>
                    <a:pt x="96451" y="1261229"/>
                  </a:lnTo>
                  <a:lnTo>
                    <a:pt x="117977" y="1300254"/>
                  </a:lnTo>
                  <a:lnTo>
                    <a:pt x="141423" y="1338017"/>
                  </a:lnTo>
                  <a:lnTo>
                    <a:pt x="166724" y="1374452"/>
                  </a:lnTo>
                  <a:lnTo>
                    <a:pt x="193813" y="1409495"/>
                  </a:lnTo>
                  <a:lnTo>
                    <a:pt x="222625" y="1443078"/>
                  </a:lnTo>
                  <a:lnTo>
                    <a:pt x="253093" y="1475136"/>
                  </a:lnTo>
                  <a:lnTo>
                    <a:pt x="285152" y="1505604"/>
                  </a:lnTo>
                  <a:lnTo>
                    <a:pt x="318736" y="1534414"/>
                  </a:lnTo>
                  <a:lnTo>
                    <a:pt x="353779" y="1561502"/>
                  </a:lnTo>
                  <a:lnTo>
                    <a:pt x="390215" y="1586802"/>
                  </a:lnTo>
                  <a:lnTo>
                    <a:pt x="427978" y="1610247"/>
                  </a:lnTo>
                  <a:lnTo>
                    <a:pt x="467003" y="1631771"/>
                  </a:lnTo>
                  <a:lnTo>
                    <a:pt x="507223" y="1651310"/>
                  </a:lnTo>
                  <a:lnTo>
                    <a:pt x="548572" y="1668797"/>
                  </a:lnTo>
                  <a:lnTo>
                    <a:pt x="590985" y="1684166"/>
                  </a:lnTo>
                  <a:lnTo>
                    <a:pt x="634395" y="1697351"/>
                  </a:lnTo>
                  <a:lnTo>
                    <a:pt x="678738" y="1708287"/>
                  </a:lnTo>
                  <a:lnTo>
                    <a:pt x="723946" y="1716907"/>
                  </a:lnTo>
                  <a:lnTo>
                    <a:pt x="769954" y="1723145"/>
                  </a:lnTo>
                  <a:lnTo>
                    <a:pt x="816697" y="1726937"/>
                  </a:lnTo>
                  <a:lnTo>
                    <a:pt x="864107" y="1728216"/>
                  </a:lnTo>
                  <a:lnTo>
                    <a:pt x="911522" y="1726937"/>
                  </a:lnTo>
                  <a:lnTo>
                    <a:pt x="958267" y="1723145"/>
                  </a:lnTo>
                  <a:lnTo>
                    <a:pt x="1004278" y="1716907"/>
                  </a:lnTo>
                  <a:lnTo>
                    <a:pt x="1049489" y="1708287"/>
                  </a:lnTo>
                  <a:lnTo>
                    <a:pt x="1093833" y="1697351"/>
                  </a:lnTo>
                  <a:lnTo>
                    <a:pt x="1137245" y="1684166"/>
                  </a:lnTo>
                  <a:lnTo>
                    <a:pt x="1179659" y="1668797"/>
                  </a:lnTo>
                  <a:lnTo>
                    <a:pt x="1221009" y="1651310"/>
                  </a:lnTo>
                  <a:lnTo>
                    <a:pt x="1261229" y="1631771"/>
                  </a:lnTo>
                  <a:lnTo>
                    <a:pt x="1300254" y="1610247"/>
                  </a:lnTo>
                  <a:lnTo>
                    <a:pt x="1338017" y="1586802"/>
                  </a:lnTo>
                  <a:lnTo>
                    <a:pt x="1374452" y="1561502"/>
                  </a:lnTo>
                  <a:lnTo>
                    <a:pt x="1409495" y="1534414"/>
                  </a:lnTo>
                  <a:lnTo>
                    <a:pt x="1443078" y="1505604"/>
                  </a:lnTo>
                  <a:lnTo>
                    <a:pt x="1475136" y="1475136"/>
                  </a:lnTo>
                  <a:lnTo>
                    <a:pt x="1505604" y="1443078"/>
                  </a:lnTo>
                  <a:lnTo>
                    <a:pt x="1534414" y="1409495"/>
                  </a:lnTo>
                  <a:lnTo>
                    <a:pt x="1561502" y="1374452"/>
                  </a:lnTo>
                  <a:lnTo>
                    <a:pt x="1586802" y="1338017"/>
                  </a:lnTo>
                  <a:lnTo>
                    <a:pt x="1610247" y="1300254"/>
                  </a:lnTo>
                  <a:lnTo>
                    <a:pt x="1631771" y="1261229"/>
                  </a:lnTo>
                  <a:lnTo>
                    <a:pt x="1651310" y="1221009"/>
                  </a:lnTo>
                  <a:lnTo>
                    <a:pt x="1668797" y="1179659"/>
                  </a:lnTo>
                  <a:lnTo>
                    <a:pt x="1684166" y="1137245"/>
                  </a:lnTo>
                  <a:lnTo>
                    <a:pt x="1697351" y="1093833"/>
                  </a:lnTo>
                  <a:lnTo>
                    <a:pt x="1708287" y="1049489"/>
                  </a:lnTo>
                  <a:lnTo>
                    <a:pt x="1716907" y="1004278"/>
                  </a:lnTo>
                  <a:lnTo>
                    <a:pt x="1723145" y="958267"/>
                  </a:lnTo>
                  <a:lnTo>
                    <a:pt x="1726937" y="911522"/>
                  </a:lnTo>
                  <a:lnTo>
                    <a:pt x="1728216" y="864108"/>
                  </a:lnTo>
                  <a:lnTo>
                    <a:pt x="1726937" y="816693"/>
                  </a:lnTo>
                  <a:lnTo>
                    <a:pt x="1723145" y="769948"/>
                  </a:lnTo>
                  <a:lnTo>
                    <a:pt x="1716907" y="723937"/>
                  </a:lnTo>
                  <a:lnTo>
                    <a:pt x="1708287" y="678726"/>
                  </a:lnTo>
                  <a:lnTo>
                    <a:pt x="1697351" y="634382"/>
                  </a:lnTo>
                  <a:lnTo>
                    <a:pt x="1684166" y="590970"/>
                  </a:lnTo>
                  <a:lnTo>
                    <a:pt x="1668797" y="548556"/>
                  </a:lnTo>
                  <a:lnTo>
                    <a:pt x="1651310" y="507206"/>
                  </a:lnTo>
                  <a:lnTo>
                    <a:pt x="1631771" y="466986"/>
                  </a:lnTo>
                  <a:lnTo>
                    <a:pt x="1610247" y="427961"/>
                  </a:lnTo>
                  <a:lnTo>
                    <a:pt x="1586802" y="390198"/>
                  </a:lnTo>
                  <a:lnTo>
                    <a:pt x="1561502" y="353763"/>
                  </a:lnTo>
                  <a:lnTo>
                    <a:pt x="1534414" y="318720"/>
                  </a:lnTo>
                  <a:lnTo>
                    <a:pt x="1505604" y="285137"/>
                  </a:lnTo>
                  <a:lnTo>
                    <a:pt x="1475136" y="253079"/>
                  </a:lnTo>
                  <a:lnTo>
                    <a:pt x="1443078" y="222611"/>
                  </a:lnTo>
                  <a:lnTo>
                    <a:pt x="1409495" y="193801"/>
                  </a:lnTo>
                  <a:lnTo>
                    <a:pt x="1374452" y="166713"/>
                  </a:lnTo>
                  <a:lnTo>
                    <a:pt x="1338017" y="141413"/>
                  </a:lnTo>
                  <a:lnTo>
                    <a:pt x="1300254" y="117968"/>
                  </a:lnTo>
                  <a:lnTo>
                    <a:pt x="1261229" y="96444"/>
                  </a:lnTo>
                  <a:lnTo>
                    <a:pt x="1221009" y="76905"/>
                  </a:lnTo>
                  <a:lnTo>
                    <a:pt x="1179659" y="59418"/>
                  </a:lnTo>
                  <a:lnTo>
                    <a:pt x="1137245" y="44049"/>
                  </a:lnTo>
                  <a:lnTo>
                    <a:pt x="1093833" y="30864"/>
                  </a:lnTo>
                  <a:lnTo>
                    <a:pt x="1049489" y="19928"/>
                  </a:lnTo>
                  <a:lnTo>
                    <a:pt x="1004278" y="11308"/>
                  </a:lnTo>
                  <a:lnTo>
                    <a:pt x="958267" y="5070"/>
                  </a:lnTo>
                  <a:lnTo>
                    <a:pt x="911522" y="1278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170" y="2567177"/>
              <a:ext cx="1728470" cy="1728470"/>
            </a:xfrm>
            <a:custGeom>
              <a:avLst/>
              <a:gdLst/>
              <a:ahLst/>
              <a:cxnLst/>
              <a:rect l="l" t="t" r="r" b="b"/>
              <a:pathLst>
                <a:path w="1728470" h="1728470">
                  <a:moveTo>
                    <a:pt x="0" y="864108"/>
                  </a:moveTo>
                  <a:lnTo>
                    <a:pt x="1278" y="816693"/>
                  </a:lnTo>
                  <a:lnTo>
                    <a:pt x="5070" y="769948"/>
                  </a:lnTo>
                  <a:lnTo>
                    <a:pt x="11309" y="723937"/>
                  </a:lnTo>
                  <a:lnTo>
                    <a:pt x="19930" y="678726"/>
                  </a:lnTo>
                  <a:lnTo>
                    <a:pt x="30867" y="634382"/>
                  </a:lnTo>
                  <a:lnTo>
                    <a:pt x="44053" y="590970"/>
                  </a:lnTo>
                  <a:lnTo>
                    <a:pt x="59423" y="548556"/>
                  </a:lnTo>
                  <a:lnTo>
                    <a:pt x="76911" y="507206"/>
                  </a:lnTo>
                  <a:lnTo>
                    <a:pt x="96451" y="466986"/>
                  </a:lnTo>
                  <a:lnTo>
                    <a:pt x="117977" y="427961"/>
                  </a:lnTo>
                  <a:lnTo>
                    <a:pt x="141423" y="390198"/>
                  </a:lnTo>
                  <a:lnTo>
                    <a:pt x="166724" y="353763"/>
                  </a:lnTo>
                  <a:lnTo>
                    <a:pt x="193813" y="318720"/>
                  </a:lnTo>
                  <a:lnTo>
                    <a:pt x="222625" y="285137"/>
                  </a:lnTo>
                  <a:lnTo>
                    <a:pt x="253093" y="253079"/>
                  </a:lnTo>
                  <a:lnTo>
                    <a:pt x="285152" y="222611"/>
                  </a:lnTo>
                  <a:lnTo>
                    <a:pt x="318736" y="193801"/>
                  </a:lnTo>
                  <a:lnTo>
                    <a:pt x="353779" y="166713"/>
                  </a:lnTo>
                  <a:lnTo>
                    <a:pt x="390215" y="141413"/>
                  </a:lnTo>
                  <a:lnTo>
                    <a:pt x="427978" y="117968"/>
                  </a:lnTo>
                  <a:lnTo>
                    <a:pt x="467003" y="96444"/>
                  </a:lnTo>
                  <a:lnTo>
                    <a:pt x="507223" y="76905"/>
                  </a:lnTo>
                  <a:lnTo>
                    <a:pt x="548572" y="59418"/>
                  </a:lnTo>
                  <a:lnTo>
                    <a:pt x="590985" y="44049"/>
                  </a:lnTo>
                  <a:lnTo>
                    <a:pt x="634395" y="30864"/>
                  </a:lnTo>
                  <a:lnTo>
                    <a:pt x="678738" y="19928"/>
                  </a:lnTo>
                  <a:lnTo>
                    <a:pt x="723946" y="11308"/>
                  </a:lnTo>
                  <a:lnTo>
                    <a:pt x="769954" y="5070"/>
                  </a:lnTo>
                  <a:lnTo>
                    <a:pt x="816697" y="1278"/>
                  </a:lnTo>
                  <a:lnTo>
                    <a:pt x="864107" y="0"/>
                  </a:lnTo>
                  <a:lnTo>
                    <a:pt x="911522" y="1278"/>
                  </a:lnTo>
                  <a:lnTo>
                    <a:pt x="958267" y="5070"/>
                  </a:lnTo>
                  <a:lnTo>
                    <a:pt x="1004278" y="11308"/>
                  </a:lnTo>
                  <a:lnTo>
                    <a:pt x="1049489" y="19928"/>
                  </a:lnTo>
                  <a:lnTo>
                    <a:pt x="1093833" y="30864"/>
                  </a:lnTo>
                  <a:lnTo>
                    <a:pt x="1137245" y="44049"/>
                  </a:lnTo>
                  <a:lnTo>
                    <a:pt x="1179659" y="59418"/>
                  </a:lnTo>
                  <a:lnTo>
                    <a:pt x="1221009" y="76905"/>
                  </a:lnTo>
                  <a:lnTo>
                    <a:pt x="1261229" y="96444"/>
                  </a:lnTo>
                  <a:lnTo>
                    <a:pt x="1300254" y="117968"/>
                  </a:lnTo>
                  <a:lnTo>
                    <a:pt x="1338017" y="141413"/>
                  </a:lnTo>
                  <a:lnTo>
                    <a:pt x="1374452" y="166713"/>
                  </a:lnTo>
                  <a:lnTo>
                    <a:pt x="1409495" y="193801"/>
                  </a:lnTo>
                  <a:lnTo>
                    <a:pt x="1443078" y="222611"/>
                  </a:lnTo>
                  <a:lnTo>
                    <a:pt x="1475136" y="253079"/>
                  </a:lnTo>
                  <a:lnTo>
                    <a:pt x="1505604" y="285137"/>
                  </a:lnTo>
                  <a:lnTo>
                    <a:pt x="1534414" y="318720"/>
                  </a:lnTo>
                  <a:lnTo>
                    <a:pt x="1561502" y="353763"/>
                  </a:lnTo>
                  <a:lnTo>
                    <a:pt x="1586802" y="390198"/>
                  </a:lnTo>
                  <a:lnTo>
                    <a:pt x="1610247" y="427961"/>
                  </a:lnTo>
                  <a:lnTo>
                    <a:pt x="1631771" y="466986"/>
                  </a:lnTo>
                  <a:lnTo>
                    <a:pt x="1651310" y="507206"/>
                  </a:lnTo>
                  <a:lnTo>
                    <a:pt x="1668797" y="548556"/>
                  </a:lnTo>
                  <a:lnTo>
                    <a:pt x="1684166" y="590970"/>
                  </a:lnTo>
                  <a:lnTo>
                    <a:pt x="1697351" y="634382"/>
                  </a:lnTo>
                  <a:lnTo>
                    <a:pt x="1708287" y="678726"/>
                  </a:lnTo>
                  <a:lnTo>
                    <a:pt x="1716907" y="723937"/>
                  </a:lnTo>
                  <a:lnTo>
                    <a:pt x="1723145" y="769948"/>
                  </a:lnTo>
                  <a:lnTo>
                    <a:pt x="1726937" y="816693"/>
                  </a:lnTo>
                  <a:lnTo>
                    <a:pt x="1728216" y="864108"/>
                  </a:lnTo>
                  <a:lnTo>
                    <a:pt x="1726937" y="911522"/>
                  </a:lnTo>
                  <a:lnTo>
                    <a:pt x="1723145" y="958267"/>
                  </a:lnTo>
                  <a:lnTo>
                    <a:pt x="1716907" y="1004278"/>
                  </a:lnTo>
                  <a:lnTo>
                    <a:pt x="1708287" y="1049489"/>
                  </a:lnTo>
                  <a:lnTo>
                    <a:pt x="1697351" y="1093833"/>
                  </a:lnTo>
                  <a:lnTo>
                    <a:pt x="1684166" y="1137245"/>
                  </a:lnTo>
                  <a:lnTo>
                    <a:pt x="1668797" y="1179659"/>
                  </a:lnTo>
                  <a:lnTo>
                    <a:pt x="1651310" y="1221009"/>
                  </a:lnTo>
                  <a:lnTo>
                    <a:pt x="1631771" y="1261229"/>
                  </a:lnTo>
                  <a:lnTo>
                    <a:pt x="1610247" y="1300254"/>
                  </a:lnTo>
                  <a:lnTo>
                    <a:pt x="1586802" y="1338017"/>
                  </a:lnTo>
                  <a:lnTo>
                    <a:pt x="1561502" y="1374452"/>
                  </a:lnTo>
                  <a:lnTo>
                    <a:pt x="1534414" y="1409495"/>
                  </a:lnTo>
                  <a:lnTo>
                    <a:pt x="1505604" y="1443078"/>
                  </a:lnTo>
                  <a:lnTo>
                    <a:pt x="1475136" y="1475136"/>
                  </a:lnTo>
                  <a:lnTo>
                    <a:pt x="1443078" y="1505604"/>
                  </a:lnTo>
                  <a:lnTo>
                    <a:pt x="1409495" y="1534414"/>
                  </a:lnTo>
                  <a:lnTo>
                    <a:pt x="1374452" y="1561502"/>
                  </a:lnTo>
                  <a:lnTo>
                    <a:pt x="1338017" y="1586802"/>
                  </a:lnTo>
                  <a:lnTo>
                    <a:pt x="1300254" y="1610247"/>
                  </a:lnTo>
                  <a:lnTo>
                    <a:pt x="1261229" y="1631771"/>
                  </a:lnTo>
                  <a:lnTo>
                    <a:pt x="1221009" y="1651310"/>
                  </a:lnTo>
                  <a:lnTo>
                    <a:pt x="1179659" y="1668797"/>
                  </a:lnTo>
                  <a:lnTo>
                    <a:pt x="1137245" y="1684166"/>
                  </a:lnTo>
                  <a:lnTo>
                    <a:pt x="1093833" y="1697351"/>
                  </a:lnTo>
                  <a:lnTo>
                    <a:pt x="1049489" y="1708287"/>
                  </a:lnTo>
                  <a:lnTo>
                    <a:pt x="1004278" y="1716907"/>
                  </a:lnTo>
                  <a:lnTo>
                    <a:pt x="958267" y="1723145"/>
                  </a:lnTo>
                  <a:lnTo>
                    <a:pt x="911522" y="1726937"/>
                  </a:lnTo>
                  <a:lnTo>
                    <a:pt x="864107" y="1728216"/>
                  </a:lnTo>
                  <a:lnTo>
                    <a:pt x="816697" y="1726937"/>
                  </a:lnTo>
                  <a:lnTo>
                    <a:pt x="769954" y="1723145"/>
                  </a:lnTo>
                  <a:lnTo>
                    <a:pt x="723946" y="1716907"/>
                  </a:lnTo>
                  <a:lnTo>
                    <a:pt x="678738" y="1708287"/>
                  </a:lnTo>
                  <a:lnTo>
                    <a:pt x="634395" y="1697351"/>
                  </a:lnTo>
                  <a:lnTo>
                    <a:pt x="590985" y="1684166"/>
                  </a:lnTo>
                  <a:lnTo>
                    <a:pt x="548572" y="1668797"/>
                  </a:lnTo>
                  <a:lnTo>
                    <a:pt x="507223" y="1651310"/>
                  </a:lnTo>
                  <a:lnTo>
                    <a:pt x="467003" y="1631771"/>
                  </a:lnTo>
                  <a:lnTo>
                    <a:pt x="427978" y="1610247"/>
                  </a:lnTo>
                  <a:lnTo>
                    <a:pt x="390215" y="1586802"/>
                  </a:lnTo>
                  <a:lnTo>
                    <a:pt x="353779" y="1561502"/>
                  </a:lnTo>
                  <a:lnTo>
                    <a:pt x="318736" y="1534414"/>
                  </a:lnTo>
                  <a:lnTo>
                    <a:pt x="285152" y="1505604"/>
                  </a:lnTo>
                  <a:lnTo>
                    <a:pt x="253093" y="1475136"/>
                  </a:lnTo>
                  <a:lnTo>
                    <a:pt x="222625" y="1443078"/>
                  </a:lnTo>
                  <a:lnTo>
                    <a:pt x="193813" y="1409495"/>
                  </a:lnTo>
                  <a:lnTo>
                    <a:pt x="166724" y="1374452"/>
                  </a:lnTo>
                  <a:lnTo>
                    <a:pt x="141423" y="1338017"/>
                  </a:lnTo>
                  <a:lnTo>
                    <a:pt x="117977" y="1300254"/>
                  </a:lnTo>
                  <a:lnTo>
                    <a:pt x="96451" y="1261229"/>
                  </a:lnTo>
                  <a:lnTo>
                    <a:pt x="76911" y="1221009"/>
                  </a:lnTo>
                  <a:lnTo>
                    <a:pt x="59423" y="1179659"/>
                  </a:lnTo>
                  <a:lnTo>
                    <a:pt x="44053" y="1137245"/>
                  </a:lnTo>
                  <a:lnTo>
                    <a:pt x="30867" y="1093833"/>
                  </a:lnTo>
                  <a:lnTo>
                    <a:pt x="19930" y="1049489"/>
                  </a:lnTo>
                  <a:lnTo>
                    <a:pt x="11309" y="1004278"/>
                  </a:lnTo>
                  <a:lnTo>
                    <a:pt x="5070" y="958267"/>
                  </a:lnTo>
                  <a:lnTo>
                    <a:pt x="1278" y="911522"/>
                  </a:lnTo>
                  <a:lnTo>
                    <a:pt x="0" y="864108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5943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PELIGRO </a:t>
            </a:r>
            <a:r>
              <a:rPr spc="-10" dirty="0"/>
              <a:t>DE</a:t>
            </a:r>
            <a:r>
              <a:rPr spc="-125" dirty="0"/>
              <a:t> </a:t>
            </a:r>
            <a:r>
              <a:rPr spc="-15" dirty="0"/>
              <a:t>FUGA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Comportamiento</a:t>
            </a:r>
            <a:r>
              <a:rPr spc="105" dirty="0"/>
              <a:t> </a:t>
            </a:r>
            <a:r>
              <a:rPr spc="-5" dirty="0"/>
              <a:t>procesal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3450" y="2739085"/>
            <a:ext cx="635127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son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admisibles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criterios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determinarlo,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actitud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legitima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adoptada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procesado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en 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ejercicio de algún derecho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ordenamiento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le 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ha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reconocido,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así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hecho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no confesar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delito 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atribuido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considerado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como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mal  comportamiento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procesal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383" y="3104464"/>
            <a:ext cx="842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eXGyreAdventor"/>
                <a:cs typeface="TeXGyreAdventor"/>
              </a:rPr>
              <a:t>NO</a:t>
            </a:r>
            <a:endParaRPr sz="4000">
              <a:latin typeface="TeXGyreAdventor"/>
              <a:cs typeface="TeXGyreAdvento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233" y="598119"/>
            <a:ext cx="601154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15" dirty="0"/>
              <a:t>CASACION</a:t>
            </a:r>
            <a:r>
              <a:rPr sz="2800" spc="60" dirty="0"/>
              <a:t> </a:t>
            </a:r>
            <a:r>
              <a:rPr sz="2800" dirty="0"/>
              <a:t>626-2013-MOQUEGUA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5" dirty="0"/>
              <a:t>La </a:t>
            </a:r>
            <a:r>
              <a:rPr sz="2800" dirty="0"/>
              <a:t>audiencia </a:t>
            </a:r>
            <a:r>
              <a:rPr sz="2800" spc="-5" dirty="0"/>
              <a:t>de </a:t>
            </a:r>
            <a:r>
              <a:rPr sz="2800" dirty="0"/>
              <a:t>prisión</a:t>
            </a:r>
            <a:r>
              <a:rPr sz="2800" spc="-100" dirty="0"/>
              <a:t> </a:t>
            </a:r>
            <a:r>
              <a:rPr sz="2800" dirty="0"/>
              <a:t>preventiva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06727" y="1970354"/>
            <a:ext cx="6452870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DECIMO </a:t>
            </a:r>
            <a:r>
              <a:rPr sz="1800" b="1" dirty="0">
                <a:solidFill>
                  <a:srgbClr val="404040"/>
                </a:solidFill>
                <a:latin typeface="TeXGyreAdventor"/>
                <a:cs typeface="TeXGyreAdventor"/>
              </a:rPr>
              <a:t>SEPTIMO: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50">
              <a:latin typeface="TeXGyreAdventor"/>
              <a:cs typeface="TeXGyreAdventor"/>
            </a:endParaRPr>
          </a:p>
          <a:p>
            <a:pPr marL="368935" marR="5080" algn="just">
              <a:lnSpc>
                <a:spcPct val="100099"/>
              </a:lnSpc>
              <a:spcBef>
                <a:spcPts val="5"/>
              </a:spcBef>
            </a:pPr>
            <a:r>
              <a:rPr sz="1800" i="1" spc="30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argumentación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partes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800" i="1" spc="-60" dirty="0">
                <a:solidFill>
                  <a:srgbClr val="404040"/>
                </a:solidFill>
                <a:latin typeface="Verdana"/>
                <a:cs typeface="Verdana"/>
              </a:rPr>
              <a:t>presupuestos 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materiales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haga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punto por </a:t>
            </a:r>
            <a:r>
              <a:rPr sz="1800" b="1" i="1" spc="-40" dirty="0">
                <a:solidFill>
                  <a:srgbClr val="404040"/>
                </a:solidFill>
                <a:latin typeface="TeXGyreAdventor"/>
                <a:cs typeface="TeXGyreAdventor"/>
              </a:rPr>
              <a:t>punto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señaladas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el 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articulo </a:t>
            </a:r>
            <a:r>
              <a:rPr sz="1800" i="1" spc="-170" dirty="0">
                <a:solidFill>
                  <a:srgbClr val="404040"/>
                </a:solidFill>
                <a:latin typeface="Verdana"/>
                <a:cs typeface="Verdana"/>
              </a:rPr>
              <a:t>268°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50" dirty="0">
                <a:solidFill>
                  <a:srgbClr val="404040"/>
                </a:solidFill>
                <a:latin typeface="Verdana"/>
                <a:cs typeface="Verdana"/>
              </a:rPr>
              <a:t>CPP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(…)</a:t>
            </a:r>
            <a:r>
              <a:rPr sz="1800" i="1" spc="-3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presupuesto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presupuesto 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(…)</a:t>
            </a:r>
            <a:r>
              <a:rPr sz="1800" i="1" spc="-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concluir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150" dirty="0">
                <a:solidFill>
                  <a:srgbClr val="404040"/>
                </a:solidFill>
                <a:latin typeface="Verdana"/>
                <a:cs typeface="Verdana"/>
              </a:rPr>
              <a:t>cada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punto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800" i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final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audiencia 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estará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mejores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condiciones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para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pronunciar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1800" i="1" spc="50" dirty="0">
                <a:solidFill>
                  <a:srgbClr val="404040"/>
                </a:solidFill>
                <a:latin typeface="Verdana"/>
                <a:cs typeface="Verdana"/>
              </a:rPr>
              <a:t>medida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coerción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personal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necesaria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proporcional”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3582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200" dirty="0"/>
              <a:t> </a:t>
            </a:r>
            <a:r>
              <a:rPr sz="3200" dirty="0"/>
              <a:t>FUGA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43277" y="1137869"/>
            <a:ext cx="6904355" cy="5038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4310" marR="111379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Pertenencia </a:t>
            </a:r>
            <a:r>
              <a:rPr sz="2800" spc="5" dirty="0">
                <a:solidFill>
                  <a:srgbClr val="0076A2"/>
                </a:solidFill>
                <a:latin typeface="TeXGyreAdventor"/>
                <a:cs typeface="TeXGyreAdventor"/>
              </a:rPr>
              <a:t>a </a:t>
            </a: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una</a:t>
            </a:r>
            <a:r>
              <a:rPr sz="2800" spc="-95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800" dirty="0">
                <a:solidFill>
                  <a:srgbClr val="0076A2"/>
                </a:solidFill>
                <a:latin typeface="TeXGyreAdventor"/>
                <a:cs typeface="TeXGyreAdventor"/>
              </a:rPr>
              <a:t>organización  criminal</a:t>
            </a:r>
            <a:endParaRPr sz="28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QUINCUAGÉSIMO</a:t>
            </a:r>
            <a:r>
              <a:rPr sz="1700" b="1" spc="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20" dirty="0">
                <a:solidFill>
                  <a:srgbClr val="404040"/>
                </a:solidFill>
                <a:latin typeface="TeXGyreAdventor"/>
                <a:cs typeface="TeXGyreAdventor"/>
              </a:rPr>
              <a:t>SÉPTIMO: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Arial"/>
              <a:buChar char=""/>
            </a:pPr>
            <a:endParaRPr sz="2350">
              <a:latin typeface="TeXGyreAdventor"/>
              <a:cs typeface="TeXGyreAdventor"/>
            </a:endParaRPr>
          </a:p>
          <a:p>
            <a:pPr marL="369570" marR="8255" algn="just">
              <a:lnSpc>
                <a:spcPct val="80100"/>
              </a:lnSpc>
            </a:pP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“(…)</a:t>
            </a:r>
            <a:r>
              <a:rPr sz="17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criterio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clave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experiencia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criminológica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30" dirty="0">
                <a:solidFill>
                  <a:srgbClr val="404040"/>
                </a:solidFill>
                <a:latin typeface="Verdana"/>
                <a:cs typeface="Verdana"/>
              </a:rPr>
              <a:t>para 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atender </a:t>
            </a:r>
            <a:r>
              <a:rPr sz="1700" i="1" spc="130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existencia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un </a:t>
            </a:r>
            <a:r>
              <a:rPr sz="1700" i="1" spc="-85" dirty="0">
                <a:solidFill>
                  <a:srgbClr val="404040"/>
                </a:solidFill>
                <a:latin typeface="Verdana"/>
                <a:cs typeface="Verdana"/>
              </a:rPr>
              <a:t>serio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peligro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(…) </a:t>
            </a:r>
            <a:r>
              <a:rPr sz="1700" i="1" spc="8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ahí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ciertos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casos </a:t>
            </a:r>
            <a:r>
              <a:rPr sz="17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solo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baste </a:t>
            </a:r>
            <a:r>
              <a:rPr sz="17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gravedad de </a:t>
            </a:r>
            <a:r>
              <a:rPr sz="17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700" b="1" i="1" dirty="0">
                <a:solidFill>
                  <a:srgbClr val="404040"/>
                </a:solidFill>
                <a:latin typeface="TeXGyreAdventor"/>
                <a:cs typeface="TeXGyreAdventor"/>
              </a:rPr>
              <a:t>pena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y  este </a:t>
            </a:r>
            <a:r>
              <a:rPr sz="17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criterio </a:t>
            </a:r>
            <a:r>
              <a:rPr sz="17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17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imponer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esta</a:t>
            </a:r>
            <a:r>
              <a:rPr sz="1700" b="1" i="1" spc="2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medida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”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QUINCUAGÉSIMO</a:t>
            </a:r>
            <a:r>
              <a:rPr sz="1700" b="1" spc="1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OCTAVO: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eXGyreAdventor"/>
              <a:cs typeface="TeXGyreAdventor"/>
            </a:endParaRPr>
          </a:p>
          <a:p>
            <a:pPr marL="369570" marR="5080" algn="just">
              <a:lnSpc>
                <a:spcPct val="79800"/>
              </a:lnSpc>
            </a:pP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“para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fundamentar </a:t>
            </a:r>
            <a:r>
              <a:rPr sz="1700" i="1" spc="-30" dirty="0">
                <a:solidFill>
                  <a:srgbClr val="404040"/>
                </a:solidFill>
                <a:latin typeface="Verdana"/>
                <a:cs typeface="Verdana"/>
              </a:rPr>
              <a:t>este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extremo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basta </a:t>
            </a:r>
            <a:r>
              <a:rPr sz="1700" i="1" spc="75" dirty="0">
                <a:solidFill>
                  <a:srgbClr val="404040"/>
                </a:solidFill>
                <a:latin typeface="Verdana"/>
                <a:cs typeface="Verdana"/>
              </a:rPr>
              <a:t>con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indicar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existe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organización </a:t>
            </a:r>
            <a:r>
              <a:rPr sz="1700" i="1" spc="-60" dirty="0">
                <a:solidFill>
                  <a:srgbClr val="404040"/>
                </a:solidFill>
                <a:latin typeface="Verdana"/>
                <a:cs typeface="Verdana"/>
              </a:rPr>
              <a:t>criminal, 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sino </a:t>
            </a:r>
            <a:r>
              <a:rPr sz="1700" i="1" spc="-170" dirty="0">
                <a:solidFill>
                  <a:srgbClr val="404040"/>
                </a:solidFill>
                <a:latin typeface="Verdana"/>
                <a:cs typeface="Verdana"/>
              </a:rPr>
              <a:t>sus </a:t>
            </a:r>
            <a:r>
              <a:rPr sz="1700" i="1" spc="15" dirty="0">
                <a:solidFill>
                  <a:srgbClr val="404040"/>
                </a:solidFill>
                <a:latin typeface="Verdana"/>
                <a:cs typeface="Verdana"/>
              </a:rPr>
              <a:t>componentes 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(organización,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permanencia, </a:t>
            </a:r>
            <a:r>
              <a:rPr sz="1700" i="1" spc="-10" dirty="0">
                <a:solidFill>
                  <a:srgbClr val="404040"/>
                </a:solidFill>
                <a:latin typeface="Verdana"/>
                <a:cs typeface="Verdana"/>
              </a:rPr>
              <a:t>pluralidad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miembros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e 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intención </a:t>
            </a:r>
            <a:r>
              <a:rPr sz="1700" i="1" spc="-70" dirty="0">
                <a:solidFill>
                  <a:srgbClr val="404040"/>
                </a:solidFill>
                <a:latin typeface="Verdana"/>
                <a:cs typeface="Verdana"/>
              </a:rPr>
              <a:t>criminal), así </a:t>
            </a:r>
            <a:r>
              <a:rPr sz="1700" i="1" spc="65" dirty="0">
                <a:solidFill>
                  <a:srgbClr val="404040"/>
                </a:solidFill>
                <a:latin typeface="Verdana"/>
                <a:cs typeface="Verdana"/>
              </a:rPr>
              <a:t>como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vinculación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procesado. 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Asimismo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motivar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peligro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configuraría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al 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pertenecer </a:t>
            </a:r>
            <a:r>
              <a:rPr sz="1700" i="1" spc="13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700" i="1" spc="-45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esta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organización”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48885" cy="6858000"/>
            <a:chOff x="0" y="0"/>
            <a:chExt cx="5048885" cy="6858000"/>
          </a:xfrm>
        </p:grpSpPr>
        <p:sp>
          <p:nvSpPr>
            <p:cNvPr id="3" name="object 3"/>
            <p:cNvSpPr/>
            <p:nvPr/>
          </p:nvSpPr>
          <p:spPr>
            <a:xfrm>
              <a:off x="1840229" y="2196845"/>
              <a:ext cx="3200400" cy="3200400"/>
            </a:xfrm>
            <a:custGeom>
              <a:avLst/>
              <a:gdLst/>
              <a:ahLst/>
              <a:cxnLst/>
              <a:rect l="l" t="t" r="r" b="b"/>
              <a:pathLst>
                <a:path w="3200400" h="3200400">
                  <a:moveTo>
                    <a:pt x="2080259" y="0"/>
                  </a:moveTo>
                  <a:lnTo>
                    <a:pt x="2080259" y="800100"/>
                  </a:lnTo>
                  <a:lnTo>
                    <a:pt x="0" y="800100"/>
                  </a:lnTo>
                  <a:lnTo>
                    <a:pt x="0" y="2400299"/>
                  </a:lnTo>
                  <a:lnTo>
                    <a:pt x="2080259" y="2400299"/>
                  </a:lnTo>
                  <a:lnTo>
                    <a:pt x="2080259" y="3200400"/>
                  </a:lnTo>
                  <a:lnTo>
                    <a:pt x="3200399" y="1600199"/>
                  </a:lnTo>
                  <a:lnTo>
                    <a:pt x="2080259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40229" y="2196845"/>
              <a:ext cx="3200400" cy="3200400"/>
            </a:xfrm>
            <a:custGeom>
              <a:avLst/>
              <a:gdLst/>
              <a:ahLst/>
              <a:cxnLst/>
              <a:rect l="l" t="t" r="r" b="b"/>
              <a:pathLst>
                <a:path w="3200400" h="3200400">
                  <a:moveTo>
                    <a:pt x="2080259" y="3200400"/>
                  </a:moveTo>
                  <a:lnTo>
                    <a:pt x="2080259" y="2400299"/>
                  </a:lnTo>
                  <a:lnTo>
                    <a:pt x="0" y="2400299"/>
                  </a:lnTo>
                  <a:lnTo>
                    <a:pt x="0" y="800100"/>
                  </a:lnTo>
                  <a:lnTo>
                    <a:pt x="2080259" y="800100"/>
                  </a:lnTo>
                  <a:lnTo>
                    <a:pt x="2080259" y="0"/>
                  </a:lnTo>
                  <a:lnTo>
                    <a:pt x="3200399" y="1600199"/>
                  </a:lnTo>
                  <a:lnTo>
                    <a:pt x="2080259" y="32004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6053455" cy="883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0" dirty="0"/>
              <a:t>PELIGRO </a:t>
            </a:r>
            <a:r>
              <a:rPr sz="3200" dirty="0"/>
              <a:t>DE</a:t>
            </a:r>
            <a:r>
              <a:rPr sz="3200" spc="-145" dirty="0"/>
              <a:t> </a:t>
            </a:r>
            <a:r>
              <a:rPr sz="3200" dirty="0"/>
              <a:t>FUGA</a:t>
            </a:r>
            <a:endParaRPr sz="32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5" dirty="0"/>
              <a:t>Pertenencia </a:t>
            </a:r>
            <a:r>
              <a:rPr sz="2400" spc="10" dirty="0"/>
              <a:t>a una </a:t>
            </a:r>
            <a:r>
              <a:rPr sz="2400" spc="5" dirty="0"/>
              <a:t>organización</a:t>
            </a:r>
            <a:r>
              <a:rPr sz="2400" spc="-345" dirty="0"/>
              <a:t> </a:t>
            </a:r>
            <a:r>
              <a:rPr sz="2400" spc="10" dirty="0"/>
              <a:t>criminal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044445" y="3534867"/>
            <a:ext cx="2228215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10" dirty="0">
                <a:solidFill>
                  <a:srgbClr val="FFFFFF"/>
                </a:solidFill>
                <a:latin typeface="TeXGyreAdventor"/>
                <a:cs typeface="TeXGyreAdventor"/>
              </a:rPr>
              <a:t>P</a:t>
            </a:r>
            <a:r>
              <a:rPr sz="2900" spc="25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2900" spc="-15" dirty="0">
                <a:solidFill>
                  <a:srgbClr val="FFFFFF"/>
                </a:solidFill>
                <a:latin typeface="TeXGyreAdventor"/>
                <a:cs typeface="TeXGyreAdventor"/>
              </a:rPr>
              <a:t>r</a:t>
            </a:r>
            <a:r>
              <a:rPr sz="2900" spc="60" dirty="0">
                <a:solidFill>
                  <a:srgbClr val="FFFFFF"/>
                </a:solidFill>
                <a:latin typeface="TeXGyreAdventor"/>
                <a:cs typeface="TeXGyreAdventor"/>
              </a:rPr>
              <a:t>t</a:t>
            </a:r>
            <a:r>
              <a:rPr sz="2900" spc="20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2900" spc="-5" dirty="0">
                <a:solidFill>
                  <a:srgbClr val="FFFFFF"/>
                </a:solidFill>
                <a:latin typeface="TeXGyreAdventor"/>
                <a:cs typeface="TeXGyreAdventor"/>
              </a:rPr>
              <a:t>n</a:t>
            </a:r>
            <a:r>
              <a:rPr sz="2900" spc="-15" dirty="0">
                <a:solidFill>
                  <a:srgbClr val="FFFFFF"/>
                </a:solidFill>
                <a:latin typeface="TeXGyreAdventor"/>
                <a:cs typeface="TeXGyreAdventor"/>
              </a:rPr>
              <a:t>e</a:t>
            </a:r>
            <a:r>
              <a:rPr sz="2900" spc="-5" dirty="0">
                <a:solidFill>
                  <a:srgbClr val="FFFFFF"/>
                </a:solidFill>
                <a:latin typeface="TeXGyreAdventor"/>
                <a:cs typeface="TeXGyreAdventor"/>
              </a:rPr>
              <a:t>nc</a:t>
            </a:r>
            <a:r>
              <a:rPr sz="2900" spc="25" dirty="0">
                <a:solidFill>
                  <a:srgbClr val="FFFFFF"/>
                </a:solidFill>
                <a:latin typeface="TeXGyreAdventor"/>
                <a:cs typeface="TeXGyreAdventor"/>
              </a:rPr>
              <a:t>i</a:t>
            </a:r>
            <a:r>
              <a:rPr sz="2900" spc="10" dirty="0">
                <a:solidFill>
                  <a:srgbClr val="FFFFFF"/>
                </a:solidFill>
                <a:latin typeface="TeXGyreAdventor"/>
                <a:cs typeface="TeXGyreAdventor"/>
              </a:rPr>
              <a:t>a</a:t>
            </a:r>
            <a:endParaRPr sz="2900">
              <a:latin typeface="TeXGyreAdventor"/>
              <a:cs typeface="TeXGyreAdvento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20144" y="2188908"/>
            <a:ext cx="3216275" cy="3216275"/>
            <a:chOff x="5220144" y="2188908"/>
            <a:chExt cx="3216275" cy="3216275"/>
          </a:xfrm>
        </p:grpSpPr>
        <p:sp>
          <p:nvSpPr>
            <p:cNvPr id="8" name="object 8"/>
            <p:cNvSpPr/>
            <p:nvPr/>
          </p:nvSpPr>
          <p:spPr>
            <a:xfrm>
              <a:off x="5228082" y="2196845"/>
              <a:ext cx="3200400" cy="3200400"/>
            </a:xfrm>
            <a:custGeom>
              <a:avLst/>
              <a:gdLst/>
              <a:ahLst/>
              <a:cxnLst/>
              <a:rect l="l" t="t" r="r" b="b"/>
              <a:pathLst>
                <a:path w="3200400" h="3200400">
                  <a:moveTo>
                    <a:pt x="1120139" y="0"/>
                  </a:moveTo>
                  <a:lnTo>
                    <a:pt x="0" y="1600199"/>
                  </a:lnTo>
                  <a:lnTo>
                    <a:pt x="1120139" y="3200400"/>
                  </a:lnTo>
                  <a:lnTo>
                    <a:pt x="1120139" y="2400299"/>
                  </a:lnTo>
                  <a:lnTo>
                    <a:pt x="3200399" y="2400299"/>
                  </a:lnTo>
                  <a:lnTo>
                    <a:pt x="3200399" y="800100"/>
                  </a:lnTo>
                  <a:lnTo>
                    <a:pt x="1120139" y="800100"/>
                  </a:lnTo>
                  <a:lnTo>
                    <a:pt x="1120139" y="0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28082" y="2196845"/>
              <a:ext cx="3200400" cy="3200400"/>
            </a:xfrm>
            <a:custGeom>
              <a:avLst/>
              <a:gdLst/>
              <a:ahLst/>
              <a:cxnLst/>
              <a:rect l="l" t="t" r="r" b="b"/>
              <a:pathLst>
                <a:path w="3200400" h="3200400">
                  <a:moveTo>
                    <a:pt x="1120139" y="0"/>
                  </a:moveTo>
                  <a:lnTo>
                    <a:pt x="1120139" y="800100"/>
                  </a:lnTo>
                  <a:lnTo>
                    <a:pt x="3200399" y="800100"/>
                  </a:lnTo>
                  <a:lnTo>
                    <a:pt x="3200399" y="2400299"/>
                  </a:lnTo>
                  <a:lnTo>
                    <a:pt x="1120139" y="2400299"/>
                  </a:lnTo>
                  <a:lnTo>
                    <a:pt x="1120139" y="3200400"/>
                  </a:lnTo>
                  <a:lnTo>
                    <a:pt x="0" y="1600199"/>
                  </a:lnTo>
                  <a:lnTo>
                    <a:pt x="1120139" y="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26911" y="3534867"/>
            <a:ext cx="2161540" cy="4705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5" dirty="0">
                <a:solidFill>
                  <a:srgbClr val="FFFFFF"/>
                </a:solidFill>
                <a:latin typeface="TeXGyreAdventor"/>
                <a:cs typeface="TeXGyreAdventor"/>
              </a:rPr>
              <a:t>Vinculación</a:t>
            </a:r>
            <a:endParaRPr sz="2900">
              <a:latin typeface="TeXGyreAdventor"/>
              <a:cs typeface="TeXGyreAdvento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9371" y="2756916"/>
            <a:ext cx="2018538" cy="98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24832" y="1920900"/>
            <a:ext cx="1013460" cy="1030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600" spc="-20" dirty="0">
                <a:solidFill>
                  <a:srgbClr val="FF0000"/>
                </a:solidFill>
                <a:latin typeface="TeXGyreAdventor"/>
                <a:cs typeface="TeXGyreAdventor"/>
              </a:rPr>
              <a:t>¿?</a:t>
            </a:r>
            <a:endParaRPr sz="6600">
              <a:latin typeface="TeXGyreAdventor"/>
              <a:cs typeface="TeXGyreAdvento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7894" y="5527344"/>
            <a:ext cx="4909820" cy="9417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10" dirty="0">
                <a:latin typeface="TeXGyreAdventor"/>
                <a:cs typeface="TeXGyreAdventor"/>
              </a:rPr>
              <a:t>Caso </a:t>
            </a:r>
            <a:r>
              <a:rPr sz="2000" b="1" dirty="0">
                <a:latin typeface="TeXGyreAdventor"/>
                <a:cs typeface="TeXGyreAdventor"/>
              </a:rPr>
              <a:t>Ollanta </a:t>
            </a:r>
            <a:r>
              <a:rPr sz="2000" b="1" spc="5" dirty="0">
                <a:latin typeface="TeXGyreAdventor"/>
                <a:cs typeface="TeXGyreAdventor"/>
              </a:rPr>
              <a:t>Humala y </a:t>
            </a:r>
            <a:r>
              <a:rPr sz="2000" b="1" dirty="0">
                <a:latin typeface="TeXGyreAdventor"/>
                <a:cs typeface="TeXGyreAdventor"/>
              </a:rPr>
              <a:t>Nadine</a:t>
            </a:r>
            <a:r>
              <a:rPr sz="2000" b="1" spc="-235" dirty="0">
                <a:latin typeface="TeXGyreAdventor"/>
                <a:cs typeface="TeXGyreAdventor"/>
              </a:rPr>
              <a:t> </a:t>
            </a:r>
            <a:r>
              <a:rPr sz="2000" b="1" dirty="0">
                <a:latin typeface="TeXGyreAdventor"/>
                <a:cs typeface="TeXGyreAdventor"/>
              </a:rPr>
              <a:t>Heredia</a:t>
            </a:r>
            <a:endParaRPr sz="20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155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0" dirty="0">
                <a:latin typeface="TeXGyreAdventor"/>
                <a:cs typeface="TeXGyreAdventor"/>
              </a:rPr>
              <a:t>Caso </a:t>
            </a:r>
            <a:r>
              <a:rPr sz="2000" b="1" dirty="0">
                <a:latin typeface="TeXGyreAdventor"/>
                <a:cs typeface="TeXGyreAdventor"/>
              </a:rPr>
              <a:t>Felix</a:t>
            </a:r>
            <a:r>
              <a:rPr sz="2000" b="1" spc="-100" dirty="0">
                <a:latin typeface="TeXGyreAdventor"/>
                <a:cs typeface="TeXGyreAdventor"/>
              </a:rPr>
              <a:t> </a:t>
            </a:r>
            <a:r>
              <a:rPr sz="2000" b="1" spc="5" dirty="0">
                <a:latin typeface="TeXGyreAdventor"/>
                <a:cs typeface="TeXGyreAdventor"/>
              </a:rPr>
              <a:t>Moreno</a:t>
            </a:r>
            <a:endParaRPr sz="2000">
              <a:latin typeface="TeXGyreAdventor"/>
              <a:cs typeface="TeXGyreAdvento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277" y="716991"/>
            <a:ext cx="6170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/>
              <a:t>PELIGRO </a:t>
            </a:r>
            <a:r>
              <a:rPr sz="3200" dirty="0"/>
              <a:t>DE</a:t>
            </a:r>
            <a:r>
              <a:rPr sz="3200" spc="-165" dirty="0"/>
              <a:t> </a:t>
            </a:r>
            <a:r>
              <a:rPr sz="3200" spc="-10" dirty="0"/>
              <a:t>OBSTACULIZACION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15414" y="1797761"/>
            <a:ext cx="5831840" cy="30975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255270" indent="-342900">
              <a:lnSpc>
                <a:spcPct val="100000"/>
              </a:lnSpc>
              <a:spcBef>
                <a:spcPts val="115"/>
              </a:spcBef>
              <a:buClr>
                <a:srgbClr val="0E6EC5"/>
              </a:buClr>
              <a:buAutoNum type="arabicPeriod"/>
              <a:tabLst>
                <a:tab pos="355600" algn="l"/>
              </a:tabLst>
            </a:pP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Destruirá,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modificará,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ocultará,  suprimirá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o falsificará elementos</a:t>
            </a:r>
            <a:r>
              <a:rPr sz="2400" spc="-3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de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prueba.</a:t>
            </a:r>
            <a:endParaRPr sz="2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E6EC5"/>
              </a:buClr>
              <a:buFont typeface="TeXGyreAdventor"/>
              <a:buAutoNum type="arabicPeriod"/>
            </a:pPr>
            <a:endParaRPr sz="3350">
              <a:latin typeface="TeXGyreAdventor"/>
              <a:cs typeface="TeXGyreAdventor"/>
            </a:endParaRPr>
          </a:p>
          <a:p>
            <a:pPr marL="355600" indent="-342900">
              <a:lnSpc>
                <a:spcPct val="100000"/>
              </a:lnSpc>
              <a:buClr>
                <a:srgbClr val="0E6EC5"/>
              </a:buClr>
              <a:buAutoNum type="arabicPeriod"/>
              <a:tabLst>
                <a:tab pos="355600" algn="l"/>
              </a:tabLst>
            </a:pP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Influirá en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otras partes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</a:t>
            </a:r>
            <a:r>
              <a:rPr sz="24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testigos.</a:t>
            </a:r>
            <a:endParaRPr sz="2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E6EC5"/>
              </a:buClr>
              <a:buFont typeface="TeXGyreAdventor"/>
              <a:buAutoNum type="arabicPeriod"/>
            </a:pPr>
            <a:endParaRPr sz="3300">
              <a:latin typeface="TeXGyreAdventor"/>
              <a:cs typeface="TeXGyreAdventor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AutoNum type="arabicPeriod"/>
              <a:tabLst>
                <a:tab pos="355600" algn="l"/>
              </a:tabLst>
            </a:pP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Inducirá a realizar</a:t>
            </a:r>
            <a:r>
              <a:rPr sz="2400" spc="-3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comportamientos.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7123" y="285114"/>
            <a:ext cx="3416935" cy="878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05"/>
              </a:spcBef>
            </a:pPr>
            <a:r>
              <a:rPr sz="2800" spc="10" dirty="0"/>
              <a:t>PELIGRO</a:t>
            </a:r>
            <a:r>
              <a:rPr sz="2800" spc="-175" dirty="0"/>
              <a:t> </a:t>
            </a:r>
            <a:r>
              <a:rPr sz="2800" spc="-10" dirty="0"/>
              <a:t>PROCESAL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10" dirty="0"/>
              <a:t>Félix</a:t>
            </a:r>
            <a:r>
              <a:rPr sz="2800" spc="-45" dirty="0"/>
              <a:t> </a:t>
            </a:r>
            <a:r>
              <a:rPr sz="2800" spc="10" dirty="0"/>
              <a:t>Moreno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0" y="1363103"/>
            <a:ext cx="9144000" cy="5495290"/>
            <a:chOff x="0" y="1363103"/>
            <a:chExt cx="9144000" cy="5495290"/>
          </a:xfrm>
        </p:grpSpPr>
        <p:sp>
          <p:nvSpPr>
            <p:cNvPr id="6" name="object 6"/>
            <p:cNvSpPr/>
            <p:nvPr/>
          </p:nvSpPr>
          <p:spPr>
            <a:xfrm>
              <a:off x="0" y="1363103"/>
              <a:ext cx="9144000" cy="718820"/>
            </a:xfrm>
            <a:custGeom>
              <a:avLst/>
              <a:gdLst/>
              <a:ahLst/>
              <a:cxnLst/>
              <a:rect l="l" t="t" r="r" b="b"/>
              <a:pathLst>
                <a:path w="9144000" h="718819">
                  <a:moveTo>
                    <a:pt x="9144000" y="0"/>
                  </a:moveTo>
                  <a:lnTo>
                    <a:pt x="0" y="0"/>
                  </a:lnTo>
                  <a:lnTo>
                    <a:pt x="0" y="718426"/>
                  </a:lnTo>
                  <a:lnTo>
                    <a:pt x="9144000" y="71842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081530"/>
              <a:ext cx="9144000" cy="4776470"/>
            </a:xfrm>
            <a:custGeom>
              <a:avLst/>
              <a:gdLst/>
              <a:ahLst/>
              <a:cxnLst/>
              <a:rect l="l" t="t" r="r" b="b"/>
              <a:pathLst>
                <a:path w="9144000" h="4776470">
                  <a:moveTo>
                    <a:pt x="9144000" y="0"/>
                  </a:moveTo>
                  <a:lnTo>
                    <a:pt x="0" y="0"/>
                  </a:lnTo>
                  <a:lnTo>
                    <a:pt x="0" y="4776470"/>
                  </a:lnTo>
                  <a:lnTo>
                    <a:pt x="9144000" y="47764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356741"/>
          <a:ext cx="9137650" cy="5491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438"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PELIGRO 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OBSTACULIZACION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293">
                <a:tc>
                  <a:txBody>
                    <a:bodyPr/>
                    <a:lstStyle/>
                    <a:p>
                      <a:pPr marL="65405">
                        <a:lnSpc>
                          <a:spcPts val="2355"/>
                        </a:lnSpc>
                      </a:pP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amenaza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Gil 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Shavit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“eres </a:t>
                      </a:r>
                      <a:r>
                        <a:rPr sz="2000" spc="-95" dirty="0">
                          <a:latin typeface="Times New Roman"/>
                          <a:cs typeface="Times New Roman"/>
                        </a:rPr>
                        <a:t>gil </a:t>
                      </a:r>
                      <a:r>
                        <a:rPr sz="2000" spc="-16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morirás 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gil”; </a:t>
                      </a:r>
                      <a:r>
                        <a:rPr sz="2000" spc="-16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conforme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ha puesto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manifiesto</a:t>
                      </a:r>
                      <a:r>
                        <a:rPr sz="2000" spc="4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con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Acta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fecha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abril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2017, 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miembros 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o por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funcionarios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UDAVICT.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5405" marR="46990" algn="just">
                        <a:lnSpc>
                          <a:spcPct val="107100"/>
                        </a:lnSpc>
                      </a:pP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defensa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presentó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declaraciones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juradas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funcionarios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participaron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Comité 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Otorgamiento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Buena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Pro,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este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caso,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empresa 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Vía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Costa 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Verde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Tramo  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Callao.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Estas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declaraciones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refieren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Antero 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Millán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Díaz, 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Alexis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Carnero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Abilaborta </a:t>
                      </a:r>
                      <a:r>
                        <a:rPr sz="2000" spc="-165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Nancy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Milagros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Fito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Meza.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Resulta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obvio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siendo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su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jefe </a:t>
                      </a:r>
                      <a:r>
                        <a:rPr sz="2000" spc="25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siendo </a:t>
                      </a:r>
                      <a:r>
                        <a:rPr sz="2000" spc="-8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máxima 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autoridad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Gobierno 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Regional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del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Callao,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estando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hechos 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graves 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son 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atribuidos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esta 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posibilidad</a:t>
                      </a:r>
                      <a:r>
                        <a:rPr sz="2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existe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277" y="500837"/>
            <a:ext cx="610235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10" dirty="0"/>
              <a:t>PELIGRO</a:t>
            </a:r>
            <a:r>
              <a:rPr sz="2800" spc="-90" dirty="0"/>
              <a:t> </a:t>
            </a:r>
            <a:r>
              <a:rPr sz="2800" spc="-10" dirty="0"/>
              <a:t>PROCESAL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dirty="0"/>
              <a:t>Club </a:t>
            </a:r>
            <a:r>
              <a:rPr sz="2800" spc="-10" dirty="0"/>
              <a:t>construcción </a:t>
            </a:r>
            <a:r>
              <a:rPr sz="2800" spc="-375" dirty="0">
                <a:latin typeface="Verdana"/>
                <a:cs typeface="Verdana"/>
              </a:rPr>
              <a:t>– </a:t>
            </a:r>
            <a:r>
              <a:rPr sz="2800" spc="-5" dirty="0"/>
              <a:t>Garcia</a:t>
            </a:r>
            <a:r>
              <a:rPr sz="2800" spc="195" dirty="0"/>
              <a:t> </a:t>
            </a:r>
            <a:r>
              <a:rPr sz="2800" dirty="0"/>
              <a:t>Salazar</a:t>
            </a:r>
            <a:endParaRPr sz="28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478407"/>
          <a:ext cx="9137648" cy="537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279"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DOMICILIARIO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0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FAMILIAR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OTROS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786">
                <a:tc>
                  <a:txBody>
                    <a:bodyPr/>
                    <a:lstStyle/>
                    <a:p>
                      <a:pPr marL="6540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spc="10" dirty="0">
                          <a:latin typeface="Times New Roman"/>
                          <a:cs typeface="Times New Roman"/>
                        </a:rPr>
                        <a:t>Esta 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juzgadora </a:t>
                      </a:r>
                      <a:r>
                        <a:rPr sz="15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4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5405" marR="63500" algn="just">
                        <a:lnSpc>
                          <a:spcPct val="110400"/>
                        </a:lnSpc>
                        <a:spcBef>
                          <a:spcPts val="5"/>
                        </a:spcBef>
                        <a:tabLst>
                          <a:tab pos="1332230" algn="l"/>
                          <a:tab pos="1487805" algn="l"/>
                        </a:tabLst>
                      </a:pPr>
                      <a:r>
                        <a:rPr sz="1550" spc="-5" dirty="0">
                          <a:latin typeface="Times New Roman"/>
                          <a:cs typeface="Times New Roman"/>
                        </a:rPr>
                        <a:t>desconoce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se 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ha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acreditado 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el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io	</a:t>
                      </a:r>
                      <a:r>
                        <a:rPr sz="1550" spc="4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al  d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de		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el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5405" marR="63500">
                        <a:lnSpc>
                          <a:spcPct val="110400"/>
                        </a:lnSpc>
                        <a:tabLst>
                          <a:tab pos="906780" algn="l"/>
                          <a:tab pos="1122045" algn="l"/>
                          <a:tab pos="1368425" algn="l"/>
                        </a:tabLst>
                      </a:pP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investigado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ia	y	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de  ad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s			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intervenido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tabLst>
                          <a:tab pos="1409700" algn="l"/>
                        </a:tabLst>
                      </a:pP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Existe	</a:t>
                      </a:r>
                      <a:r>
                        <a:rPr sz="1550" spc="65" dirty="0">
                          <a:latin typeface="Times New Roman"/>
                          <a:cs typeface="Times New Roman"/>
                        </a:rPr>
                        <a:t>un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domicilio.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144270" algn="l"/>
                          <a:tab pos="1688464" algn="l"/>
                        </a:tabLst>
                      </a:pP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También	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	ha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743075" algn="l"/>
                        </a:tabLst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acreditado	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la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1587500" algn="l"/>
                        </a:tabLst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enfermedad	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que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215" marR="64135" algn="just">
                        <a:lnSpc>
                          <a:spcPct val="11040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sufrirían</a:t>
                      </a:r>
                      <a:r>
                        <a:rPr sz="155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dos de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sus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menores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hijos,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lo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cual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si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sz="15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penoso.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Existe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una</a:t>
                      </a:r>
                      <a:r>
                        <a:rPr sz="15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familia.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advierte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desprendimiento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patrimonial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que ha</a:t>
                      </a:r>
                      <a:r>
                        <a:rPr sz="15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venido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9850" marR="54610" algn="just">
                        <a:lnSpc>
                          <a:spcPct val="110400"/>
                        </a:lnSpc>
                        <a:spcBef>
                          <a:spcPts val="5"/>
                        </a:spcBef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realizando</a:t>
                      </a:r>
                      <a:r>
                        <a:rPr sz="155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elementos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objetivos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daría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este 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arraigo </a:t>
                      </a:r>
                      <a:r>
                        <a:rPr sz="1550" spc="20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encuentra fuerte,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las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diferentes ventas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10" dirty="0">
                          <a:latin typeface="Times New Roman"/>
                          <a:cs typeface="Times New Roman"/>
                        </a:rPr>
                        <a:t>han 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realizado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fecha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26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abril</a:t>
                      </a:r>
                      <a:r>
                        <a:rPr sz="15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2017.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850" marR="55244" algn="just">
                        <a:lnSpc>
                          <a:spcPct val="110400"/>
                        </a:lnSpc>
                      </a:pP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gravedad</a:t>
                      </a:r>
                      <a:r>
                        <a:rPr sz="155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pena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espera  </a:t>
                      </a:r>
                      <a:r>
                        <a:rPr sz="1550" spc="20" dirty="0">
                          <a:latin typeface="Times New Roman"/>
                          <a:cs typeface="Times New Roman"/>
                        </a:rPr>
                        <a:t>como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resultado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del 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procedimiento: </a:t>
                      </a:r>
                      <a:r>
                        <a:rPr sz="1550" spc="20" dirty="0">
                          <a:latin typeface="Times New Roman"/>
                          <a:cs typeface="Times New Roman"/>
                        </a:rPr>
                        <a:t>no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único 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criterio para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imponer 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prisión 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preventiva.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850" marR="57150" algn="just">
                        <a:lnSpc>
                          <a:spcPct val="11130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Mantiene 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otros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procesos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encuentra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asistiendo, </a:t>
                      </a:r>
                      <a:r>
                        <a:rPr sz="1550" spc="20" dirty="0">
                          <a:latin typeface="Times New Roman"/>
                          <a:cs typeface="Times New Roman"/>
                        </a:rPr>
                        <a:t>pero 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dado 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el 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desprendimiento que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ha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estado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realizando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da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una 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posible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intención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rehuir 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acción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55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justicia.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850" marR="50800" algn="just">
                        <a:lnSpc>
                          <a:spcPct val="110500"/>
                        </a:lnSpc>
                      </a:pP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pertenencia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imputado 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5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una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organización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su 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reintegración 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las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mismas: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sustenta en 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graves 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elementos </a:t>
                      </a:r>
                      <a:r>
                        <a:rPr sz="1550" spc="2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convicción.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23" y="572846"/>
            <a:ext cx="5932805" cy="759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15" dirty="0"/>
              <a:t>PELIGRO</a:t>
            </a:r>
            <a:r>
              <a:rPr sz="2400" spc="-140" dirty="0"/>
              <a:t> </a:t>
            </a:r>
            <a:r>
              <a:rPr sz="2400" spc="-10" dirty="0"/>
              <a:t>PROCESAL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10" dirty="0"/>
              <a:t>Socios </a:t>
            </a:r>
            <a:r>
              <a:rPr sz="2400" spc="5" dirty="0"/>
              <a:t>Odebrecht </a:t>
            </a:r>
            <a:r>
              <a:rPr sz="2400" spc="-320" dirty="0">
                <a:latin typeface="Verdana"/>
                <a:cs typeface="Verdana"/>
              </a:rPr>
              <a:t>– </a:t>
            </a:r>
            <a:r>
              <a:rPr sz="2400" spc="-5" dirty="0"/>
              <a:t>F. </a:t>
            </a:r>
            <a:r>
              <a:rPr sz="2400" dirty="0"/>
              <a:t>G. </a:t>
            </a:r>
            <a:r>
              <a:rPr sz="2400" spc="5" dirty="0"/>
              <a:t>Camet</a:t>
            </a:r>
            <a:r>
              <a:rPr sz="2400" spc="-125" dirty="0"/>
              <a:t> </a:t>
            </a:r>
            <a:r>
              <a:rPr sz="2400" spc="15" dirty="0"/>
              <a:t>Picone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160" y="1550416"/>
            <a:ext cx="8952865" cy="5307965"/>
            <a:chOff x="191160" y="1550416"/>
            <a:chExt cx="8952865" cy="5307965"/>
          </a:xfrm>
        </p:grpSpPr>
        <p:sp>
          <p:nvSpPr>
            <p:cNvPr id="4" name="object 4"/>
            <p:cNvSpPr/>
            <p:nvPr/>
          </p:nvSpPr>
          <p:spPr>
            <a:xfrm>
              <a:off x="197510" y="1556740"/>
              <a:ext cx="8946515" cy="298450"/>
            </a:xfrm>
            <a:custGeom>
              <a:avLst/>
              <a:gdLst/>
              <a:ahLst/>
              <a:cxnLst/>
              <a:rect l="l" t="t" r="r" b="b"/>
              <a:pathLst>
                <a:path w="8946515" h="298450">
                  <a:moveTo>
                    <a:pt x="8946515" y="0"/>
                  </a:moveTo>
                  <a:lnTo>
                    <a:pt x="0" y="0"/>
                  </a:lnTo>
                  <a:lnTo>
                    <a:pt x="0" y="298348"/>
                  </a:lnTo>
                  <a:lnTo>
                    <a:pt x="8946515" y="298348"/>
                  </a:lnTo>
                  <a:lnTo>
                    <a:pt x="894651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510" y="1855089"/>
              <a:ext cx="8946515" cy="5003165"/>
            </a:xfrm>
            <a:custGeom>
              <a:avLst/>
              <a:gdLst/>
              <a:ahLst/>
              <a:cxnLst/>
              <a:rect l="l" t="t" r="r" b="b"/>
              <a:pathLst>
                <a:path w="8946515" h="5003165">
                  <a:moveTo>
                    <a:pt x="8946515" y="0"/>
                  </a:moveTo>
                  <a:lnTo>
                    <a:pt x="0" y="0"/>
                  </a:lnTo>
                  <a:lnTo>
                    <a:pt x="0" y="5002911"/>
                  </a:lnTo>
                  <a:lnTo>
                    <a:pt x="8946515" y="5002911"/>
                  </a:lnTo>
                  <a:lnTo>
                    <a:pt x="8946515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160" y="1550415"/>
              <a:ext cx="8952865" cy="5307965"/>
            </a:xfrm>
            <a:custGeom>
              <a:avLst/>
              <a:gdLst/>
              <a:ahLst/>
              <a:cxnLst/>
              <a:rect l="l" t="t" r="r" b="b"/>
              <a:pathLst>
                <a:path w="8952865" h="5307965">
                  <a:moveTo>
                    <a:pt x="8952840" y="0"/>
                  </a:moveTo>
                  <a:lnTo>
                    <a:pt x="8946490" y="0"/>
                  </a:lnTo>
                  <a:lnTo>
                    <a:pt x="8946490" y="12700"/>
                  </a:lnTo>
                  <a:lnTo>
                    <a:pt x="8946490" y="285623"/>
                  </a:lnTo>
                  <a:lnTo>
                    <a:pt x="8946490" y="323723"/>
                  </a:lnTo>
                  <a:lnTo>
                    <a:pt x="8946490" y="5301234"/>
                  </a:lnTo>
                  <a:lnTo>
                    <a:pt x="12700" y="5301234"/>
                  </a:lnTo>
                  <a:lnTo>
                    <a:pt x="12700" y="323723"/>
                  </a:lnTo>
                  <a:lnTo>
                    <a:pt x="8946490" y="323723"/>
                  </a:lnTo>
                  <a:lnTo>
                    <a:pt x="8946490" y="285623"/>
                  </a:lnTo>
                  <a:lnTo>
                    <a:pt x="12700" y="285623"/>
                  </a:lnTo>
                  <a:lnTo>
                    <a:pt x="12700" y="12700"/>
                  </a:lnTo>
                  <a:lnTo>
                    <a:pt x="8946490" y="12700"/>
                  </a:lnTo>
                  <a:lnTo>
                    <a:pt x="8946490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85623"/>
                  </a:lnTo>
                  <a:lnTo>
                    <a:pt x="0" y="323723"/>
                  </a:lnTo>
                  <a:lnTo>
                    <a:pt x="0" y="5301234"/>
                  </a:lnTo>
                  <a:lnTo>
                    <a:pt x="0" y="5307584"/>
                  </a:lnTo>
                  <a:lnTo>
                    <a:pt x="12700" y="5307584"/>
                  </a:lnTo>
                  <a:lnTo>
                    <a:pt x="8946490" y="5307584"/>
                  </a:lnTo>
                  <a:lnTo>
                    <a:pt x="8952840" y="5307584"/>
                  </a:lnTo>
                  <a:lnTo>
                    <a:pt x="8952840" y="5301234"/>
                  </a:lnTo>
                  <a:lnTo>
                    <a:pt x="8952840" y="323723"/>
                  </a:lnTo>
                  <a:lnTo>
                    <a:pt x="8952840" y="285623"/>
                  </a:lnTo>
                  <a:lnTo>
                    <a:pt x="8952840" y="12700"/>
                  </a:lnTo>
                  <a:lnTo>
                    <a:pt x="8952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02582" y="1540205"/>
            <a:ext cx="54165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OTROS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390" y="1815704"/>
            <a:ext cx="8840470" cy="47250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0"/>
              </a:spcBef>
            </a:pPr>
            <a:r>
              <a:rPr sz="1800" spc="20" dirty="0">
                <a:latin typeface="Times New Roman"/>
                <a:cs typeface="Times New Roman"/>
              </a:rPr>
              <a:t>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indudable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que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Times New Roman"/>
                <a:cs typeface="Times New Roman"/>
              </a:rPr>
              <a:t>el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imputado,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al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ser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prominente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empresario,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20" dirty="0">
                <a:latin typeface="Times New Roman"/>
                <a:cs typeface="Times New Roman"/>
              </a:rPr>
              <a:t>goza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25" dirty="0">
                <a:latin typeface="Times New Roman"/>
                <a:cs typeface="Times New Roman"/>
              </a:rPr>
              <a:t>de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una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gran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capacidad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1800" b="1" spc="15" dirty="0">
                <a:latin typeface="Times New Roman"/>
                <a:cs typeface="Times New Roman"/>
              </a:rPr>
              <a:t>económica que </a:t>
            </a:r>
            <a:r>
              <a:rPr sz="1800" b="1" dirty="0">
                <a:latin typeface="Times New Roman"/>
                <a:cs typeface="Times New Roman"/>
              </a:rPr>
              <a:t>lo </a:t>
            </a:r>
            <a:r>
              <a:rPr sz="1800" b="1" spc="20" dirty="0">
                <a:latin typeface="Times New Roman"/>
                <a:cs typeface="Times New Roman"/>
              </a:rPr>
              <a:t>pone </a:t>
            </a:r>
            <a:r>
              <a:rPr sz="1800" b="1" spc="5" dirty="0">
                <a:latin typeface="Times New Roman"/>
                <a:cs typeface="Times New Roman"/>
              </a:rPr>
              <a:t>en </a:t>
            </a:r>
            <a:r>
              <a:rPr sz="1800" b="1" spc="-30" dirty="0">
                <a:latin typeface="Times New Roman"/>
                <a:cs typeface="Times New Roman"/>
              </a:rPr>
              <a:t>mejores </a:t>
            </a:r>
            <a:r>
              <a:rPr sz="1800" b="1" spc="15" dirty="0">
                <a:latin typeface="Times New Roman"/>
                <a:cs typeface="Times New Roman"/>
              </a:rPr>
              <a:t>condiciones </a:t>
            </a:r>
            <a:r>
              <a:rPr sz="1800" b="1" spc="-70" dirty="0">
                <a:latin typeface="Times New Roman"/>
                <a:cs typeface="Times New Roman"/>
              </a:rPr>
              <a:t>para </a:t>
            </a:r>
            <a:r>
              <a:rPr sz="1800" b="1" spc="-35" dirty="0">
                <a:latin typeface="Times New Roman"/>
                <a:cs typeface="Times New Roman"/>
              </a:rPr>
              <a:t>abandonar </a:t>
            </a:r>
            <a:r>
              <a:rPr sz="1800" b="1" spc="-5" dirty="0">
                <a:latin typeface="Times New Roman"/>
                <a:cs typeface="Times New Roman"/>
              </a:rPr>
              <a:t>el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país.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7000"/>
              </a:lnSpc>
            </a:pPr>
            <a:r>
              <a:rPr sz="1800" spc="-60" dirty="0">
                <a:latin typeface="Times New Roman"/>
                <a:cs typeface="Times New Roman"/>
              </a:rPr>
              <a:t>Las facilidades </a:t>
            </a:r>
            <a:r>
              <a:rPr sz="1800" spc="-30" dirty="0">
                <a:latin typeface="Times New Roman"/>
                <a:cs typeface="Times New Roman"/>
              </a:rPr>
              <a:t>para </a:t>
            </a:r>
            <a:r>
              <a:rPr sz="1800" spc="-20" dirty="0">
                <a:latin typeface="Times New Roman"/>
                <a:cs typeface="Times New Roman"/>
              </a:rPr>
              <a:t>abandonar </a:t>
            </a:r>
            <a:r>
              <a:rPr sz="1800" spc="-45" dirty="0">
                <a:latin typeface="Times New Roman"/>
                <a:cs typeface="Times New Roman"/>
              </a:rPr>
              <a:t>definitivamente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60" dirty="0">
                <a:latin typeface="Times New Roman"/>
                <a:cs typeface="Times New Roman"/>
              </a:rPr>
              <a:t>país </a:t>
            </a:r>
            <a:r>
              <a:rPr sz="1800" spc="15" dirty="0">
                <a:latin typeface="Times New Roman"/>
                <a:cs typeface="Times New Roman"/>
              </a:rPr>
              <a:t>o </a:t>
            </a:r>
            <a:r>
              <a:rPr sz="1800" spc="-20" dirty="0">
                <a:latin typeface="Times New Roman"/>
                <a:cs typeface="Times New Roman"/>
              </a:rPr>
              <a:t>permanecer </a:t>
            </a:r>
            <a:r>
              <a:rPr sz="1800" spc="-35" dirty="0">
                <a:latin typeface="Times New Roman"/>
                <a:cs typeface="Times New Roman"/>
              </a:rPr>
              <a:t>oculto: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20" dirty="0">
                <a:latin typeface="Times New Roman"/>
                <a:cs typeface="Times New Roman"/>
              </a:rPr>
              <a:t>imputado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45" dirty="0">
                <a:latin typeface="Times New Roman"/>
                <a:cs typeface="Times New Roman"/>
              </a:rPr>
              <a:t>según  </a:t>
            </a:r>
            <a:r>
              <a:rPr sz="1800" spc="5" dirty="0">
                <a:latin typeface="Times New Roman"/>
                <a:cs typeface="Times New Roman"/>
              </a:rPr>
              <a:t>reporte </a:t>
            </a:r>
            <a:r>
              <a:rPr sz="1800" spc="-35" dirty="0">
                <a:latin typeface="Times New Roman"/>
                <a:cs typeface="Times New Roman"/>
              </a:rPr>
              <a:t>migratorio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b="1" spc="-40" dirty="0">
                <a:latin typeface="Times New Roman"/>
                <a:cs typeface="Times New Roman"/>
              </a:rPr>
              <a:t>registra </a:t>
            </a:r>
            <a:r>
              <a:rPr sz="1800" b="1" spc="-5" dirty="0">
                <a:latin typeface="Times New Roman"/>
                <a:cs typeface="Times New Roman"/>
              </a:rPr>
              <a:t>un </a:t>
            </a:r>
            <a:r>
              <a:rPr sz="1800" b="1" spc="10" dirty="0">
                <a:latin typeface="Times New Roman"/>
                <a:cs typeface="Times New Roman"/>
              </a:rPr>
              <a:t>intenso </a:t>
            </a:r>
            <a:r>
              <a:rPr sz="1800" b="1" spc="-5" dirty="0">
                <a:latin typeface="Times New Roman"/>
                <a:cs typeface="Times New Roman"/>
              </a:rPr>
              <a:t>movimiento </a:t>
            </a:r>
            <a:r>
              <a:rPr sz="1800" b="1" spc="-30" dirty="0">
                <a:latin typeface="Times New Roman"/>
                <a:cs typeface="Times New Roman"/>
              </a:rPr>
              <a:t>migratorio</a:t>
            </a:r>
            <a:r>
              <a:rPr sz="1800" spc="-30" dirty="0">
                <a:latin typeface="Times New Roman"/>
                <a:cs typeface="Times New Roman"/>
              </a:rPr>
              <a:t>, </a:t>
            </a:r>
            <a:r>
              <a:rPr sz="1800" spc="-45" dirty="0">
                <a:latin typeface="Times New Roman"/>
                <a:cs typeface="Times New Roman"/>
              </a:rPr>
              <a:t>lo </a:t>
            </a:r>
            <a:r>
              <a:rPr sz="1800" spc="-65" dirty="0">
                <a:latin typeface="Times New Roman"/>
                <a:cs typeface="Times New Roman"/>
              </a:rPr>
              <a:t>cual </a:t>
            </a:r>
            <a:r>
              <a:rPr sz="1800" spc="-50" dirty="0">
                <a:latin typeface="Times New Roman"/>
                <a:cs typeface="Times New Roman"/>
              </a:rPr>
              <a:t>evidencia </a:t>
            </a:r>
            <a:r>
              <a:rPr sz="1800" spc="-40" dirty="0">
                <a:latin typeface="Times New Roman"/>
                <a:cs typeface="Times New Roman"/>
              </a:rPr>
              <a:t>suficiente  </a:t>
            </a:r>
            <a:r>
              <a:rPr sz="1800" spc="-55" dirty="0">
                <a:latin typeface="Times New Roman"/>
                <a:cs typeface="Times New Roman"/>
              </a:rPr>
              <a:t>facilidad </a:t>
            </a:r>
            <a:r>
              <a:rPr sz="1800" spc="-30" dirty="0">
                <a:latin typeface="Times New Roman"/>
                <a:cs typeface="Times New Roman"/>
              </a:rPr>
              <a:t>para </a:t>
            </a:r>
            <a:r>
              <a:rPr sz="1800" spc="-20" dirty="0">
                <a:latin typeface="Times New Roman"/>
                <a:cs typeface="Times New Roman"/>
              </a:rPr>
              <a:t>abandonar </a:t>
            </a:r>
            <a:r>
              <a:rPr sz="1800" spc="-70" dirty="0">
                <a:latin typeface="Times New Roman"/>
                <a:cs typeface="Times New Roman"/>
              </a:rPr>
              <a:t>el  </a:t>
            </a:r>
            <a:r>
              <a:rPr sz="1800" spc="-15" dirty="0">
                <a:latin typeface="Times New Roman"/>
                <a:cs typeface="Times New Roman"/>
              </a:rPr>
              <a:t>territorio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90" dirty="0">
                <a:latin typeface="Times New Roman"/>
                <a:cs typeface="Times New Roman"/>
              </a:rPr>
              <a:t>la </a:t>
            </a:r>
            <a:r>
              <a:rPr sz="1800" spc="-55" dirty="0">
                <a:latin typeface="Times New Roman"/>
                <a:cs typeface="Times New Roman"/>
              </a:rPr>
              <a:t>República </a:t>
            </a:r>
            <a:r>
              <a:rPr sz="1800" spc="-15" dirty="0">
                <a:latin typeface="Times New Roman"/>
                <a:cs typeface="Times New Roman"/>
              </a:rPr>
              <a:t>en </a:t>
            </a:r>
            <a:r>
              <a:rPr sz="1800" spc="-55" dirty="0">
                <a:latin typeface="Times New Roman"/>
                <a:cs typeface="Times New Roman"/>
              </a:rPr>
              <a:t>cualquier </a:t>
            </a:r>
            <a:r>
              <a:rPr sz="1800" spc="-20" dirty="0">
                <a:latin typeface="Times New Roman"/>
                <a:cs typeface="Times New Roman"/>
              </a:rPr>
              <a:t>momento, </a:t>
            </a:r>
            <a:r>
              <a:rPr sz="1800" spc="-25" dirty="0">
                <a:latin typeface="Times New Roman"/>
                <a:cs typeface="Times New Roman"/>
              </a:rPr>
              <a:t>aunado </a:t>
            </a:r>
            <a:r>
              <a:rPr sz="1800" spc="-70" dirty="0">
                <a:latin typeface="Times New Roman"/>
                <a:cs typeface="Times New Roman"/>
              </a:rPr>
              <a:t>a  </a:t>
            </a:r>
            <a:r>
              <a:rPr sz="1800" spc="-80" dirty="0">
                <a:latin typeface="Times New Roman"/>
                <a:cs typeface="Times New Roman"/>
              </a:rPr>
              <a:t>las  </a:t>
            </a:r>
            <a:r>
              <a:rPr sz="1800" spc="-55" dirty="0">
                <a:latin typeface="Times New Roman"/>
                <a:cs typeface="Times New Roman"/>
              </a:rPr>
              <a:t>facilidades </a:t>
            </a:r>
            <a:r>
              <a:rPr sz="1800" spc="-35" dirty="0">
                <a:latin typeface="Times New Roman"/>
                <a:cs typeface="Times New Roman"/>
              </a:rPr>
              <a:t>que </a:t>
            </a:r>
            <a:r>
              <a:rPr sz="1800" spc="-25" dirty="0">
                <a:latin typeface="Times New Roman"/>
                <a:cs typeface="Times New Roman"/>
              </a:rPr>
              <a:t>tendría </a:t>
            </a:r>
            <a:r>
              <a:rPr sz="1800" spc="-35" dirty="0">
                <a:latin typeface="Times New Roman"/>
                <a:cs typeface="Times New Roman"/>
              </a:rPr>
              <a:t>esta </a:t>
            </a:r>
            <a:r>
              <a:rPr sz="1800" spc="-20" dirty="0">
                <a:latin typeface="Times New Roman"/>
                <a:cs typeface="Times New Roman"/>
              </a:rPr>
              <a:t>persona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poder </a:t>
            </a:r>
            <a:r>
              <a:rPr sz="1800" spc="-40" dirty="0">
                <a:latin typeface="Times New Roman"/>
                <a:cs typeface="Times New Roman"/>
              </a:rPr>
              <a:t>rehuir </a:t>
            </a:r>
            <a:r>
              <a:rPr sz="1800" spc="-75" dirty="0">
                <a:latin typeface="Times New Roman"/>
                <a:cs typeface="Times New Roman"/>
              </a:rPr>
              <a:t>la </a:t>
            </a:r>
            <a:r>
              <a:rPr sz="1800" spc="-40" dirty="0">
                <a:latin typeface="Times New Roman"/>
                <a:cs typeface="Times New Roman"/>
              </a:rPr>
              <a:t>acción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90" dirty="0">
                <a:latin typeface="Times New Roman"/>
                <a:cs typeface="Times New Roman"/>
              </a:rPr>
              <a:t>la </a:t>
            </a:r>
            <a:r>
              <a:rPr sz="1800" spc="-60" dirty="0">
                <a:latin typeface="Times New Roman"/>
                <a:cs typeface="Times New Roman"/>
              </a:rPr>
              <a:t>justicia </a:t>
            </a:r>
            <a:r>
              <a:rPr sz="1800" dirty="0">
                <a:latin typeface="Times New Roman"/>
                <a:cs typeface="Times New Roman"/>
              </a:rPr>
              <a:t>con </a:t>
            </a:r>
            <a:r>
              <a:rPr sz="1800" spc="-35" dirty="0">
                <a:latin typeface="Times New Roman"/>
                <a:cs typeface="Times New Roman"/>
              </a:rPr>
              <a:t>motivo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100" dirty="0">
                <a:latin typeface="Times New Roman"/>
                <a:cs typeface="Times New Roman"/>
              </a:rPr>
              <a:t>la  </a:t>
            </a:r>
            <a:r>
              <a:rPr sz="1800" b="1" spc="-5" dirty="0">
                <a:latin typeface="Times New Roman"/>
                <a:cs typeface="Times New Roman"/>
              </a:rPr>
              <a:t>capacidad </a:t>
            </a:r>
            <a:r>
              <a:rPr sz="1800" b="1" spc="15" dirty="0">
                <a:latin typeface="Times New Roman"/>
                <a:cs typeface="Times New Roman"/>
              </a:rPr>
              <a:t>económica que </a:t>
            </a:r>
            <a:r>
              <a:rPr sz="1800" b="1" spc="5" dirty="0">
                <a:latin typeface="Times New Roman"/>
                <a:cs typeface="Times New Roman"/>
              </a:rPr>
              <a:t>tiene </a:t>
            </a:r>
            <a:r>
              <a:rPr sz="1800" b="1" spc="-70" dirty="0">
                <a:latin typeface="Times New Roman"/>
                <a:cs typeface="Times New Roman"/>
              </a:rPr>
              <a:t>para </a:t>
            </a:r>
            <a:r>
              <a:rPr sz="1800" b="1" spc="-90" dirty="0">
                <a:latin typeface="Times New Roman"/>
                <a:cs typeface="Times New Roman"/>
              </a:rPr>
              <a:t>viajar; </a:t>
            </a:r>
            <a:r>
              <a:rPr sz="1800" b="1" dirty="0">
                <a:latin typeface="Times New Roman"/>
                <a:cs typeface="Times New Roman"/>
              </a:rPr>
              <a:t>lo </a:t>
            </a:r>
            <a:r>
              <a:rPr sz="1800" b="1" spc="15" dirty="0">
                <a:latin typeface="Times New Roman"/>
                <a:cs typeface="Times New Roman"/>
              </a:rPr>
              <a:t>que </a:t>
            </a:r>
            <a:r>
              <a:rPr sz="1800" b="1" spc="20" dirty="0">
                <a:latin typeface="Times New Roman"/>
                <a:cs typeface="Times New Roman"/>
              </a:rPr>
              <a:t>no </a:t>
            </a:r>
            <a:r>
              <a:rPr sz="1800" b="1" spc="-30" dirty="0">
                <a:latin typeface="Times New Roman"/>
                <a:cs typeface="Times New Roman"/>
              </a:rPr>
              <a:t>garantiza </a:t>
            </a:r>
            <a:r>
              <a:rPr sz="1800" b="1" spc="20" dirty="0">
                <a:latin typeface="Times New Roman"/>
                <a:cs typeface="Times New Roman"/>
              </a:rPr>
              <a:t>su </a:t>
            </a:r>
            <a:r>
              <a:rPr sz="1800" b="1" spc="-5" dirty="0">
                <a:latin typeface="Times New Roman"/>
                <a:cs typeface="Times New Roman"/>
              </a:rPr>
              <a:t>sujeción </a:t>
            </a:r>
            <a:r>
              <a:rPr sz="1800" b="1" spc="-35" dirty="0">
                <a:latin typeface="Times New Roman"/>
                <a:cs typeface="Times New Roman"/>
              </a:rPr>
              <a:t>al </a:t>
            </a:r>
            <a:r>
              <a:rPr sz="1800" b="1" spc="-5" dirty="0">
                <a:latin typeface="Times New Roman"/>
                <a:cs typeface="Times New Roman"/>
              </a:rPr>
              <a:t>proceso  </a:t>
            </a:r>
            <a:r>
              <a:rPr sz="1800" b="1" spc="-10" dirty="0">
                <a:latin typeface="Times New Roman"/>
                <a:cs typeface="Times New Roman"/>
              </a:rPr>
              <a:t>penal </a:t>
            </a:r>
            <a:r>
              <a:rPr sz="1800" b="1" spc="-60" dirty="0">
                <a:latin typeface="Times New Roman"/>
                <a:cs typeface="Times New Roman"/>
              </a:rPr>
              <a:t>y </a:t>
            </a:r>
            <a:r>
              <a:rPr sz="1800" b="1" spc="-10" dirty="0">
                <a:latin typeface="Times New Roman"/>
                <a:cs typeface="Times New Roman"/>
              </a:rPr>
              <a:t>llamamiento </a:t>
            </a:r>
            <a:r>
              <a:rPr sz="1800" b="1" spc="-30" dirty="0">
                <a:latin typeface="Times New Roman"/>
                <a:cs typeface="Times New Roman"/>
              </a:rPr>
              <a:t>judicial</a:t>
            </a:r>
            <a:r>
              <a:rPr sz="1800" spc="-30" dirty="0">
                <a:latin typeface="Times New Roman"/>
                <a:cs typeface="Times New Roman"/>
              </a:rPr>
              <a:t>, de </a:t>
            </a:r>
            <a:r>
              <a:rPr sz="1800" spc="-35" dirty="0">
                <a:latin typeface="Times New Roman"/>
                <a:cs typeface="Times New Roman"/>
              </a:rPr>
              <a:t>ser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55" dirty="0">
                <a:latin typeface="Times New Roman"/>
                <a:cs typeface="Times New Roman"/>
              </a:rPr>
              <a:t>caso; </a:t>
            </a:r>
            <a:r>
              <a:rPr sz="1800" spc="-25" dirty="0">
                <a:latin typeface="Times New Roman"/>
                <a:cs typeface="Times New Roman"/>
              </a:rPr>
              <a:t>pues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20" dirty="0">
                <a:latin typeface="Times New Roman"/>
                <a:cs typeface="Times New Roman"/>
              </a:rPr>
              <a:t>imputado </a:t>
            </a:r>
            <a:r>
              <a:rPr sz="1800" spc="-55" dirty="0">
                <a:latin typeface="Times New Roman"/>
                <a:cs typeface="Times New Roman"/>
              </a:rPr>
              <a:t>se </a:t>
            </a:r>
            <a:r>
              <a:rPr sz="1800" spc="-25" dirty="0">
                <a:latin typeface="Times New Roman"/>
                <a:cs typeface="Times New Roman"/>
              </a:rPr>
              <a:t>encuentra </a:t>
            </a:r>
            <a:r>
              <a:rPr sz="1800" spc="-15" dirty="0">
                <a:latin typeface="Times New Roman"/>
                <a:cs typeface="Times New Roman"/>
              </a:rPr>
              <a:t>en </a:t>
            </a:r>
            <a:r>
              <a:rPr sz="1800" spc="-90" dirty="0">
                <a:latin typeface="Times New Roman"/>
                <a:cs typeface="Times New Roman"/>
              </a:rPr>
              <a:t>la </a:t>
            </a:r>
            <a:r>
              <a:rPr sz="1800" spc="-45" dirty="0">
                <a:latin typeface="Times New Roman"/>
                <a:cs typeface="Times New Roman"/>
              </a:rPr>
              <a:t>posibilidad </a:t>
            </a:r>
            <a:r>
              <a:rPr sz="1800" spc="-25" dirty="0">
                <a:latin typeface="Times New Roman"/>
                <a:cs typeface="Times New Roman"/>
              </a:rPr>
              <a:t>de  </a:t>
            </a:r>
            <a:r>
              <a:rPr sz="1800" spc="-5" dirty="0">
                <a:latin typeface="Times New Roman"/>
                <a:cs typeface="Times New Roman"/>
              </a:rPr>
              <a:t>poder </a:t>
            </a:r>
            <a:r>
              <a:rPr sz="1800" spc="-75" dirty="0">
                <a:latin typeface="Times New Roman"/>
                <a:cs typeface="Times New Roman"/>
              </a:rPr>
              <a:t>vivir </a:t>
            </a:r>
            <a:r>
              <a:rPr sz="1800" spc="-15" dirty="0">
                <a:latin typeface="Times New Roman"/>
                <a:cs typeface="Times New Roman"/>
              </a:rPr>
              <a:t>en </a:t>
            </a:r>
            <a:r>
              <a:rPr sz="1800" spc="-35" dirty="0">
                <a:latin typeface="Times New Roman"/>
                <a:cs typeface="Times New Roman"/>
              </a:rPr>
              <a:t>condiciones </a:t>
            </a:r>
            <a:r>
              <a:rPr sz="1800" spc="-50" dirty="0">
                <a:latin typeface="Times New Roman"/>
                <a:cs typeface="Times New Roman"/>
              </a:rPr>
              <a:t>adversas </a:t>
            </a:r>
            <a:r>
              <a:rPr sz="1800" spc="-10" dirty="0">
                <a:latin typeface="Times New Roman"/>
                <a:cs typeface="Times New Roman"/>
              </a:rPr>
              <a:t>como </a:t>
            </a:r>
            <a:r>
              <a:rPr sz="1800" spc="-45" dirty="0">
                <a:latin typeface="Times New Roman"/>
                <a:cs typeface="Times New Roman"/>
              </a:rPr>
              <a:t>lo es </a:t>
            </a:r>
            <a:r>
              <a:rPr sz="1800" spc="-10" dirty="0">
                <a:latin typeface="Times New Roman"/>
                <a:cs typeface="Times New Roman"/>
              </a:rPr>
              <a:t>un </a:t>
            </a:r>
            <a:r>
              <a:rPr sz="1800" spc="-15" dirty="0">
                <a:latin typeface="Times New Roman"/>
                <a:cs typeface="Times New Roman"/>
              </a:rPr>
              <a:t>proceso </a:t>
            </a:r>
            <a:r>
              <a:rPr sz="1800" spc="-40" dirty="0">
                <a:latin typeface="Times New Roman"/>
                <a:cs typeface="Times New Roman"/>
              </a:rPr>
              <a:t>penal </a:t>
            </a:r>
            <a:r>
              <a:rPr sz="1800" spc="10" dirty="0">
                <a:latin typeface="Times New Roman"/>
                <a:cs typeface="Times New Roman"/>
              </a:rPr>
              <a:t>por </a:t>
            </a:r>
            <a:r>
              <a:rPr sz="1800" spc="-90" dirty="0">
                <a:latin typeface="Times New Roman"/>
                <a:cs typeface="Times New Roman"/>
              </a:rPr>
              <a:t>la </a:t>
            </a:r>
            <a:r>
              <a:rPr sz="1800" spc="-40" dirty="0">
                <a:latin typeface="Times New Roman"/>
                <a:cs typeface="Times New Roman"/>
              </a:rPr>
              <a:t>comisión </a:t>
            </a:r>
            <a:r>
              <a:rPr sz="1800" spc="-45" dirty="0">
                <a:latin typeface="Times New Roman"/>
                <a:cs typeface="Times New Roman"/>
              </a:rPr>
              <a:t>de </a:t>
            </a:r>
            <a:r>
              <a:rPr sz="1800" spc="-65" dirty="0">
                <a:latin typeface="Times New Roman"/>
                <a:cs typeface="Times New Roman"/>
              </a:rPr>
              <a:t>graves </a:t>
            </a:r>
            <a:r>
              <a:rPr sz="1800" spc="-35" dirty="0">
                <a:latin typeface="Times New Roman"/>
                <a:cs typeface="Times New Roman"/>
              </a:rPr>
              <a:t>delitos  </a:t>
            </a:r>
            <a:r>
              <a:rPr sz="1800" spc="-175" dirty="0">
                <a:latin typeface="Times New Roman"/>
                <a:cs typeface="Times New Roman"/>
              </a:rPr>
              <a:t>y, </a:t>
            </a:r>
            <a:r>
              <a:rPr sz="1800" spc="20" dirty="0">
                <a:latin typeface="Times New Roman"/>
                <a:cs typeface="Times New Roman"/>
              </a:rPr>
              <a:t>por </a:t>
            </a:r>
            <a:r>
              <a:rPr sz="1800" spc="5" dirty="0">
                <a:latin typeface="Times New Roman"/>
                <a:cs typeface="Times New Roman"/>
              </a:rPr>
              <a:t>tanto </a:t>
            </a:r>
            <a:r>
              <a:rPr sz="1800" spc="-55" dirty="0">
                <a:latin typeface="Times New Roman"/>
                <a:cs typeface="Times New Roman"/>
              </a:rPr>
              <a:t>se </a:t>
            </a:r>
            <a:r>
              <a:rPr sz="1800" spc="-45" dirty="0">
                <a:latin typeface="Times New Roman"/>
                <a:cs typeface="Times New Roman"/>
              </a:rPr>
              <a:t>manifiesta </a:t>
            </a:r>
            <a:r>
              <a:rPr sz="1800" spc="-40" dirty="0">
                <a:latin typeface="Times New Roman"/>
                <a:cs typeface="Times New Roman"/>
              </a:rPr>
              <a:t>su </a:t>
            </a:r>
            <a:r>
              <a:rPr sz="1800" spc="-45" dirty="0">
                <a:latin typeface="Times New Roman"/>
                <a:cs typeface="Times New Roman"/>
              </a:rPr>
              <a:t>capacidad </a:t>
            </a:r>
            <a:r>
              <a:rPr sz="1800" spc="-30" dirty="0">
                <a:latin typeface="Times New Roman"/>
                <a:cs typeface="Times New Roman"/>
              </a:rPr>
              <a:t>para </a:t>
            </a:r>
            <a:r>
              <a:rPr sz="1800" dirty="0">
                <a:latin typeface="Times New Roman"/>
                <a:cs typeface="Times New Roman"/>
              </a:rPr>
              <a:t>poder </a:t>
            </a:r>
            <a:r>
              <a:rPr sz="1800" spc="-15" dirty="0">
                <a:latin typeface="Times New Roman"/>
                <a:cs typeface="Times New Roman"/>
              </a:rPr>
              <a:t>permanecer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oculto.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7300"/>
              </a:lnSpc>
            </a:pPr>
            <a:r>
              <a:rPr sz="1800" b="1" spc="-45" dirty="0">
                <a:latin typeface="Times New Roman"/>
                <a:cs typeface="Times New Roman"/>
              </a:rPr>
              <a:t>La </a:t>
            </a:r>
            <a:r>
              <a:rPr sz="1800" b="1" spc="-40" dirty="0">
                <a:latin typeface="Times New Roman"/>
                <a:cs typeface="Times New Roman"/>
              </a:rPr>
              <a:t>gravedad </a:t>
            </a:r>
            <a:r>
              <a:rPr sz="1800" b="1" spc="20" dirty="0">
                <a:latin typeface="Times New Roman"/>
                <a:cs typeface="Times New Roman"/>
              </a:rPr>
              <a:t>de </a:t>
            </a:r>
            <a:r>
              <a:rPr sz="1800" b="1" spc="-40" dirty="0">
                <a:latin typeface="Times New Roman"/>
                <a:cs typeface="Times New Roman"/>
              </a:rPr>
              <a:t>la </a:t>
            </a:r>
            <a:r>
              <a:rPr sz="1800" b="1" spc="-5" dirty="0">
                <a:latin typeface="Times New Roman"/>
                <a:cs typeface="Times New Roman"/>
              </a:rPr>
              <a:t>pena </a:t>
            </a:r>
            <a:r>
              <a:rPr sz="1800" spc="-45" dirty="0">
                <a:latin typeface="Times New Roman"/>
                <a:cs typeface="Times New Roman"/>
              </a:rPr>
              <a:t>que </a:t>
            </a:r>
            <a:r>
              <a:rPr sz="1800" spc="-55" dirty="0">
                <a:latin typeface="Times New Roman"/>
                <a:cs typeface="Times New Roman"/>
              </a:rPr>
              <a:t>se </a:t>
            </a:r>
            <a:r>
              <a:rPr sz="1800" spc="-30" dirty="0">
                <a:latin typeface="Times New Roman"/>
                <a:cs typeface="Times New Roman"/>
              </a:rPr>
              <a:t>espera </a:t>
            </a:r>
            <a:r>
              <a:rPr sz="1800" dirty="0">
                <a:latin typeface="Times New Roman"/>
                <a:cs typeface="Times New Roman"/>
              </a:rPr>
              <a:t>como </a:t>
            </a:r>
            <a:r>
              <a:rPr sz="1800" spc="-30" dirty="0">
                <a:latin typeface="Times New Roman"/>
                <a:cs typeface="Times New Roman"/>
              </a:rPr>
              <a:t>resultado </a:t>
            </a:r>
            <a:r>
              <a:rPr sz="1800" spc="-50" dirty="0">
                <a:latin typeface="Times New Roman"/>
                <a:cs typeface="Times New Roman"/>
              </a:rPr>
              <a:t>del </a:t>
            </a:r>
            <a:r>
              <a:rPr sz="1800" spc="-25" dirty="0">
                <a:latin typeface="Times New Roman"/>
                <a:cs typeface="Times New Roman"/>
              </a:rPr>
              <a:t>procedimiento: </a:t>
            </a:r>
            <a:r>
              <a:rPr sz="1800" spc="-35" dirty="0">
                <a:latin typeface="Times New Roman"/>
                <a:cs typeface="Times New Roman"/>
              </a:rPr>
              <a:t>Teniendo </a:t>
            </a:r>
            <a:r>
              <a:rPr sz="1800" spc="-50" dirty="0">
                <a:latin typeface="Times New Roman"/>
                <a:cs typeface="Times New Roman"/>
              </a:rPr>
              <a:t>en  </a:t>
            </a:r>
            <a:r>
              <a:rPr sz="1800" spc="-30" dirty="0">
                <a:latin typeface="Times New Roman"/>
                <a:cs typeface="Times New Roman"/>
              </a:rPr>
              <a:t>consideración </a:t>
            </a:r>
            <a:r>
              <a:rPr sz="1800" spc="-90" dirty="0">
                <a:latin typeface="Times New Roman"/>
                <a:cs typeface="Times New Roman"/>
              </a:rPr>
              <a:t>la </a:t>
            </a:r>
            <a:r>
              <a:rPr sz="1800" spc="-25" dirty="0">
                <a:latin typeface="Times New Roman"/>
                <a:cs typeface="Times New Roman"/>
              </a:rPr>
              <a:t>contundencia </a:t>
            </a:r>
            <a:r>
              <a:rPr sz="1800" spc="-155" dirty="0">
                <a:latin typeface="Times New Roman"/>
                <a:cs typeface="Times New Roman"/>
              </a:rPr>
              <a:t>y </a:t>
            </a:r>
            <a:r>
              <a:rPr sz="1800" spc="-55" dirty="0">
                <a:latin typeface="Times New Roman"/>
                <a:cs typeface="Times New Roman"/>
              </a:rPr>
              <a:t>gravedad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40" dirty="0">
                <a:latin typeface="Times New Roman"/>
                <a:cs typeface="Times New Roman"/>
              </a:rPr>
              <a:t>los </a:t>
            </a:r>
            <a:r>
              <a:rPr sz="1800" spc="-25" dirty="0">
                <a:latin typeface="Times New Roman"/>
                <a:cs typeface="Times New Roman"/>
              </a:rPr>
              <a:t>elementos </a:t>
            </a:r>
            <a:r>
              <a:rPr sz="1800" spc="-45" dirty="0">
                <a:latin typeface="Times New Roman"/>
                <a:cs typeface="Times New Roman"/>
              </a:rPr>
              <a:t>de </a:t>
            </a:r>
            <a:r>
              <a:rPr sz="1800" spc="-40" dirty="0">
                <a:latin typeface="Times New Roman"/>
                <a:cs typeface="Times New Roman"/>
              </a:rPr>
              <a:t>convicción </a:t>
            </a:r>
            <a:r>
              <a:rPr sz="1800" spc="-45" dirty="0">
                <a:latin typeface="Times New Roman"/>
                <a:cs typeface="Times New Roman"/>
              </a:rPr>
              <a:t>que </a:t>
            </a:r>
            <a:r>
              <a:rPr sz="1800" spc="-50" dirty="0">
                <a:latin typeface="Times New Roman"/>
                <a:cs typeface="Times New Roman"/>
              </a:rPr>
              <a:t>vinculan </a:t>
            </a:r>
            <a:r>
              <a:rPr sz="1800" spc="-95" dirty="0">
                <a:latin typeface="Times New Roman"/>
                <a:cs typeface="Times New Roman"/>
              </a:rPr>
              <a:t>al 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investigado </a:t>
            </a:r>
            <a:r>
              <a:rPr sz="1800" dirty="0">
                <a:latin typeface="Times New Roman"/>
                <a:cs typeface="Times New Roman"/>
              </a:rPr>
              <a:t>con </a:t>
            </a:r>
            <a:r>
              <a:rPr sz="1800" spc="-45" dirty="0">
                <a:latin typeface="Times New Roman"/>
                <a:cs typeface="Times New Roman"/>
              </a:rPr>
              <a:t>los </a:t>
            </a:r>
            <a:r>
              <a:rPr sz="1800" spc="-20" dirty="0">
                <a:latin typeface="Times New Roman"/>
                <a:cs typeface="Times New Roman"/>
              </a:rPr>
              <a:t>hechos </a:t>
            </a:r>
            <a:r>
              <a:rPr sz="1800" spc="-45" dirty="0">
                <a:latin typeface="Times New Roman"/>
                <a:cs typeface="Times New Roman"/>
              </a:rPr>
              <a:t>materia </a:t>
            </a:r>
            <a:r>
              <a:rPr sz="1800" spc="-30" dirty="0">
                <a:latin typeface="Times New Roman"/>
                <a:cs typeface="Times New Roman"/>
              </a:rPr>
              <a:t>de </a:t>
            </a:r>
            <a:r>
              <a:rPr sz="1800" spc="-50" dirty="0">
                <a:latin typeface="Times New Roman"/>
                <a:cs typeface="Times New Roman"/>
              </a:rPr>
              <a:t>investigación, </a:t>
            </a:r>
            <a:r>
              <a:rPr sz="1800" spc="-35" dirty="0">
                <a:latin typeface="Times New Roman"/>
                <a:cs typeface="Times New Roman"/>
              </a:rPr>
              <a:t>constituye </a:t>
            </a:r>
            <a:r>
              <a:rPr sz="1800" spc="-10" dirty="0">
                <a:latin typeface="Times New Roman"/>
                <a:cs typeface="Times New Roman"/>
              </a:rPr>
              <a:t>un </a:t>
            </a:r>
            <a:r>
              <a:rPr sz="1800" spc="-35" dirty="0">
                <a:latin typeface="Times New Roman"/>
                <a:cs typeface="Times New Roman"/>
              </a:rPr>
              <a:t>criterio </a:t>
            </a:r>
            <a:r>
              <a:rPr sz="1800" spc="-65" dirty="0">
                <a:latin typeface="Times New Roman"/>
                <a:cs typeface="Times New Roman"/>
              </a:rPr>
              <a:t>valido </a:t>
            </a:r>
            <a:r>
              <a:rPr sz="1800" spc="-30" dirty="0">
                <a:latin typeface="Times New Roman"/>
                <a:cs typeface="Times New Roman"/>
              </a:rPr>
              <a:t>para </a:t>
            </a:r>
            <a:r>
              <a:rPr sz="1800" spc="-50" dirty="0">
                <a:latin typeface="Times New Roman"/>
                <a:cs typeface="Times New Roman"/>
              </a:rPr>
              <a:t>señalar </a:t>
            </a:r>
            <a:r>
              <a:rPr sz="1800" spc="-60" dirty="0">
                <a:latin typeface="Times New Roman"/>
                <a:cs typeface="Times New Roman"/>
              </a:rPr>
              <a:t>la  </a:t>
            </a:r>
            <a:r>
              <a:rPr sz="1800" spc="-50" dirty="0">
                <a:latin typeface="Times New Roman"/>
                <a:cs typeface="Times New Roman"/>
              </a:rPr>
              <a:t>existencia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10" dirty="0">
                <a:latin typeface="Times New Roman"/>
                <a:cs typeface="Times New Roman"/>
              </a:rPr>
              <a:t>un </a:t>
            </a:r>
            <a:r>
              <a:rPr sz="1800" spc="-35" dirty="0">
                <a:latin typeface="Times New Roman"/>
                <a:cs typeface="Times New Roman"/>
              </a:rPr>
              <a:t>alto </a:t>
            </a:r>
            <a:r>
              <a:rPr sz="1800" spc="-25" dirty="0">
                <a:latin typeface="Times New Roman"/>
                <a:cs typeface="Times New Roman"/>
              </a:rPr>
              <a:t>grado de </a:t>
            </a:r>
            <a:r>
              <a:rPr sz="1800" spc="-40" dirty="0">
                <a:latin typeface="Times New Roman"/>
                <a:cs typeface="Times New Roman"/>
              </a:rPr>
              <a:t>peligro </a:t>
            </a:r>
            <a:r>
              <a:rPr sz="1800" spc="-25" dirty="0">
                <a:latin typeface="Times New Roman"/>
                <a:cs typeface="Times New Roman"/>
              </a:rPr>
              <a:t>de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fuga.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386" y="285115"/>
            <a:ext cx="593217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5" dirty="0"/>
              <a:t>PELIGRO</a:t>
            </a:r>
            <a:r>
              <a:rPr sz="2400" spc="-140" dirty="0"/>
              <a:t> </a:t>
            </a:r>
            <a:r>
              <a:rPr sz="2400" spc="-10" dirty="0"/>
              <a:t>PROCESAL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10" dirty="0"/>
              <a:t>Socios </a:t>
            </a:r>
            <a:r>
              <a:rPr sz="2400" spc="5" dirty="0"/>
              <a:t>Odebrecht </a:t>
            </a:r>
            <a:r>
              <a:rPr sz="2400" spc="-320" dirty="0">
                <a:latin typeface="Verdana"/>
                <a:cs typeface="Verdana"/>
              </a:rPr>
              <a:t>– </a:t>
            </a:r>
            <a:r>
              <a:rPr sz="2400" spc="-5" dirty="0"/>
              <a:t>F. G. </a:t>
            </a:r>
            <a:r>
              <a:rPr sz="2400" spc="5" dirty="0"/>
              <a:t>Camet</a:t>
            </a:r>
            <a:r>
              <a:rPr sz="2400" spc="-105" dirty="0"/>
              <a:t> </a:t>
            </a:r>
            <a:r>
              <a:rPr sz="2400" spc="15" dirty="0"/>
              <a:t>Picone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3164" y="1190371"/>
            <a:ext cx="8971280" cy="5668010"/>
            <a:chOff x="173164" y="1190371"/>
            <a:chExt cx="8971280" cy="5668010"/>
          </a:xfrm>
        </p:grpSpPr>
        <p:sp>
          <p:nvSpPr>
            <p:cNvPr id="4" name="object 4"/>
            <p:cNvSpPr/>
            <p:nvPr/>
          </p:nvSpPr>
          <p:spPr>
            <a:xfrm>
              <a:off x="179514" y="1196771"/>
              <a:ext cx="8964930" cy="424180"/>
            </a:xfrm>
            <a:custGeom>
              <a:avLst/>
              <a:gdLst/>
              <a:ahLst/>
              <a:cxnLst/>
              <a:rect l="l" t="t" r="r" b="b"/>
              <a:pathLst>
                <a:path w="8964930" h="424180">
                  <a:moveTo>
                    <a:pt x="8964549" y="0"/>
                  </a:moveTo>
                  <a:lnTo>
                    <a:pt x="0" y="0"/>
                  </a:lnTo>
                  <a:lnTo>
                    <a:pt x="0" y="423621"/>
                  </a:lnTo>
                  <a:lnTo>
                    <a:pt x="8964549" y="423621"/>
                  </a:lnTo>
                  <a:lnTo>
                    <a:pt x="89645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514" y="1620393"/>
              <a:ext cx="8964930" cy="5238115"/>
            </a:xfrm>
            <a:custGeom>
              <a:avLst/>
              <a:gdLst/>
              <a:ahLst/>
              <a:cxnLst/>
              <a:rect l="l" t="t" r="r" b="b"/>
              <a:pathLst>
                <a:path w="8964930" h="5238115">
                  <a:moveTo>
                    <a:pt x="8964549" y="0"/>
                  </a:moveTo>
                  <a:lnTo>
                    <a:pt x="0" y="0"/>
                  </a:lnTo>
                  <a:lnTo>
                    <a:pt x="0" y="5237607"/>
                  </a:lnTo>
                  <a:lnTo>
                    <a:pt x="8964549" y="5237607"/>
                  </a:lnTo>
                  <a:lnTo>
                    <a:pt x="8964549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164" y="1190370"/>
              <a:ext cx="8971280" cy="5668010"/>
            </a:xfrm>
            <a:custGeom>
              <a:avLst/>
              <a:gdLst/>
              <a:ahLst/>
              <a:cxnLst/>
              <a:rect l="l" t="t" r="r" b="b"/>
              <a:pathLst>
                <a:path w="8971280" h="5668009">
                  <a:moveTo>
                    <a:pt x="8970835" y="0"/>
                  </a:moveTo>
                  <a:lnTo>
                    <a:pt x="8964485" y="0"/>
                  </a:lnTo>
                  <a:lnTo>
                    <a:pt x="8964485" y="12700"/>
                  </a:lnTo>
                  <a:lnTo>
                    <a:pt x="8964485" y="410972"/>
                  </a:lnTo>
                  <a:lnTo>
                    <a:pt x="8964485" y="449072"/>
                  </a:lnTo>
                  <a:lnTo>
                    <a:pt x="8964485" y="5661279"/>
                  </a:lnTo>
                  <a:lnTo>
                    <a:pt x="12700" y="5661279"/>
                  </a:lnTo>
                  <a:lnTo>
                    <a:pt x="12700" y="449072"/>
                  </a:lnTo>
                  <a:lnTo>
                    <a:pt x="8964485" y="449072"/>
                  </a:lnTo>
                  <a:lnTo>
                    <a:pt x="8964485" y="410972"/>
                  </a:lnTo>
                  <a:lnTo>
                    <a:pt x="12700" y="410972"/>
                  </a:lnTo>
                  <a:lnTo>
                    <a:pt x="12700" y="12700"/>
                  </a:lnTo>
                  <a:lnTo>
                    <a:pt x="8964485" y="12700"/>
                  </a:lnTo>
                  <a:lnTo>
                    <a:pt x="8964485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10972"/>
                  </a:lnTo>
                  <a:lnTo>
                    <a:pt x="0" y="449072"/>
                  </a:lnTo>
                  <a:lnTo>
                    <a:pt x="0" y="5661279"/>
                  </a:lnTo>
                  <a:lnTo>
                    <a:pt x="0" y="5667629"/>
                  </a:lnTo>
                  <a:lnTo>
                    <a:pt x="12700" y="5667629"/>
                  </a:lnTo>
                  <a:lnTo>
                    <a:pt x="8964485" y="5667629"/>
                  </a:lnTo>
                  <a:lnTo>
                    <a:pt x="8970835" y="5667629"/>
                  </a:lnTo>
                  <a:lnTo>
                    <a:pt x="8970835" y="5661279"/>
                  </a:lnTo>
                  <a:lnTo>
                    <a:pt x="8970835" y="449072"/>
                  </a:lnTo>
                  <a:lnTo>
                    <a:pt x="8970835" y="410972"/>
                  </a:lnTo>
                  <a:lnTo>
                    <a:pt x="8970835" y="12700"/>
                  </a:lnTo>
                  <a:lnTo>
                    <a:pt x="8970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267" y="1628428"/>
            <a:ext cx="8815070" cy="44367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14"/>
              </a:spcBef>
            </a:pPr>
            <a:r>
              <a:rPr sz="1500" spc="-40" dirty="0">
                <a:latin typeface="Times New Roman"/>
                <a:cs typeface="Times New Roman"/>
              </a:rPr>
              <a:t>3. </a:t>
            </a:r>
            <a:r>
              <a:rPr sz="1500" b="1" spc="-50" dirty="0">
                <a:latin typeface="Times New Roman"/>
                <a:cs typeface="Times New Roman"/>
              </a:rPr>
              <a:t>La </a:t>
            </a:r>
            <a:r>
              <a:rPr sz="1500" b="1" dirty="0">
                <a:latin typeface="Times New Roman"/>
                <a:cs typeface="Times New Roman"/>
              </a:rPr>
              <a:t>magnitud </a:t>
            </a:r>
            <a:r>
              <a:rPr sz="1500" b="1" spc="-5" dirty="0">
                <a:latin typeface="Times New Roman"/>
                <a:cs typeface="Times New Roman"/>
              </a:rPr>
              <a:t>del daño </a:t>
            </a:r>
            <a:r>
              <a:rPr sz="1500" b="1" dirty="0">
                <a:latin typeface="Times New Roman"/>
                <a:cs typeface="Times New Roman"/>
              </a:rPr>
              <a:t>causado </a:t>
            </a:r>
            <a:r>
              <a:rPr sz="1500" b="1" spc="-45" dirty="0">
                <a:latin typeface="Times New Roman"/>
                <a:cs typeface="Times New Roman"/>
              </a:rPr>
              <a:t>y </a:t>
            </a:r>
            <a:r>
              <a:rPr sz="1500" b="1" spc="-25" dirty="0">
                <a:latin typeface="Times New Roman"/>
                <a:cs typeface="Times New Roman"/>
              </a:rPr>
              <a:t>la </a:t>
            </a:r>
            <a:r>
              <a:rPr sz="1500" b="1" spc="-5" dirty="0">
                <a:latin typeface="Times New Roman"/>
                <a:cs typeface="Times New Roman"/>
              </a:rPr>
              <a:t>ausencia </a:t>
            </a:r>
            <a:r>
              <a:rPr sz="1500" b="1" dirty="0">
                <a:latin typeface="Times New Roman"/>
                <a:cs typeface="Times New Roman"/>
              </a:rPr>
              <a:t>de </a:t>
            </a:r>
            <a:r>
              <a:rPr sz="1500" b="1" spc="-15" dirty="0">
                <a:latin typeface="Times New Roman"/>
                <a:cs typeface="Times New Roman"/>
              </a:rPr>
              <a:t>una actitud </a:t>
            </a:r>
            <a:r>
              <a:rPr sz="1500" b="1" spc="-40" dirty="0">
                <a:latin typeface="Times New Roman"/>
                <a:cs typeface="Times New Roman"/>
              </a:rPr>
              <a:t>voluntaria </a:t>
            </a:r>
            <a:r>
              <a:rPr sz="1500" b="1" spc="5" dirty="0">
                <a:latin typeface="Times New Roman"/>
                <a:cs typeface="Times New Roman"/>
              </a:rPr>
              <a:t>del </a:t>
            </a:r>
            <a:r>
              <a:rPr sz="1500" b="1" spc="-5" dirty="0">
                <a:latin typeface="Times New Roman"/>
                <a:cs typeface="Times New Roman"/>
              </a:rPr>
              <a:t>imputado </a:t>
            </a:r>
            <a:r>
              <a:rPr sz="1500" b="1" spc="-60" dirty="0">
                <a:latin typeface="Times New Roman"/>
                <a:cs typeface="Times New Roman"/>
              </a:rPr>
              <a:t>para </a:t>
            </a:r>
            <a:r>
              <a:rPr sz="1500" b="1" spc="-65" dirty="0">
                <a:latin typeface="Times New Roman"/>
                <a:cs typeface="Times New Roman"/>
              </a:rPr>
              <a:t>repararlo: </a:t>
            </a:r>
            <a:r>
              <a:rPr sz="1500" spc="-10" dirty="0">
                <a:latin typeface="Times New Roman"/>
                <a:cs typeface="Times New Roman"/>
              </a:rPr>
              <a:t>El </a:t>
            </a:r>
            <a:r>
              <a:rPr sz="1500" spc="-5" dirty="0">
                <a:latin typeface="Times New Roman"/>
                <a:cs typeface="Times New Roman"/>
              </a:rPr>
              <a:t>daño  </a:t>
            </a:r>
            <a:r>
              <a:rPr sz="1500" spc="-35" dirty="0">
                <a:latin typeface="Times New Roman"/>
                <a:cs typeface="Times New Roman"/>
              </a:rPr>
              <a:t>estaría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30" dirty="0">
                <a:latin typeface="Times New Roman"/>
                <a:cs typeface="Times New Roman"/>
              </a:rPr>
              <a:t>directa </a:t>
            </a:r>
            <a:r>
              <a:rPr sz="1500" spc="-35" dirty="0">
                <a:latin typeface="Times New Roman"/>
                <a:cs typeface="Times New Roman"/>
              </a:rPr>
              <a:t>relación </a:t>
            </a:r>
            <a:r>
              <a:rPr sz="1500" dirty="0">
                <a:latin typeface="Times New Roman"/>
                <a:cs typeface="Times New Roman"/>
              </a:rPr>
              <a:t>con </a:t>
            </a:r>
            <a:r>
              <a:rPr sz="1500" spc="-50" dirty="0">
                <a:latin typeface="Times New Roman"/>
                <a:cs typeface="Times New Roman"/>
              </a:rPr>
              <a:t>el </a:t>
            </a:r>
            <a:r>
              <a:rPr sz="1500" spc="-45" dirty="0">
                <a:latin typeface="Times New Roman"/>
                <a:cs typeface="Times New Roman"/>
              </a:rPr>
              <a:t>valor </a:t>
            </a:r>
            <a:r>
              <a:rPr sz="1500" spc="-40" dirty="0">
                <a:latin typeface="Times New Roman"/>
                <a:cs typeface="Times New Roman"/>
              </a:rPr>
              <a:t>millonario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60" dirty="0">
                <a:latin typeface="Times New Roman"/>
                <a:cs typeface="Times New Roman"/>
              </a:rPr>
              <a:t>la </a:t>
            </a:r>
            <a:r>
              <a:rPr sz="1500" spc="-15" dirty="0">
                <a:latin typeface="Times New Roman"/>
                <a:cs typeface="Times New Roman"/>
              </a:rPr>
              <a:t>obra de </a:t>
            </a:r>
            <a:r>
              <a:rPr sz="1500" spc="-20" dirty="0">
                <a:latin typeface="Times New Roman"/>
                <a:cs typeface="Times New Roman"/>
              </a:rPr>
              <a:t>infraestructura, </a:t>
            </a:r>
            <a:r>
              <a:rPr sz="1500" spc="-25" dirty="0">
                <a:latin typeface="Times New Roman"/>
                <a:cs typeface="Times New Roman"/>
              </a:rPr>
              <a:t>ascendente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65" dirty="0">
                <a:latin typeface="Times New Roman"/>
                <a:cs typeface="Times New Roman"/>
              </a:rPr>
              <a:t>US$ </a:t>
            </a:r>
            <a:r>
              <a:rPr sz="1500" spc="-50" dirty="0">
                <a:latin typeface="Times New Roman"/>
                <a:cs typeface="Times New Roman"/>
              </a:rPr>
              <a:t>263 </a:t>
            </a:r>
            <a:r>
              <a:rPr sz="1500" spc="-45" dirty="0">
                <a:latin typeface="Times New Roman"/>
                <a:cs typeface="Times New Roman"/>
              </a:rPr>
              <a:t>061, </a:t>
            </a:r>
            <a:r>
              <a:rPr sz="1500" spc="-65" dirty="0">
                <a:latin typeface="Times New Roman"/>
                <a:cs typeface="Times New Roman"/>
              </a:rPr>
              <a:t>648.92  </a:t>
            </a:r>
            <a:r>
              <a:rPr sz="1500" spc="-35" dirty="0">
                <a:latin typeface="Times New Roman"/>
                <a:cs typeface="Times New Roman"/>
              </a:rPr>
              <a:t>millones </a:t>
            </a:r>
            <a:r>
              <a:rPr sz="1500" spc="-20" dirty="0">
                <a:latin typeface="Times New Roman"/>
                <a:cs typeface="Times New Roman"/>
              </a:rPr>
              <a:t>de </a:t>
            </a:r>
            <a:r>
              <a:rPr sz="1500" spc="-30" dirty="0">
                <a:latin typeface="Times New Roman"/>
                <a:cs typeface="Times New Roman"/>
              </a:rPr>
              <a:t>dólares </a:t>
            </a:r>
            <a:r>
              <a:rPr sz="1500" dirty="0">
                <a:latin typeface="Times New Roman"/>
                <a:cs typeface="Times New Roman"/>
              </a:rPr>
              <a:t>por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25" dirty="0">
                <a:latin typeface="Times New Roman"/>
                <a:cs typeface="Times New Roman"/>
              </a:rPr>
              <a:t>Tramo </a:t>
            </a:r>
            <a:r>
              <a:rPr sz="1500" spc="-45" dirty="0">
                <a:latin typeface="Times New Roman"/>
                <a:cs typeface="Times New Roman"/>
              </a:rPr>
              <a:t>2 </a:t>
            </a:r>
            <a:r>
              <a:rPr sz="1500" spc="-120" dirty="0">
                <a:latin typeface="Times New Roman"/>
                <a:cs typeface="Times New Roman"/>
              </a:rPr>
              <a:t>y </a:t>
            </a:r>
            <a:r>
              <a:rPr sz="1500" spc="-80" dirty="0">
                <a:latin typeface="Times New Roman"/>
                <a:cs typeface="Times New Roman"/>
              </a:rPr>
              <a:t>US$ </a:t>
            </a:r>
            <a:r>
              <a:rPr sz="1500" spc="-65" dirty="0">
                <a:latin typeface="Times New Roman"/>
                <a:cs typeface="Times New Roman"/>
              </a:rPr>
              <a:t>332 </a:t>
            </a:r>
            <a:r>
              <a:rPr sz="1500" spc="-45" dirty="0">
                <a:latin typeface="Times New Roman"/>
                <a:cs typeface="Times New Roman"/>
              </a:rPr>
              <a:t>372, </a:t>
            </a:r>
            <a:r>
              <a:rPr sz="1500" spc="-50" dirty="0">
                <a:latin typeface="Times New Roman"/>
                <a:cs typeface="Times New Roman"/>
              </a:rPr>
              <a:t>938.98 </a:t>
            </a:r>
            <a:r>
              <a:rPr sz="1500" spc="-40" dirty="0">
                <a:latin typeface="Times New Roman"/>
                <a:cs typeface="Times New Roman"/>
              </a:rPr>
              <a:t>millones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30" dirty="0">
                <a:latin typeface="Times New Roman"/>
                <a:cs typeface="Times New Roman"/>
              </a:rPr>
              <a:t>dólares </a:t>
            </a:r>
            <a:r>
              <a:rPr sz="1500" dirty="0">
                <a:latin typeface="Times New Roman"/>
                <a:cs typeface="Times New Roman"/>
              </a:rPr>
              <a:t>por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25" dirty="0">
                <a:latin typeface="Times New Roman"/>
                <a:cs typeface="Times New Roman"/>
              </a:rPr>
              <a:t>Tramo </a:t>
            </a:r>
            <a:r>
              <a:rPr sz="1500" spc="-40" dirty="0">
                <a:latin typeface="Times New Roman"/>
                <a:cs typeface="Times New Roman"/>
              </a:rPr>
              <a:t>3,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35" dirty="0">
                <a:latin typeface="Times New Roman"/>
                <a:cs typeface="Times New Roman"/>
              </a:rPr>
              <a:t>cuyo </a:t>
            </a:r>
            <a:r>
              <a:rPr sz="1500" spc="-10" dirty="0">
                <a:latin typeface="Times New Roman"/>
                <a:cs typeface="Times New Roman"/>
              </a:rPr>
              <a:t>contexto </a:t>
            </a:r>
            <a:r>
              <a:rPr sz="1500" spc="-85" dirty="0">
                <a:latin typeface="Times New Roman"/>
                <a:cs typeface="Times New Roman"/>
              </a:rPr>
              <a:t>se  </a:t>
            </a:r>
            <a:r>
              <a:rPr sz="1500" spc="-25" dirty="0">
                <a:latin typeface="Times New Roman"/>
                <a:cs typeface="Times New Roman"/>
              </a:rPr>
              <a:t>pagó </a:t>
            </a:r>
            <a:r>
              <a:rPr sz="1500" spc="-20" dirty="0">
                <a:latin typeface="Times New Roman"/>
                <a:cs typeface="Times New Roman"/>
              </a:rPr>
              <a:t>una </a:t>
            </a:r>
            <a:r>
              <a:rPr sz="1500" spc="-30" dirty="0">
                <a:latin typeface="Times New Roman"/>
                <a:cs typeface="Times New Roman"/>
              </a:rPr>
              <a:t>cuantiosa comisión </a:t>
            </a:r>
            <a:r>
              <a:rPr sz="1500" spc="-55" dirty="0">
                <a:latin typeface="Times New Roman"/>
                <a:cs typeface="Times New Roman"/>
              </a:rPr>
              <a:t>ilícita </a:t>
            </a:r>
            <a:r>
              <a:rPr sz="1500" spc="-25" dirty="0">
                <a:latin typeface="Times New Roman"/>
                <a:cs typeface="Times New Roman"/>
              </a:rPr>
              <a:t>que </a:t>
            </a:r>
            <a:r>
              <a:rPr sz="1500" spc="-35" dirty="0">
                <a:latin typeface="Times New Roman"/>
                <a:cs typeface="Times New Roman"/>
              </a:rPr>
              <a:t>implicó,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40" dirty="0">
                <a:latin typeface="Times New Roman"/>
                <a:cs typeface="Times New Roman"/>
              </a:rPr>
              <a:t>cambio,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25" dirty="0">
                <a:latin typeface="Times New Roman"/>
                <a:cs typeface="Times New Roman"/>
              </a:rPr>
              <a:t>que </a:t>
            </a:r>
            <a:r>
              <a:rPr sz="1500" spc="-35" dirty="0">
                <a:latin typeface="Times New Roman"/>
                <a:cs typeface="Times New Roman"/>
              </a:rPr>
              <a:t>los </a:t>
            </a:r>
            <a:r>
              <a:rPr sz="1500" spc="-20" dirty="0">
                <a:latin typeface="Times New Roman"/>
                <a:cs typeface="Times New Roman"/>
              </a:rPr>
              <a:t>tramos </a:t>
            </a:r>
            <a:r>
              <a:rPr sz="1500" spc="-40" dirty="0">
                <a:latin typeface="Times New Roman"/>
                <a:cs typeface="Times New Roman"/>
              </a:rPr>
              <a:t>incluidos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20" dirty="0">
                <a:latin typeface="Times New Roman"/>
                <a:cs typeface="Times New Roman"/>
              </a:rPr>
              <a:t>concesión </a:t>
            </a:r>
            <a:r>
              <a:rPr sz="1500" spc="-45" dirty="0">
                <a:latin typeface="Times New Roman"/>
                <a:cs typeface="Times New Roman"/>
              </a:rPr>
              <a:t>del </a:t>
            </a:r>
            <a:r>
              <a:rPr sz="1500" spc="-25" dirty="0">
                <a:latin typeface="Times New Roman"/>
                <a:cs typeface="Times New Roman"/>
              </a:rPr>
              <a:t>Proyecto  </a:t>
            </a:r>
            <a:r>
              <a:rPr sz="1500" dirty="0">
                <a:latin typeface="Times New Roman"/>
                <a:cs typeface="Times New Roman"/>
              </a:rPr>
              <a:t>Corredor </a:t>
            </a:r>
            <a:r>
              <a:rPr sz="1500" spc="-85" dirty="0">
                <a:latin typeface="Times New Roman"/>
                <a:cs typeface="Times New Roman"/>
              </a:rPr>
              <a:t>Vial </a:t>
            </a:r>
            <a:r>
              <a:rPr sz="1500" spc="-20" dirty="0">
                <a:latin typeface="Times New Roman"/>
                <a:cs typeface="Times New Roman"/>
              </a:rPr>
              <a:t>Interoceánico </a:t>
            </a:r>
            <a:r>
              <a:rPr sz="1500" spc="-40" dirty="0">
                <a:latin typeface="Times New Roman"/>
                <a:cs typeface="Times New Roman"/>
              </a:rPr>
              <a:t>Perú-Brasil </a:t>
            </a:r>
            <a:r>
              <a:rPr sz="1500" spc="-15" dirty="0">
                <a:latin typeface="Times New Roman"/>
                <a:cs typeface="Times New Roman"/>
              </a:rPr>
              <a:t>fueran </a:t>
            </a:r>
            <a:r>
              <a:rPr sz="1500" spc="-25" dirty="0">
                <a:latin typeface="Times New Roman"/>
                <a:cs typeface="Times New Roman"/>
              </a:rPr>
              <a:t>exceptuados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60" dirty="0">
                <a:latin typeface="Times New Roman"/>
                <a:cs typeface="Times New Roman"/>
              </a:rPr>
              <a:t>la </a:t>
            </a:r>
            <a:r>
              <a:rPr sz="1500" spc="-45" dirty="0">
                <a:latin typeface="Times New Roman"/>
                <a:cs typeface="Times New Roman"/>
              </a:rPr>
              <a:t>aplicación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50" dirty="0">
                <a:latin typeface="Times New Roman"/>
                <a:cs typeface="Times New Roman"/>
              </a:rPr>
              <a:t>las </a:t>
            </a:r>
            <a:r>
              <a:rPr sz="1500" spc="-5" dirty="0">
                <a:latin typeface="Times New Roman"/>
                <a:cs typeface="Times New Roman"/>
              </a:rPr>
              <a:t>normas </a:t>
            </a:r>
            <a:r>
              <a:rPr sz="1500" spc="-45" dirty="0">
                <a:latin typeface="Times New Roman"/>
                <a:cs typeface="Times New Roman"/>
              </a:rPr>
              <a:t>del Sistema </a:t>
            </a:r>
            <a:r>
              <a:rPr sz="1500" spc="-30" dirty="0">
                <a:latin typeface="Times New Roman"/>
                <a:cs typeface="Times New Roman"/>
              </a:rPr>
              <a:t>Nacional </a:t>
            </a:r>
            <a:r>
              <a:rPr sz="1500" spc="-55" dirty="0">
                <a:latin typeface="Times New Roman"/>
                <a:cs typeface="Times New Roman"/>
              </a:rPr>
              <a:t>de  </a:t>
            </a:r>
            <a:r>
              <a:rPr sz="1500" spc="-20" dirty="0">
                <a:latin typeface="Times New Roman"/>
                <a:cs typeface="Times New Roman"/>
              </a:rPr>
              <a:t>Inversión </a:t>
            </a:r>
            <a:r>
              <a:rPr sz="1500" spc="-35" dirty="0">
                <a:latin typeface="Times New Roman"/>
                <a:cs typeface="Times New Roman"/>
              </a:rPr>
              <a:t>Pública </a:t>
            </a:r>
            <a:r>
              <a:rPr sz="1500" spc="-25" dirty="0">
                <a:latin typeface="Times New Roman"/>
                <a:cs typeface="Times New Roman"/>
              </a:rPr>
              <a:t>(SNIP), </a:t>
            </a:r>
            <a:r>
              <a:rPr sz="1500" spc="-30" dirty="0">
                <a:latin typeface="Times New Roman"/>
                <a:cs typeface="Times New Roman"/>
              </a:rPr>
              <a:t>referidas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60" dirty="0">
                <a:latin typeface="Times New Roman"/>
                <a:cs typeface="Times New Roman"/>
              </a:rPr>
              <a:t>la </a:t>
            </a:r>
            <a:r>
              <a:rPr sz="1500" spc="-40" dirty="0">
                <a:latin typeface="Times New Roman"/>
                <a:cs typeface="Times New Roman"/>
              </a:rPr>
              <a:t>fase </a:t>
            </a:r>
            <a:r>
              <a:rPr sz="1500" spc="-15" dirty="0">
                <a:latin typeface="Times New Roman"/>
                <a:cs typeface="Times New Roman"/>
              </a:rPr>
              <a:t>de pre </a:t>
            </a:r>
            <a:r>
              <a:rPr sz="1500" spc="-35" dirty="0">
                <a:latin typeface="Times New Roman"/>
                <a:cs typeface="Times New Roman"/>
              </a:rPr>
              <a:t>inversión, </a:t>
            </a:r>
            <a:r>
              <a:rPr sz="1500" spc="-25" dirty="0">
                <a:latin typeface="Times New Roman"/>
                <a:cs typeface="Times New Roman"/>
              </a:rPr>
              <a:t>mediante </a:t>
            </a:r>
            <a:r>
              <a:rPr sz="1500" spc="-5" dirty="0">
                <a:latin typeface="Times New Roman"/>
                <a:cs typeface="Times New Roman"/>
              </a:rPr>
              <a:t>Decreto </a:t>
            </a:r>
            <a:r>
              <a:rPr sz="1500" spc="-25" dirty="0">
                <a:latin typeface="Times New Roman"/>
                <a:cs typeface="Times New Roman"/>
              </a:rPr>
              <a:t>Supremo </a:t>
            </a:r>
            <a:r>
              <a:rPr sz="1500" spc="35" dirty="0">
                <a:latin typeface="Times New Roman"/>
                <a:cs typeface="Times New Roman"/>
              </a:rPr>
              <a:t>N</a:t>
            </a:r>
            <a:r>
              <a:rPr sz="1500" spc="35" dirty="0">
                <a:latin typeface="Carlito"/>
                <a:cs typeface="Carlito"/>
              </a:rPr>
              <a:t>° </a:t>
            </a:r>
            <a:r>
              <a:rPr sz="1500" spc="-35" dirty="0">
                <a:latin typeface="Times New Roman"/>
                <a:cs typeface="Times New Roman"/>
              </a:rPr>
              <a:t>022.2005-EF </a:t>
            </a:r>
            <a:r>
              <a:rPr sz="1500" spc="-45" dirty="0">
                <a:latin typeface="Times New Roman"/>
                <a:cs typeface="Times New Roman"/>
              </a:rPr>
              <a:t>del </a:t>
            </a:r>
            <a:r>
              <a:rPr sz="1500" spc="-55" dirty="0">
                <a:latin typeface="Times New Roman"/>
                <a:cs typeface="Times New Roman"/>
              </a:rPr>
              <a:t>09 de  </a:t>
            </a:r>
            <a:r>
              <a:rPr sz="1500" spc="-5" dirty="0">
                <a:latin typeface="Times New Roman"/>
                <a:cs typeface="Times New Roman"/>
              </a:rPr>
              <a:t>febrero </a:t>
            </a:r>
            <a:r>
              <a:rPr sz="1500" spc="-15" dirty="0">
                <a:latin typeface="Times New Roman"/>
                <a:cs typeface="Times New Roman"/>
              </a:rPr>
              <a:t>de</a:t>
            </a:r>
            <a:r>
              <a:rPr sz="1500" spc="-10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2005.</a:t>
            </a:r>
            <a:endParaRPr sz="15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7100"/>
              </a:lnSpc>
              <a:spcBef>
                <a:spcPts val="20"/>
              </a:spcBef>
            </a:pPr>
            <a:r>
              <a:rPr sz="1500" spc="-90" dirty="0">
                <a:latin typeface="Times New Roman"/>
                <a:cs typeface="Times New Roman"/>
              </a:rPr>
              <a:t>Y </a:t>
            </a:r>
            <a:r>
              <a:rPr sz="1500" spc="-40" dirty="0">
                <a:latin typeface="Times New Roman"/>
                <a:cs typeface="Times New Roman"/>
              </a:rPr>
              <a:t>más </a:t>
            </a:r>
            <a:r>
              <a:rPr sz="1500" spc="-25" dirty="0">
                <a:latin typeface="Times New Roman"/>
                <a:cs typeface="Times New Roman"/>
              </a:rPr>
              <a:t>aún </a:t>
            </a:r>
            <a:r>
              <a:rPr sz="1500" spc="-50" dirty="0">
                <a:latin typeface="Times New Roman"/>
                <a:cs typeface="Times New Roman"/>
              </a:rPr>
              <a:t>si,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35" dirty="0">
                <a:latin typeface="Times New Roman"/>
                <a:cs typeface="Times New Roman"/>
              </a:rPr>
              <a:t>este </a:t>
            </a:r>
            <a:r>
              <a:rPr sz="1500" spc="-50" dirty="0">
                <a:latin typeface="Times New Roman"/>
                <a:cs typeface="Times New Roman"/>
              </a:rPr>
              <a:t>caso,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10" dirty="0">
                <a:latin typeface="Times New Roman"/>
                <a:cs typeface="Times New Roman"/>
              </a:rPr>
              <a:t>imputado </a:t>
            </a:r>
            <a:r>
              <a:rPr sz="1500" spc="10" dirty="0">
                <a:latin typeface="Times New Roman"/>
                <a:cs typeface="Times New Roman"/>
              </a:rPr>
              <a:t>no </a:t>
            </a:r>
            <a:r>
              <a:rPr sz="1500" spc="-25" dirty="0">
                <a:latin typeface="Times New Roman"/>
                <a:cs typeface="Times New Roman"/>
              </a:rPr>
              <a:t>ha </a:t>
            </a:r>
            <a:r>
              <a:rPr sz="1500" spc="-15" dirty="0">
                <a:latin typeface="Times New Roman"/>
                <a:cs typeface="Times New Roman"/>
              </a:rPr>
              <a:t>demostrado </a:t>
            </a:r>
            <a:r>
              <a:rPr sz="1500" spc="-5" dirty="0">
                <a:latin typeface="Times New Roman"/>
                <a:cs typeface="Times New Roman"/>
              </a:rPr>
              <a:t>como </a:t>
            </a:r>
            <a:r>
              <a:rPr sz="1500" spc="-25" dirty="0">
                <a:latin typeface="Times New Roman"/>
                <a:cs typeface="Times New Roman"/>
              </a:rPr>
              <a:t>indicador </a:t>
            </a:r>
            <a:r>
              <a:rPr sz="1500" spc="-20" dirty="0">
                <a:latin typeface="Times New Roman"/>
                <a:cs typeface="Times New Roman"/>
              </a:rPr>
              <a:t>de </a:t>
            </a:r>
            <a:r>
              <a:rPr sz="1500" spc="-30" dirty="0">
                <a:latin typeface="Times New Roman"/>
                <a:cs typeface="Times New Roman"/>
              </a:rPr>
              <a:t>su </a:t>
            </a:r>
            <a:r>
              <a:rPr sz="1500" spc="-20" dirty="0">
                <a:latin typeface="Times New Roman"/>
                <a:cs typeface="Times New Roman"/>
              </a:rPr>
              <a:t>buena </a:t>
            </a:r>
            <a:r>
              <a:rPr sz="1500" spc="-15" dirty="0">
                <a:latin typeface="Times New Roman"/>
                <a:cs typeface="Times New Roman"/>
              </a:rPr>
              <a:t>conducta </a:t>
            </a:r>
            <a:r>
              <a:rPr sz="1500" spc="-35" dirty="0">
                <a:latin typeface="Times New Roman"/>
                <a:cs typeface="Times New Roman"/>
              </a:rPr>
              <a:t>procesal </a:t>
            </a:r>
            <a:r>
              <a:rPr sz="1500" spc="-45" dirty="0">
                <a:latin typeface="Times New Roman"/>
                <a:cs typeface="Times New Roman"/>
              </a:rPr>
              <a:t>que  </a:t>
            </a:r>
            <a:r>
              <a:rPr sz="1500" spc="-35" dirty="0">
                <a:latin typeface="Times New Roman"/>
                <a:cs typeface="Times New Roman"/>
              </a:rPr>
              <a:t>desincentive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30" dirty="0">
                <a:latin typeface="Times New Roman"/>
                <a:cs typeface="Times New Roman"/>
              </a:rPr>
              <a:t>riesgo </a:t>
            </a:r>
            <a:r>
              <a:rPr sz="1500" spc="-35" dirty="0">
                <a:latin typeface="Times New Roman"/>
                <a:cs typeface="Times New Roman"/>
              </a:rPr>
              <a:t>de fuga, </a:t>
            </a:r>
            <a:r>
              <a:rPr sz="1500" spc="-45" dirty="0">
                <a:latin typeface="Times New Roman"/>
                <a:cs typeface="Times New Roman"/>
              </a:rPr>
              <a:t>alguna </a:t>
            </a:r>
            <a:r>
              <a:rPr sz="1500" spc="-25" dirty="0">
                <a:latin typeface="Times New Roman"/>
                <a:cs typeface="Times New Roman"/>
              </a:rPr>
              <a:t>actitud </a:t>
            </a:r>
            <a:r>
              <a:rPr sz="1500" spc="-35" dirty="0">
                <a:latin typeface="Times New Roman"/>
                <a:cs typeface="Times New Roman"/>
              </a:rPr>
              <a:t>voluntaria </a:t>
            </a:r>
            <a:r>
              <a:rPr sz="1500" spc="-30" dirty="0">
                <a:latin typeface="Times New Roman"/>
                <a:cs typeface="Times New Roman"/>
              </a:rPr>
              <a:t>para </a:t>
            </a:r>
            <a:r>
              <a:rPr sz="1500" spc="-20" dirty="0">
                <a:latin typeface="Times New Roman"/>
                <a:cs typeface="Times New Roman"/>
              </a:rPr>
              <a:t>reparar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35" dirty="0">
                <a:latin typeface="Times New Roman"/>
                <a:cs typeface="Times New Roman"/>
              </a:rPr>
              <a:t>daño, </a:t>
            </a:r>
            <a:r>
              <a:rPr sz="1500" spc="-30" dirty="0">
                <a:latin typeface="Times New Roman"/>
                <a:cs typeface="Times New Roman"/>
              </a:rPr>
              <a:t>principalmente </a:t>
            </a:r>
            <a:r>
              <a:rPr sz="1500" spc="-20" dirty="0">
                <a:latin typeface="Times New Roman"/>
                <a:cs typeface="Times New Roman"/>
              </a:rPr>
              <a:t>económico </a:t>
            </a:r>
            <a:r>
              <a:rPr sz="1500" spc="-35" dirty="0">
                <a:latin typeface="Times New Roman"/>
                <a:cs typeface="Times New Roman"/>
              </a:rPr>
              <a:t>que </a:t>
            </a:r>
            <a:r>
              <a:rPr sz="1500" spc="-45" dirty="0">
                <a:latin typeface="Times New Roman"/>
                <a:cs typeface="Times New Roman"/>
              </a:rPr>
              <a:t>se </a:t>
            </a:r>
            <a:r>
              <a:rPr sz="1500" spc="-35" dirty="0">
                <a:latin typeface="Times New Roman"/>
                <a:cs typeface="Times New Roman"/>
              </a:rPr>
              <a:t>ha  </a:t>
            </a:r>
            <a:r>
              <a:rPr sz="1500" spc="-5" dirty="0">
                <a:latin typeface="Times New Roman"/>
                <a:cs typeface="Times New Roman"/>
              </a:rPr>
              <a:t>producido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45" dirty="0">
                <a:latin typeface="Times New Roman"/>
                <a:cs typeface="Times New Roman"/>
              </a:rPr>
              <a:t>el </a:t>
            </a:r>
            <a:r>
              <a:rPr sz="1500" spc="-15" dirty="0">
                <a:latin typeface="Times New Roman"/>
                <a:cs typeface="Times New Roman"/>
              </a:rPr>
              <a:t>presente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caso.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7100"/>
              </a:lnSpc>
            </a:pPr>
            <a:r>
              <a:rPr sz="1500" spc="-40" dirty="0">
                <a:latin typeface="Times New Roman"/>
                <a:cs typeface="Times New Roman"/>
              </a:rPr>
              <a:t>5. </a:t>
            </a:r>
            <a:r>
              <a:rPr sz="1500" b="1" spc="-30" dirty="0">
                <a:latin typeface="Times New Roman"/>
                <a:cs typeface="Times New Roman"/>
              </a:rPr>
              <a:t>La </a:t>
            </a:r>
            <a:r>
              <a:rPr sz="1500" b="1" spc="-10" dirty="0">
                <a:latin typeface="Times New Roman"/>
                <a:cs typeface="Times New Roman"/>
              </a:rPr>
              <a:t>pertenencia del </a:t>
            </a:r>
            <a:r>
              <a:rPr sz="1500" b="1" spc="-5" dirty="0">
                <a:latin typeface="Times New Roman"/>
                <a:cs typeface="Times New Roman"/>
              </a:rPr>
              <a:t>imputado </a:t>
            </a:r>
            <a:r>
              <a:rPr sz="1500" b="1" spc="-25" dirty="0">
                <a:latin typeface="Times New Roman"/>
                <a:cs typeface="Times New Roman"/>
              </a:rPr>
              <a:t>a </a:t>
            </a:r>
            <a:r>
              <a:rPr sz="1500" b="1" spc="-15" dirty="0">
                <a:latin typeface="Times New Roman"/>
                <a:cs typeface="Times New Roman"/>
              </a:rPr>
              <a:t>una </a:t>
            </a:r>
            <a:r>
              <a:rPr sz="1500" b="1" spc="-10" dirty="0">
                <a:latin typeface="Times New Roman"/>
                <a:cs typeface="Times New Roman"/>
              </a:rPr>
              <a:t>organización </a:t>
            </a:r>
            <a:r>
              <a:rPr sz="1500" b="1" spc="-20" dirty="0">
                <a:latin typeface="Times New Roman"/>
                <a:cs typeface="Times New Roman"/>
              </a:rPr>
              <a:t>criminal </a:t>
            </a:r>
            <a:r>
              <a:rPr sz="1500" b="1" spc="35" dirty="0">
                <a:latin typeface="Times New Roman"/>
                <a:cs typeface="Times New Roman"/>
              </a:rPr>
              <a:t>o </a:t>
            </a:r>
            <a:r>
              <a:rPr sz="1500" b="1" spc="30" dirty="0">
                <a:latin typeface="Times New Roman"/>
                <a:cs typeface="Times New Roman"/>
              </a:rPr>
              <a:t>su </a:t>
            </a:r>
            <a:r>
              <a:rPr sz="1500" b="1" spc="-15" dirty="0">
                <a:latin typeface="Times New Roman"/>
                <a:cs typeface="Times New Roman"/>
              </a:rPr>
              <a:t>reintegración </a:t>
            </a:r>
            <a:r>
              <a:rPr sz="1500" b="1" spc="-25" dirty="0">
                <a:latin typeface="Times New Roman"/>
                <a:cs typeface="Times New Roman"/>
              </a:rPr>
              <a:t>a </a:t>
            </a:r>
            <a:r>
              <a:rPr sz="1500" b="1" spc="-20" dirty="0">
                <a:latin typeface="Times New Roman"/>
                <a:cs typeface="Times New Roman"/>
              </a:rPr>
              <a:t>las </a:t>
            </a:r>
            <a:r>
              <a:rPr sz="1500" b="1" dirty="0">
                <a:latin typeface="Times New Roman"/>
                <a:cs typeface="Times New Roman"/>
              </a:rPr>
              <a:t>mismas</a:t>
            </a:r>
            <a:r>
              <a:rPr sz="1500" dirty="0">
                <a:latin typeface="Times New Roman"/>
                <a:cs typeface="Times New Roman"/>
              </a:rPr>
              <a:t>: </a:t>
            </a:r>
            <a:r>
              <a:rPr sz="1500" spc="-95" dirty="0">
                <a:latin typeface="Times New Roman"/>
                <a:cs typeface="Times New Roman"/>
              </a:rPr>
              <a:t>Si </a:t>
            </a:r>
            <a:r>
              <a:rPr sz="1500" spc="-25" dirty="0">
                <a:latin typeface="Times New Roman"/>
                <a:cs typeface="Times New Roman"/>
              </a:rPr>
              <a:t>bien </a:t>
            </a:r>
            <a:r>
              <a:rPr sz="1500" spc="-90" dirty="0">
                <a:latin typeface="Times New Roman"/>
                <a:cs typeface="Times New Roman"/>
              </a:rPr>
              <a:t>la  </a:t>
            </a:r>
            <a:r>
              <a:rPr sz="1500" spc="-20" dirty="0">
                <a:latin typeface="Times New Roman"/>
                <a:cs typeface="Times New Roman"/>
              </a:rPr>
              <a:t>imputación </a:t>
            </a:r>
            <a:r>
              <a:rPr sz="1500" dirty="0">
                <a:latin typeface="Times New Roman"/>
                <a:cs typeface="Times New Roman"/>
              </a:rPr>
              <a:t>por </a:t>
            </a:r>
            <a:r>
              <a:rPr sz="1500" spc="-65" dirty="0">
                <a:latin typeface="Times New Roman"/>
                <a:cs typeface="Times New Roman"/>
              </a:rPr>
              <a:t>el </a:t>
            </a:r>
            <a:r>
              <a:rPr sz="1500" spc="-20" dirty="0">
                <a:latin typeface="Times New Roman"/>
                <a:cs typeface="Times New Roman"/>
              </a:rPr>
              <a:t>momento,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10" dirty="0">
                <a:latin typeface="Times New Roman"/>
                <a:cs typeface="Times New Roman"/>
              </a:rPr>
              <a:t>contra </a:t>
            </a:r>
            <a:r>
              <a:rPr sz="1500" spc="-55" dirty="0">
                <a:latin typeface="Times New Roman"/>
                <a:cs typeface="Times New Roman"/>
              </a:rPr>
              <a:t>del </a:t>
            </a:r>
            <a:r>
              <a:rPr sz="1500" spc="-50" dirty="0">
                <a:latin typeface="Times New Roman"/>
                <a:cs typeface="Times New Roman"/>
              </a:rPr>
              <a:t>investigado, </a:t>
            </a:r>
            <a:r>
              <a:rPr sz="1500" spc="10" dirty="0">
                <a:latin typeface="Times New Roman"/>
                <a:cs typeface="Times New Roman"/>
              </a:rPr>
              <a:t>no </a:t>
            </a:r>
            <a:r>
              <a:rPr sz="1500" spc="-30" dirty="0">
                <a:latin typeface="Times New Roman"/>
                <a:cs typeface="Times New Roman"/>
              </a:rPr>
              <a:t>es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20" dirty="0">
                <a:latin typeface="Times New Roman"/>
                <a:cs typeface="Times New Roman"/>
              </a:rPr>
              <a:t>pertenecer propiamente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15" dirty="0">
                <a:latin typeface="Times New Roman"/>
                <a:cs typeface="Times New Roman"/>
              </a:rPr>
              <a:t>una </a:t>
            </a:r>
            <a:r>
              <a:rPr sz="1500" spc="-30" dirty="0">
                <a:latin typeface="Times New Roman"/>
                <a:cs typeface="Times New Roman"/>
              </a:rPr>
              <a:t>organización </a:t>
            </a:r>
            <a:r>
              <a:rPr sz="1500" spc="-45" dirty="0">
                <a:latin typeface="Times New Roman"/>
                <a:cs typeface="Times New Roman"/>
              </a:rPr>
              <a:t>criminal,   </a:t>
            </a:r>
            <a:r>
              <a:rPr sz="1500" spc="-5" dirty="0">
                <a:latin typeface="Times New Roman"/>
                <a:cs typeface="Times New Roman"/>
              </a:rPr>
              <a:t>corresponde </a:t>
            </a:r>
            <a:r>
              <a:rPr sz="1500" spc="-40" dirty="0">
                <a:latin typeface="Times New Roman"/>
                <a:cs typeface="Times New Roman"/>
              </a:rPr>
              <a:t>indicar </a:t>
            </a:r>
            <a:r>
              <a:rPr sz="1500" spc="-25" dirty="0">
                <a:latin typeface="Times New Roman"/>
                <a:cs typeface="Times New Roman"/>
              </a:rPr>
              <a:t>que </a:t>
            </a:r>
            <a:r>
              <a:rPr sz="1500" spc="-30" dirty="0">
                <a:latin typeface="Times New Roman"/>
                <a:cs typeface="Times New Roman"/>
              </a:rPr>
              <a:t>los </a:t>
            </a:r>
            <a:r>
              <a:rPr sz="1500" spc="-20" dirty="0">
                <a:latin typeface="Times New Roman"/>
                <a:cs typeface="Times New Roman"/>
              </a:rPr>
              <a:t>hechos </a:t>
            </a:r>
            <a:r>
              <a:rPr sz="1500" b="1" spc="35" dirty="0">
                <a:latin typeface="Times New Roman"/>
                <a:cs typeface="Times New Roman"/>
              </a:rPr>
              <a:t>sí </a:t>
            </a:r>
            <a:r>
              <a:rPr sz="1500" b="1" spc="50" dirty="0">
                <a:latin typeface="Times New Roman"/>
                <a:cs typeface="Times New Roman"/>
              </a:rPr>
              <a:t>se </a:t>
            </a:r>
            <a:r>
              <a:rPr sz="1500" b="1" spc="-20" dirty="0">
                <a:latin typeface="Times New Roman"/>
                <a:cs typeface="Times New Roman"/>
              </a:rPr>
              <a:t>encuentran </a:t>
            </a:r>
            <a:r>
              <a:rPr sz="1500" b="1" spc="-5" dirty="0">
                <a:latin typeface="Times New Roman"/>
                <a:cs typeface="Times New Roman"/>
              </a:rPr>
              <a:t>íntimamente </a:t>
            </a:r>
            <a:r>
              <a:rPr sz="1500" b="1" spc="-10" dirty="0">
                <a:latin typeface="Times New Roman"/>
                <a:cs typeface="Times New Roman"/>
              </a:rPr>
              <a:t>vinculados </a:t>
            </a:r>
            <a:r>
              <a:rPr sz="1500" b="1" spc="15" dirty="0">
                <a:latin typeface="Times New Roman"/>
                <a:cs typeface="Times New Roman"/>
              </a:rPr>
              <a:t>con </a:t>
            </a:r>
            <a:r>
              <a:rPr sz="1500" b="1" spc="-25" dirty="0">
                <a:latin typeface="Times New Roman"/>
                <a:cs typeface="Times New Roman"/>
              </a:rPr>
              <a:t>la </a:t>
            </a:r>
            <a:r>
              <a:rPr sz="1500" b="1" spc="-10" dirty="0">
                <a:latin typeface="Times New Roman"/>
                <a:cs typeface="Times New Roman"/>
              </a:rPr>
              <a:t>empresa </a:t>
            </a:r>
            <a:r>
              <a:rPr sz="1500" b="1" spc="20" dirty="0">
                <a:latin typeface="Times New Roman"/>
                <a:cs typeface="Times New Roman"/>
              </a:rPr>
              <a:t>ODEBRECHT, </a:t>
            </a:r>
            <a:r>
              <a:rPr sz="1500" spc="-90" dirty="0">
                <a:latin typeface="Times New Roman"/>
                <a:cs typeface="Times New Roman"/>
              </a:rPr>
              <a:t>la  </a:t>
            </a:r>
            <a:r>
              <a:rPr sz="1500" spc="-45" dirty="0">
                <a:latin typeface="Times New Roman"/>
                <a:cs typeface="Times New Roman"/>
              </a:rPr>
              <a:t>cual se </a:t>
            </a:r>
            <a:r>
              <a:rPr sz="1500" spc="-25" dirty="0">
                <a:latin typeface="Times New Roman"/>
                <a:cs typeface="Times New Roman"/>
              </a:rPr>
              <a:t>organizó </a:t>
            </a:r>
            <a:r>
              <a:rPr sz="1500" spc="-35" dirty="0">
                <a:latin typeface="Times New Roman"/>
                <a:cs typeface="Times New Roman"/>
              </a:rPr>
              <a:t>criminalmente,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25" dirty="0">
                <a:latin typeface="Times New Roman"/>
                <a:cs typeface="Times New Roman"/>
              </a:rPr>
              <a:t>acuerdo </a:t>
            </a:r>
            <a:r>
              <a:rPr sz="1500" dirty="0">
                <a:latin typeface="Times New Roman"/>
                <a:cs typeface="Times New Roman"/>
              </a:rPr>
              <a:t>con </a:t>
            </a:r>
            <a:r>
              <a:rPr sz="1500" spc="-20" dirty="0">
                <a:latin typeface="Times New Roman"/>
                <a:cs typeface="Times New Roman"/>
              </a:rPr>
              <a:t>lo </a:t>
            </a:r>
            <a:r>
              <a:rPr sz="1500" spc="-25" dirty="0">
                <a:latin typeface="Times New Roman"/>
                <a:cs typeface="Times New Roman"/>
              </a:rPr>
              <a:t>descrito </a:t>
            </a:r>
            <a:r>
              <a:rPr sz="1500" dirty="0">
                <a:latin typeface="Times New Roman"/>
                <a:cs typeface="Times New Roman"/>
              </a:rPr>
              <a:t>en </a:t>
            </a:r>
            <a:r>
              <a:rPr sz="1500" spc="-60" dirty="0">
                <a:latin typeface="Times New Roman"/>
                <a:cs typeface="Times New Roman"/>
              </a:rPr>
              <a:t>la </a:t>
            </a:r>
            <a:r>
              <a:rPr sz="1500" spc="-25" dirty="0">
                <a:latin typeface="Times New Roman"/>
                <a:cs typeface="Times New Roman"/>
              </a:rPr>
              <a:t>Disposición </a:t>
            </a:r>
            <a:r>
              <a:rPr sz="1500" spc="35" dirty="0">
                <a:latin typeface="Times New Roman"/>
                <a:cs typeface="Times New Roman"/>
              </a:rPr>
              <a:t>N</a:t>
            </a:r>
            <a:r>
              <a:rPr sz="1500" spc="35" dirty="0">
                <a:latin typeface="Carlito"/>
                <a:cs typeface="Carlito"/>
              </a:rPr>
              <a:t>° </a:t>
            </a:r>
            <a:r>
              <a:rPr sz="1500" spc="-50" dirty="0">
                <a:latin typeface="Times New Roman"/>
                <a:cs typeface="Times New Roman"/>
              </a:rPr>
              <a:t>08,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30" dirty="0">
                <a:latin typeface="Times New Roman"/>
                <a:cs typeface="Times New Roman"/>
              </a:rPr>
              <a:t>través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30" dirty="0">
                <a:latin typeface="Times New Roman"/>
                <a:cs typeface="Times New Roman"/>
              </a:rPr>
              <a:t>su </a:t>
            </a:r>
            <a:r>
              <a:rPr sz="1500" spc="-25" dirty="0">
                <a:latin typeface="Times New Roman"/>
                <a:cs typeface="Times New Roman"/>
              </a:rPr>
              <a:t>denominada  “División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20" dirty="0">
                <a:latin typeface="Times New Roman"/>
                <a:cs typeface="Times New Roman"/>
              </a:rPr>
              <a:t>Operaciones </a:t>
            </a:r>
            <a:r>
              <a:rPr sz="1500" spc="-10" dirty="0">
                <a:latin typeface="Times New Roman"/>
                <a:cs typeface="Times New Roman"/>
              </a:rPr>
              <a:t>Estructuradas” </a:t>
            </a:r>
            <a:r>
              <a:rPr sz="1500" spc="-25" dirty="0">
                <a:latin typeface="Times New Roman"/>
                <a:cs typeface="Times New Roman"/>
              </a:rPr>
              <a:t>desde </a:t>
            </a:r>
            <a:r>
              <a:rPr sz="1500" spc="-5" dirty="0">
                <a:latin typeface="Times New Roman"/>
                <a:cs typeface="Times New Roman"/>
              </a:rPr>
              <a:t>donde </a:t>
            </a:r>
            <a:r>
              <a:rPr sz="1500" spc="-60" dirty="0">
                <a:latin typeface="Times New Roman"/>
                <a:cs typeface="Times New Roman"/>
              </a:rPr>
              <a:t>se </a:t>
            </a:r>
            <a:r>
              <a:rPr sz="1500" spc="-25" dirty="0">
                <a:latin typeface="Times New Roman"/>
                <a:cs typeface="Times New Roman"/>
              </a:rPr>
              <a:t>organizó </a:t>
            </a:r>
            <a:r>
              <a:rPr sz="1500" spc="-125" dirty="0">
                <a:latin typeface="Times New Roman"/>
                <a:cs typeface="Times New Roman"/>
              </a:rPr>
              <a:t>y </a:t>
            </a:r>
            <a:r>
              <a:rPr sz="1500" spc="-25" dirty="0">
                <a:latin typeface="Times New Roman"/>
                <a:cs typeface="Times New Roman"/>
              </a:rPr>
              <a:t>ejecutó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60" dirty="0">
                <a:latin typeface="Times New Roman"/>
                <a:cs typeface="Times New Roman"/>
              </a:rPr>
              <a:t>nivel </a:t>
            </a:r>
            <a:r>
              <a:rPr sz="1500" spc="-30" dirty="0">
                <a:latin typeface="Times New Roman"/>
                <a:cs typeface="Times New Roman"/>
              </a:rPr>
              <a:t>internacional </a:t>
            </a:r>
            <a:r>
              <a:rPr sz="1500" spc="-35" dirty="0">
                <a:latin typeface="Times New Roman"/>
                <a:cs typeface="Times New Roman"/>
              </a:rPr>
              <a:t>los </a:t>
            </a:r>
            <a:r>
              <a:rPr sz="1500" spc="-25" dirty="0">
                <a:latin typeface="Times New Roman"/>
                <a:cs typeface="Times New Roman"/>
              </a:rPr>
              <a:t>pagos </a:t>
            </a:r>
            <a:r>
              <a:rPr sz="1500" spc="-35" dirty="0">
                <a:latin typeface="Times New Roman"/>
                <a:cs typeface="Times New Roman"/>
              </a:rPr>
              <a:t>de </a:t>
            </a:r>
            <a:r>
              <a:rPr sz="1500" spc="-45" dirty="0">
                <a:latin typeface="Times New Roman"/>
                <a:cs typeface="Times New Roman"/>
              </a:rPr>
              <a:t>diversos  </a:t>
            </a:r>
            <a:r>
              <a:rPr sz="1500" spc="-5" dirty="0">
                <a:latin typeface="Times New Roman"/>
                <a:cs typeface="Times New Roman"/>
              </a:rPr>
              <a:t>sobornos </a:t>
            </a:r>
            <a:r>
              <a:rPr sz="1500" spc="-55" dirty="0">
                <a:latin typeface="Times New Roman"/>
                <a:cs typeface="Times New Roman"/>
              </a:rPr>
              <a:t>a </a:t>
            </a:r>
            <a:r>
              <a:rPr sz="1500" spc="-25" dirty="0">
                <a:latin typeface="Times New Roman"/>
                <a:cs typeface="Times New Roman"/>
              </a:rPr>
              <a:t>funcionarios </a:t>
            </a:r>
            <a:r>
              <a:rPr sz="1500" spc="85" dirty="0">
                <a:latin typeface="Times New Roman"/>
                <a:cs typeface="Times New Roman"/>
              </a:rPr>
              <a:t>y/o </a:t>
            </a:r>
            <a:r>
              <a:rPr sz="1500" spc="-25" dirty="0">
                <a:latin typeface="Times New Roman"/>
                <a:cs typeface="Times New Roman"/>
              </a:rPr>
              <a:t>servidores </a:t>
            </a:r>
            <a:r>
              <a:rPr sz="1500" spc="-30" dirty="0">
                <a:latin typeface="Times New Roman"/>
                <a:cs typeface="Times New Roman"/>
              </a:rPr>
              <a:t>públicos </a:t>
            </a:r>
            <a:r>
              <a:rPr sz="1500" spc="-125" dirty="0">
                <a:latin typeface="Times New Roman"/>
                <a:cs typeface="Times New Roman"/>
              </a:rPr>
              <a:t>y </a:t>
            </a:r>
            <a:r>
              <a:rPr sz="1500" spc="-25" dirty="0">
                <a:latin typeface="Times New Roman"/>
                <a:cs typeface="Times New Roman"/>
              </a:rPr>
              <a:t>testaferros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25" dirty="0">
                <a:latin typeface="Times New Roman"/>
                <a:cs typeface="Times New Roman"/>
              </a:rPr>
              <a:t>diferentes </a:t>
            </a:r>
            <a:r>
              <a:rPr sz="1500" spc="-50" dirty="0">
                <a:latin typeface="Times New Roman"/>
                <a:cs typeface="Times New Roman"/>
              </a:rPr>
              <a:t>países, </a:t>
            </a:r>
            <a:r>
              <a:rPr sz="1500" dirty="0">
                <a:latin typeface="Times New Roman"/>
                <a:cs typeface="Times New Roman"/>
              </a:rPr>
              <a:t>con </a:t>
            </a:r>
            <a:r>
              <a:rPr sz="1500" spc="-60" dirty="0">
                <a:latin typeface="Times New Roman"/>
                <a:cs typeface="Times New Roman"/>
              </a:rPr>
              <a:t>la </a:t>
            </a:r>
            <a:r>
              <a:rPr sz="1500" spc="-45" dirty="0">
                <a:latin typeface="Times New Roman"/>
                <a:cs typeface="Times New Roman"/>
              </a:rPr>
              <a:t>asistencia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30" dirty="0">
                <a:latin typeface="Times New Roman"/>
                <a:cs typeface="Times New Roman"/>
              </a:rPr>
              <a:t>empresas  </a:t>
            </a:r>
            <a:r>
              <a:rPr sz="1500" spc="-15" dirty="0">
                <a:latin typeface="Times New Roman"/>
                <a:cs typeface="Times New Roman"/>
              </a:rPr>
              <a:t>offshore, </a:t>
            </a:r>
            <a:r>
              <a:rPr sz="1500" spc="-25" dirty="0">
                <a:latin typeface="Times New Roman"/>
                <a:cs typeface="Times New Roman"/>
              </a:rPr>
              <a:t>programas </a:t>
            </a:r>
            <a:r>
              <a:rPr sz="1500" spc="-15" dirty="0">
                <a:latin typeface="Times New Roman"/>
                <a:cs typeface="Times New Roman"/>
              </a:rPr>
              <a:t>informáticos </a:t>
            </a:r>
            <a:r>
              <a:rPr sz="1500" spc="-30" dirty="0">
                <a:latin typeface="Times New Roman"/>
                <a:cs typeface="Times New Roman"/>
              </a:rPr>
              <a:t>para </a:t>
            </a:r>
            <a:r>
              <a:rPr sz="1500" spc="-25" dirty="0">
                <a:latin typeface="Times New Roman"/>
                <a:cs typeface="Times New Roman"/>
              </a:rPr>
              <a:t>registro </a:t>
            </a:r>
            <a:r>
              <a:rPr sz="1500" spc="-15" dirty="0">
                <a:latin typeface="Times New Roman"/>
                <a:cs typeface="Times New Roman"/>
              </a:rPr>
              <a:t>de </a:t>
            </a:r>
            <a:r>
              <a:rPr sz="1500" spc="-25" dirty="0">
                <a:latin typeface="Times New Roman"/>
                <a:cs typeface="Times New Roman"/>
              </a:rPr>
              <a:t>pagos </a:t>
            </a:r>
            <a:r>
              <a:rPr sz="1500" spc="-45" dirty="0">
                <a:latin typeface="Times New Roman"/>
                <a:cs typeface="Times New Roman"/>
              </a:rPr>
              <a:t>. </a:t>
            </a:r>
            <a:r>
              <a:rPr sz="1500" spc="-75" dirty="0">
                <a:latin typeface="Times New Roman"/>
                <a:cs typeface="Times New Roman"/>
              </a:rPr>
              <a:t>MyWebDay, </a:t>
            </a:r>
            <a:r>
              <a:rPr sz="1500" spc="-35" dirty="0">
                <a:latin typeface="Times New Roman"/>
                <a:cs typeface="Times New Roman"/>
              </a:rPr>
              <a:t>sistema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35" dirty="0">
                <a:latin typeface="Times New Roman"/>
                <a:cs typeface="Times New Roman"/>
              </a:rPr>
              <a:t>Drosys.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979676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3231"/>
              <a:ext cx="9144635" cy="1673225"/>
            </a:xfrm>
            <a:custGeom>
              <a:avLst/>
              <a:gdLst/>
              <a:ahLst/>
              <a:cxnLst/>
              <a:rect l="l" t="t" r="r" b="b"/>
              <a:pathLst>
                <a:path w="9144635" h="1673225">
                  <a:moveTo>
                    <a:pt x="1364932" y="254952"/>
                  </a:moveTo>
                  <a:lnTo>
                    <a:pt x="1363167" y="247815"/>
                  </a:lnTo>
                  <a:lnTo>
                    <a:pt x="1357884" y="240665"/>
                  </a:lnTo>
                  <a:lnTo>
                    <a:pt x="1128991" y="11938"/>
                  </a:lnTo>
                  <a:lnTo>
                    <a:pt x="1124013" y="11938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3"/>
                  </a:lnTo>
                  <a:lnTo>
                    <a:pt x="1019098" y="2413"/>
                  </a:lnTo>
                  <a:lnTo>
                    <a:pt x="0" y="0"/>
                  </a:lnTo>
                  <a:lnTo>
                    <a:pt x="0" y="504317"/>
                  </a:lnTo>
                  <a:lnTo>
                    <a:pt x="1019098" y="507492"/>
                  </a:lnTo>
                  <a:lnTo>
                    <a:pt x="1119378" y="507492"/>
                  </a:lnTo>
                  <a:lnTo>
                    <a:pt x="1124013" y="502666"/>
                  </a:lnTo>
                  <a:lnTo>
                    <a:pt x="1125562" y="501142"/>
                  </a:lnTo>
                  <a:lnTo>
                    <a:pt x="1127455" y="499491"/>
                  </a:lnTo>
                  <a:lnTo>
                    <a:pt x="1357884" y="269240"/>
                  </a:lnTo>
                  <a:lnTo>
                    <a:pt x="1363167" y="262102"/>
                  </a:lnTo>
                  <a:lnTo>
                    <a:pt x="1364932" y="254952"/>
                  </a:lnTo>
                  <a:close/>
                </a:path>
                <a:path w="9144635" h="1673225">
                  <a:moveTo>
                    <a:pt x="9144063" y="1059624"/>
                  </a:moveTo>
                  <a:lnTo>
                    <a:pt x="179514" y="1059624"/>
                  </a:lnTo>
                  <a:lnTo>
                    <a:pt x="179514" y="1673225"/>
                  </a:lnTo>
                  <a:lnTo>
                    <a:pt x="9144063" y="1673225"/>
                  </a:lnTo>
                  <a:lnTo>
                    <a:pt x="9144063" y="1059624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514" y="2386457"/>
              <a:ext cx="8964930" cy="4471670"/>
            </a:xfrm>
            <a:custGeom>
              <a:avLst/>
              <a:gdLst/>
              <a:ahLst/>
              <a:cxnLst/>
              <a:rect l="l" t="t" r="r" b="b"/>
              <a:pathLst>
                <a:path w="8964930" h="4471670">
                  <a:moveTo>
                    <a:pt x="8964549" y="0"/>
                  </a:moveTo>
                  <a:lnTo>
                    <a:pt x="0" y="0"/>
                  </a:lnTo>
                  <a:lnTo>
                    <a:pt x="0" y="4471543"/>
                  </a:lnTo>
                  <a:lnTo>
                    <a:pt x="8964549" y="4471543"/>
                  </a:lnTo>
                  <a:lnTo>
                    <a:pt x="8964549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164" y="1766442"/>
              <a:ext cx="8971280" cy="5092065"/>
            </a:xfrm>
            <a:custGeom>
              <a:avLst/>
              <a:gdLst/>
              <a:ahLst/>
              <a:cxnLst/>
              <a:rect l="l" t="t" r="r" b="b"/>
              <a:pathLst>
                <a:path w="8971280" h="5092065">
                  <a:moveTo>
                    <a:pt x="8970835" y="0"/>
                  </a:moveTo>
                  <a:lnTo>
                    <a:pt x="8964485" y="0"/>
                  </a:lnTo>
                  <a:lnTo>
                    <a:pt x="8964485" y="12700"/>
                  </a:lnTo>
                  <a:lnTo>
                    <a:pt x="8964485" y="600964"/>
                  </a:lnTo>
                  <a:lnTo>
                    <a:pt x="8964485" y="639064"/>
                  </a:lnTo>
                  <a:lnTo>
                    <a:pt x="8964485" y="5085207"/>
                  </a:lnTo>
                  <a:lnTo>
                    <a:pt x="12700" y="5085207"/>
                  </a:lnTo>
                  <a:lnTo>
                    <a:pt x="12700" y="639064"/>
                  </a:lnTo>
                  <a:lnTo>
                    <a:pt x="8964485" y="639064"/>
                  </a:lnTo>
                  <a:lnTo>
                    <a:pt x="8964485" y="600964"/>
                  </a:lnTo>
                  <a:lnTo>
                    <a:pt x="12700" y="600964"/>
                  </a:lnTo>
                  <a:lnTo>
                    <a:pt x="12700" y="12700"/>
                  </a:lnTo>
                  <a:lnTo>
                    <a:pt x="8964485" y="12700"/>
                  </a:lnTo>
                  <a:lnTo>
                    <a:pt x="8964485" y="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00964"/>
                  </a:lnTo>
                  <a:lnTo>
                    <a:pt x="0" y="639064"/>
                  </a:lnTo>
                  <a:lnTo>
                    <a:pt x="0" y="5085207"/>
                  </a:lnTo>
                  <a:lnTo>
                    <a:pt x="0" y="5091557"/>
                  </a:lnTo>
                  <a:lnTo>
                    <a:pt x="12700" y="5091557"/>
                  </a:lnTo>
                  <a:lnTo>
                    <a:pt x="8964485" y="5091557"/>
                  </a:lnTo>
                  <a:lnTo>
                    <a:pt x="8970835" y="5091557"/>
                  </a:lnTo>
                  <a:lnTo>
                    <a:pt x="8970835" y="5085207"/>
                  </a:lnTo>
                  <a:lnTo>
                    <a:pt x="8970835" y="639064"/>
                  </a:lnTo>
                  <a:lnTo>
                    <a:pt x="8970835" y="600964"/>
                  </a:lnTo>
                  <a:lnTo>
                    <a:pt x="8970835" y="12700"/>
                  </a:lnTo>
                  <a:lnTo>
                    <a:pt x="8970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24888" y="648716"/>
            <a:ext cx="5932170" cy="759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15" dirty="0"/>
              <a:t>PELIGRO</a:t>
            </a:r>
            <a:r>
              <a:rPr sz="2400" spc="-135" dirty="0"/>
              <a:t> </a:t>
            </a:r>
            <a:r>
              <a:rPr sz="2400" spc="-10" dirty="0"/>
              <a:t>PROCESAL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10" dirty="0"/>
              <a:t>Socios </a:t>
            </a:r>
            <a:r>
              <a:rPr sz="2400" spc="5" dirty="0"/>
              <a:t>Odebrecht </a:t>
            </a:r>
            <a:r>
              <a:rPr sz="2400" spc="-320" dirty="0">
                <a:latin typeface="Verdana"/>
                <a:cs typeface="Verdana"/>
              </a:rPr>
              <a:t>– </a:t>
            </a:r>
            <a:r>
              <a:rPr sz="2400" spc="-10" dirty="0"/>
              <a:t>F. </a:t>
            </a:r>
            <a:r>
              <a:rPr sz="2400" spc="-5" dirty="0"/>
              <a:t>G. </a:t>
            </a:r>
            <a:r>
              <a:rPr sz="2400" spc="5" dirty="0"/>
              <a:t>Camet</a:t>
            </a:r>
            <a:r>
              <a:rPr sz="2400" spc="-90" dirty="0"/>
              <a:t> </a:t>
            </a:r>
            <a:r>
              <a:rPr sz="2400" spc="15" dirty="0"/>
              <a:t>Picone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07" y="1933138"/>
            <a:ext cx="8863330" cy="46824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PELIGRO </a:t>
            </a:r>
            <a:r>
              <a:rPr sz="155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5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50" b="1" dirty="0">
                <a:solidFill>
                  <a:srgbClr val="FFFFFF"/>
                </a:solidFill>
                <a:latin typeface="Times New Roman"/>
                <a:cs typeface="Times New Roman"/>
              </a:rPr>
              <a:t>OBSTACULIZACION</a:t>
            </a:r>
            <a:endParaRPr sz="155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7100"/>
              </a:lnSpc>
              <a:spcBef>
                <a:spcPts val="700"/>
              </a:spcBef>
              <a:buAutoNum type="arabicPeriod"/>
              <a:tabLst>
                <a:tab pos="470534" algn="l"/>
              </a:tabLst>
            </a:pPr>
            <a:r>
              <a:rPr sz="2000" spc="-15" dirty="0">
                <a:latin typeface="Times New Roman"/>
                <a:cs typeface="Times New Roman"/>
              </a:rPr>
              <a:t>Destruirá, </a:t>
            </a:r>
            <a:r>
              <a:rPr sz="2000" spc="-45" dirty="0">
                <a:latin typeface="Times New Roman"/>
                <a:cs typeface="Times New Roman"/>
              </a:rPr>
              <a:t>modificará, </a:t>
            </a:r>
            <a:r>
              <a:rPr sz="2000" spc="-40" dirty="0">
                <a:latin typeface="Times New Roman"/>
                <a:cs typeface="Times New Roman"/>
              </a:rPr>
              <a:t>ocultará, suprimirá </a:t>
            </a:r>
            <a:r>
              <a:rPr sz="2000" spc="25" dirty="0">
                <a:latin typeface="Times New Roman"/>
                <a:cs typeface="Times New Roman"/>
              </a:rPr>
              <a:t>o </a:t>
            </a:r>
            <a:r>
              <a:rPr sz="2000" spc="-60" dirty="0">
                <a:latin typeface="Times New Roman"/>
                <a:cs typeface="Times New Roman"/>
              </a:rPr>
              <a:t>falsificará </a:t>
            </a:r>
            <a:r>
              <a:rPr sz="2000" spc="-30" dirty="0">
                <a:latin typeface="Times New Roman"/>
                <a:cs typeface="Times New Roman"/>
              </a:rPr>
              <a:t>elementos </a:t>
            </a:r>
            <a:r>
              <a:rPr sz="2000" spc="-20" dirty="0">
                <a:latin typeface="Times New Roman"/>
                <a:cs typeface="Times New Roman"/>
              </a:rPr>
              <a:t>de prueba: </a:t>
            </a:r>
            <a:r>
              <a:rPr sz="2000" spc="-90" dirty="0">
                <a:latin typeface="Times New Roman"/>
                <a:cs typeface="Times New Roman"/>
              </a:rPr>
              <a:t>el  </a:t>
            </a:r>
            <a:r>
              <a:rPr sz="2000" spc="-20" dirty="0">
                <a:latin typeface="Times New Roman"/>
                <a:cs typeface="Times New Roman"/>
              </a:rPr>
              <a:t>imputado </a:t>
            </a:r>
            <a:r>
              <a:rPr sz="2000" spc="-30" dirty="0">
                <a:latin typeface="Times New Roman"/>
                <a:cs typeface="Times New Roman"/>
              </a:rPr>
              <a:t>continua siendo </a:t>
            </a:r>
            <a:r>
              <a:rPr sz="2000" spc="-5" dirty="0">
                <a:latin typeface="Times New Roman"/>
                <a:cs typeface="Times New Roman"/>
              </a:rPr>
              <a:t>Gerente </a:t>
            </a:r>
            <a:r>
              <a:rPr sz="2000" spc="-25" dirty="0">
                <a:latin typeface="Times New Roman"/>
                <a:cs typeface="Times New Roman"/>
              </a:rPr>
              <a:t>General de </a:t>
            </a:r>
            <a:r>
              <a:rPr sz="2000" spc="-80" dirty="0">
                <a:latin typeface="Times New Roman"/>
                <a:cs typeface="Times New Roman"/>
              </a:rPr>
              <a:t>la </a:t>
            </a:r>
            <a:r>
              <a:rPr sz="2000" spc="-35" dirty="0">
                <a:latin typeface="Times New Roman"/>
                <a:cs typeface="Times New Roman"/>
              </a:rPr>
              <a:t>empresa </a:t>
            </a:r>
            <a:r>
              <a:rPr sz="2000" spc="-125" dirty="0">
                <a:latin typeface="Times New Roman"/>
                <a:cs typeface="Times New Roman"/>
              </a:rPr>
              <a:t>JJ </a:t>
            </a:r>
            <a:r>
              <a:rPr sz="2000" spc="-25" dirty="0">
                <a:latin typeface="Times New Roman"/>
                <a:cs typeface="Times New Roman"/>
              </a:rPr>
              <a:t>Contratistas </a:t>
            </a:r>
            <a:r>
              <a:rPr sz="2000" spc="-30" dirty="0">
                <a:latin typeface="Times New Roman"/>
                <a:cs typeface="Times New Roman"/>
              </a:rPr>
              <a:t>Generales  </a:t>
            </a:r>
            <a:r>
              <a:rPr sz="2000" spc="15" dirty="0">
                <a:latin typeface="Times New Roman"/>
                <a:cs typeface="Times New Roman"/>
              </a:rPr>
              <a:t>por </a:t>
            </a:r>
            <a:r>
              <a:rPr sz="2000" spc="-50" dirty="0">
                <a:latin typeface="Times New Roman"/>
                <a:cs typeface="Times New Roman"/>
              </a:rPr>
              <a:t>lo </a:t>
            </a:r>
            <a:r>
              <a:rPr sz="2000" spc="-40" dirty="0">
                <a:latin typeface="Times New Roman"/>
                <a:cs typeface="Times New Roman"/>
              </a:rPr>
              <a:t>que </a:t>
            </a:r>
            <a:r>
              <a:rPr sz="2000" spc="-25" dirty="0">
                <a:latin typeface="Times New Roman"/>
                <a:cs typeface="Times New Roman"/>
              </a:rPr>
              <a:t>debido </a:t>
            </a:r>
            <a:r>
              <a:rPr sz="2000" b="1" spc="-35" dirty="0">
                <a:latin typeface="Times New Roman"/>
                <a:cs typeface="Times New Roman"/>
              </a:rPr>
              <a:t>a </a:t>
            </a:r>
            <a:r>
              <a:rPr sz="2000" b="1" spc="15" dirty="0">
                <a:latin typeface="Times New Roman"/>
                <a:cs typeface="Times New Roman"/>
              </a:rPr>
              <a:t>dicho </a:t>
            </a:r>
            <a:r>
              <a:rPr sz="2000" b="1" spc="-10" dirty="0">
                <a:latin typeface="Times New Roman"/>
                <a:cs typeface="Times New Roman"/>
              </a:rPr>
              <a:t>cargo, </a:t>
            </a:r>
            <a:r>
              <a:rPr sz="2000" b="1" spc="50" dirty="0">
                <a:latin typeface="Times New Roman"/>
                <a:cs typeface="Times New Roman"/>
              </a:rPr>
              <a:t>es </a:t>
            </a:r>
            <a:r>
              <a:rPr sz="2000" b="1" dirty="0">
                <a:latin typeface="Times New Roman"/>
                <a:cs typeface="Times New Roman"/>
              </a:rPr>
              <a:t>innegable </a:t>
            </a:r>
            <a:r>
              <a:rPr sz="2000" b="1" spc="5" dirty="0">
                <a:latin typeface="Times New Roman"/>
                <a:cs typeface="Times New Roman"/>
              </a:rPr>
              <a:t>el </a:t>
            </a:r>
            <a:r>
              <a:rPr sz="2000" b="1" spc="-25" dirty="0">
                <a:latin typeface="Times New Roman"/>
                <a:cs typeface="Times New Roman"/>
              </a:rPr>
              <a:t>control </a:t>
            </a:r>
            <a:r>
              <a:rPr sz="2000" b="1" spc="15" dirty="0">
                <a:latin typeface="Times New Roman"/>
                <a:cs typeface="Times New Roman"/>
              </a:rPr>
              <a:t>que </a:t>
            </a:r>
            <a:r>
              <a:rPr sz="2000" b="1" spc="30" dirty="0">
                <a:latin typeface="Times New Roman"/>
                <a:cs typeface="Times New Roman"/>
              </a:rPr>
              <a:t>éste </a:t>
            </a:r>
            <a:r>
              <a:rPr sz="2000" b="1" spc="10" dirty="0">
                <a:latin typeface="Times New Roman"/>
                <a:cs typeface="Times New Roman"/>
              </a:rPr>
              <a:t>puede </a:t>
            </a:r>
            <a:r>
              <a:rPr sz="2000" b="1" spc="-50" dirty="0">
                <a:latin typeface="Times New Roman"/>
                <a:cs typeface="Times New Roman"/>
              </a:rPr>
              <a:t>ejercer  </a:t>
            </a:r>
            <a:r>
              <a:rPr sz="2000" b="1" spc="-25" dirty="0">
                <a:latin typeface="Times New Roman"/>
                <a:cs typeface="Times New Roman"/>
              </a:rPr>
              <a:t>dentro </a:t>
            </a:r>
            <a:r>
              <a:rPr sz="2000" b="1" spc="30" dirty="0">
                <a:latin typeface="Times New Roman"/>
                <a:cs typeface="Times New Roman"/>
              </a:rPr>
              <a:t>de </a:t>
            </a:r>
            <a:r>
              <a:rPr sz="2000" b="1" spc="-30" dirty="0">
                <a:latin typeface="Times New Roman"/>
                <a:cs typeface="Times New Roman"/>
              </a:rPr>
              <a:t>la </a:t>
            </a:r>
            <a:r>
              <a:rPr sz="2000" b="1" spc="-10" dirty="0">
                <a:latin typeface="Times New Roman"/>
                <a:cs typeface="Times New Roman"/>
              </a:rPr>
              <a:t>empresa </a:t>
            </a:r>
            <a:r>
              <a:rPr sz="2000" b="1" spc="25" dirty="0">
                <a:latin typeface="Times New Roman"/>
                <a:cs typeface="Times New Roman"/>
              </a:rPr>
              <a:t>de </a:t>
            </a:r>
            <a:r>
              <a:rPr sz="2000" b="1" spc="20" dirty="0">
                <a:latin typeface="Times New Roman"/>
                <a:cs typeface="Times New Roman"/>
              </a:rPr>
              <a:t>su </a:t>
            </a:r>
            <a:r>
              <a:rPr sz="2000" b="1" spc="-30" dirty="0">
                <a:latin typeface="Times New Roman"/>
                <a:cs typeface="Times New Roman"/>
              </a:rPr>
              <a:t>acervo </a:t>
            </a:r>
            <a:r>
              <a:rPr sz="2000" b="1" spc="-15" dirty="0">
                <a:latin typeface="Times New Roman"/>
                <a:cs typeface="Times New Roman"/>
              </a:rPr>
              <a:t>documentario, dificultando </a:t>
            </a:r>
            <a:r>
              <a:rPr sz="2000" b="1" spc="10" dirty="0">
                <a:latin typeface="Times New Roman"/>
                <a:cs typeface="Times New Roman"/>
              </a:rPr>
              <a:t>así </a:t>
            </a:r>
            <a:r>
              <a:rPr sz="2000" b="1" spc="5" dirty="0">
                <a:latin typeface="Times New Roman"/>
                <a:cs typeface="Times New Roman"/>
              </a:rPr>
              <a:t>el </a:t>
            </a:r>
            <a:r>
              <a:rPr sz="2000" b="1" spc="10" dirty="0">
                <a:latin typeface="Times New Roman"/>
                <a:cs typeface="Times New Roman"/>
              </a:rPr>
              <a:t>acopio  </a:t>
            </a:r>
            <a:r>
              <a:rPr sz="2000" b="1" spc="-20" dirty="0">
                <a:latin typeface="Times New Roman"/>
                <a:cs typeface="Times New Roman"/>
              </a:rPr>
              <a:t>integral </a:t>
            </a:r>
            <a:r>
              <a:rPr sz="2000" b="1" spc="-5" dirty="0">
                <a:latin typeface="Times New Roman"/>
                <a:cs typeface="Times New Roman"/>
              </a:rPr>
              <a:t>sobre </a:t>
            </a:r>
            <a:r>
              <a:rPr sz="2000" b="1" dirty="0">
                <a:latin typeface="Times New Roman"/>
                <a:cs typeface="Times New Roman"/>
              </a:rPr>
              <a:t>las </a:t>
            </a:r>
            <a:r>
              <a:rPr sz="2000" b="1" spc="-20" dirty="0">
                <a:latin typeface="Times New Roman"/>
                <a:cs typeface="Times New Roman"/>
              </a:rPr>
              <a:t>pruebas materiales </a:t>
            </a:r>
            <a:r>
              <a:rPr sz="2000" spc="-40" dirty="0">
                <a:latin typeface="Times New Roman"/>
                <a:cs typeface="Times New Roman"/>
              </a:rPr>
              <a:t>que </a:t>
            </a:r>
            <a:r>
              <a:rPr sz="2000" spc="-30" dirty="0">
                <a:latin typeface="Times New Roman"/>
                <a:cs typeface="Times New Roman"/>
              </a:rPr>
              <a:t>eventualmente </a:t>
            </a:r>
            <a:r>
              <a:rPr sz="2000" spc="-55" dirty="0">
                <a:latin typeface="Times New Roman"/>
                <a:cs typeface="Times New Roman"/>
              </a:rPr>
              <a:t>se </a:t>
            </a:r>
            <a:r>
              <a:rPr sz="2000" spc="-25" dirty="0">
                <a:latin typeface="Times New Roman"/>
                <a:cs typeface="Times New Roman"/>
              </a:rPr>
              <a:t>pueda </a:t>
            </a:r>
            <a:r>
              <a:rPr sz="2000" spc="-40" dirty="0">
                <a:latin typeface="Times New Roman"/>
                <a:cs typeface="Times New Roman"/>
              </a:rPr>
              <a:t>requerir </a:t>
            </a:r>
            <a:r>
              <a:rPr sz="2000" spc="-30" dirty="0">
                <a:latin typeface="Times New Roman"/>
                <a:cs typeface="Times New Roman"/>
              </a:rPr>
              <a:t>para </a:t>
            </a:r>
            <a:r>
              <a:rPr sz="2000" spc="-50" dirty="0">
                <a:latin typeface="Times New Roman"/>
                <a:cs typeface="Times New Roman"/>
              </a:rPr>
              <a:t>su  </a:t>
            </a:r>
            <a:r>
              <a:rPr sz="2000" spc="-30" dirty="0">
                <a:latin typeface="Times New Roman"/>
                <a:cs typeface="Times New Roman"/>
              </a:rPr>
              <a:t>estudio </a:t>
            </a:r>
            <a:r>
              <a:rPr sz="2000" spc="-160" dirty="0">
                <a:latin typeface="Times New Roman"/>
                <a:cs typeface="Times New Roman"/>
              </a:rPr>
              <a:t>y </a:t>
            </a:r>
            <a:r>
              <a:rPr sz="2000" spc="-65" dirty="0">
                <a:latin typeface="Times New Roman"/>
                <a:cs typeface="Times New Roman"/>
              </a:rPr>
              <a:t>análisis </a:t>
            </a:r>
            <a:r>
              <a:rPr sz="2000" spc="-20" dirty="0">
                <a:latin typeface="Times New Roman"/>
                <a:cs typeface="Times New Roman"/>
              </a:rPr>
              <a:t>correspondiente, </a:t>
            </a:r>
            <a:r>
              <a:rPr sz="2000" dirty="0">
                <a:latin typeface="Times New Roman"/>
                <a:cs typeface="Times New Roman"/>
              </a:rPr>
              <a:t>conforme </a:t>
            </a:r>
            <a:r>
              <a:rPr sz="2000" spc="-70" dirty="0">
                <a:latin typeface="Times New Roman"/>
                <a:cs typeface="Times New Roman"/>
              </a:rPr>
              <a:t>se </a:t>
            </a:r>
            <a:r>
              <a:rPr sz="2000" spc="-40" dirty="0">
                <a:latin typeface="Times New Roman"/>
                <a:cs typeface="Times New Roman"/>
              </a:rPr>
              <a:t>aparece </a:t>
            </a:r>
            <a:r>
              <a:rPr sz="2000" spc="-25" dirty="0">
                <a:latin typeface="Times New Roman"/>
                <a:cs typeface="Times New Roman"/>
              </a:rPr>
              <a:t>de </a:t>
            </a:r>
            <a:r>
              <a:rPr sz="2000" spc="-80" dirty="0">
                <a:latin typeface="Times New Roman"/>
                <a:cs typeface="Times New Roman"/>
              </a:rPr>
              <a:t>la </a:t>
            </a:r>
            <a:r>
              <a:rPr sz="2000" spc="-55" dirty="0">
                <a:latin typeface="Times New Roman"/>
                <a:cs typeface="Times New Roman"/>
              </a:rPr>
              <a:t>ficha </a:t>
            </a:r>
            <a:r>
              <a:rPr sz="2000" spc="-25" dirty="0">
                <a:latin typeface="Times New Roman"/>
                <a:cs typeface="Times New Roman"/>
              </a:rPr>
              <a:t>de </a:t>
            </a:r>
            <a:r>
              <a:rPr sz="2000" spc="-30" dirty="0">
                <a:latin typeface="Times New Roman"/>
                <a:cs typeface="Times New Roman"/>
              </a:rPr>
              <a:t>consulta </a:t>
            </a:r>
            <a:r>
              <a:rPr sz="2000" spc="-70" dirty="0">
                <a:latin typeface="Times New Roman"/>
                <a:cs typeface="Times New Roman"/>
              </a:rPr>
              <a:t>RUC  </a:t>
            </a:r>
            <a:r>
              <a:rPr sz="2000" spc="-20" dirty="0">
                <a:latin typeface="Times New Roman"/>
                <a:cs typeface="Times New Roman"/>
              </a:rPr>
              <a:t>de </a:t>
            </a:r>
            <a:r>
              <a:rPr sz="2000" spc="-80" dirty="0">
                <a:latin typeface="Times New Roman"/>
                <a:cs typeface="Times New Roman"/>
              </a:rPr>
              <a:t>la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SUNAT.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 marL="469900" marR="8255" indent="-457834" algn="just">
              <a:lnSpc>
                <a:spcPct val="107300"/>
              </a:lnSpc>
              <a:buAutoNum type="arabicPeriod"/>
              <a:tabLst>
                <a:tab pos="470534" algn="l"/>
              </a:tabLst>
            </a:pPr>
            <a:r>
              <a:rPr sz="2000" spc="-25" dirty="0">
                <a:latin typeface="Times New Roman"/>
                <a:cs typeface="Times New Roman"/>
              </a:rPr>
              <a:t>Influirá </a:t>
            </a:r>
            <a:r>
              <a:rPr sz="2000" spc="-30" dirty="0">
                <a:latin typeface="Times New Roman"/>
                <a:cs typeface="Times New Roman"/>
              </a:rPr>
              <a:t>para </a:t>
            </a:r>
            <a:r>
              <a:rPr sz="2000" spc="-40" dirty="0">
                <a:latin typeface="Times New Roman"/>
                <a:cs typeface="Times New Roman"/>
              </a:rPr>
              <a:t>que </a:t>
            </a:r>
            <a:r>
              <a:rPr sz="2000" spc="-35" dirty="0">
                <a:latin typeface="Times New Roman"/>
                <a:cs typeface="Times New Roman"/>
              </a:rPr>
              <a:t>coimputados, testigos </a:t>
            </a:r>
            <a:r>
              <a:rPr sz="2000" spc="25" dirty="0">
                <a:latin typeface="Times New Roman"/>
                <a:cs typeface="Times New Roman"/>
              </a:rPr>
              <a:t>o </a:t>
            </a:r>
            <a:r>
              <a:rPr sz="2000" spc="-20" dirty="0">
                <a:latin typeface="Times New Roman"/>
                <a:cs typeface="Times New Roman"/>
              </a:rPr>
              <a:t>peritos </a:t>
            </a:r>
            <a:r>
              <a:rPr sz="2000" spc="-10" dirty="0">
                <a:latin typeface="Times New Roman"/>
                <a:cs typeface="Times New Roman"/>
              </a:rPr>
              <a:t>informen </a:t>
            </a:r>
            <a:r>
              <a:rPr sz="2000" spc="-45" dirty="0">
                <a:latin typeface="Times New Roman"/>
                <a:cs typeface="Times New Roman"/>
              </a:rPr>
              <a:t>falsamente </a:t>
            </a:r>
            <a:r>
              <a:rPr sz="2000" spc="25" dirty="0">
                <a:latin typeface="Times New Roman"/>
                <a:cs typeface="Times New Roman"/>
              </a:rPr>
              <a:t>o </a:t>
            </a:r>
            <a:r>
              <a:rPr sz="2000" spc="-65" dirty="0">
                <a:latin typeface="Times New Roman"/>
                <a:cs typeface="Times New Roman"/>
              </a:rPr>
              <a:t>se  </a:t>
            </a:r>
            <a:r>
              <a:rPr sz="2000" dirty="0">
                <a:latin typeface="Times New Roman"/>
                <a:cs typeface="Times New Roman"/>
              </a:rPr>
              <a:t>comporten </a:t>
            </a:r>
            <a:r>
              <a:rPr sz="2000" spc="-20" dirty="0">
                <a:latin typeface="Times New Roman"/>
                <a:cs typeface="Times New Roman"/>
              </a:rPr>
              <a:t>de </a:t>
            </a:r>
            <a:r>
              <a:rPr sz="2000" spc="-40" dirty="0">
                <a:latin typeface="Times New Roman"/>
                <a:cs typeface="Times New Roman"/>
              </a:rPr>
              <a:t>manera </a:t>
            </a:r>
            <a:r>
              <a:rPr sz="2000" spc="-65" dirty="0">
                <a:latin typeface="Times New Roman"/>
                <a:cs typeface="Times New Roman"/>
              </a:rPr>
              <a:t>desleal </a:t>
            </a:r>
            <a:r>
              <a:rPr sz="2000" spc="25" dirty="0">
                <a:latin typeface="Times New Roman"/>
                <a:cs typeface="Times New Roman"/>
              </a:rPr>
              <a:t>o </a:t>
            </a:r>
            <a:r>
              <a:rPr sz="2000" spc="-40" dirty="0">
                <a:latin typeface="Times New Roman"/>
                <a:cs typeface="Times New Roman"/>
              </a:rPr>
              <a:t>reticente: </a:t>
            </a:r>
            <a:r>
              <a:rPr sz="2000" b="1" spc="80" dirty="0">
                <a:latin typeface="Times New Roman"/>
                <a:cs typeface="Times New Roman"/>
              </a:rPr>
              <a:t>Es </a:t>
            </a:r>
            <a:r>
              <a:rPr sz="2000" b="1" spc="-10" dirty="0">
                <a:latin typeface="Times New Roman"/>
                <a:cs typeface="Times New Roman"/>
              </a:rPr>
              <a:t>factible </a:t>
            </a:r>
            <a:r>
              <a:rPr sz="2000" b="1" spc="-35" dirty="0">
                <a:latin typeface="Times New Roman"/>
                <a:cs typeface="Times New Roman"/>
              </a:rPr>
              <a:t>señalar </a:t>
            </a:r>
            <a:r>
              <a:rPr sz="2000" b="1" spc="15" dirty="0">
                <a:latin typeface="Times New Roman"/>
                <a:cs typeface="Times New Roman"/>
              </a:rPr>
              <a:t>que </a:t>
            </a:r>
            <a:r>
              <a:rPr sz="2000" b="1" spc="5" dirty="0">
                <a:latin typeface="Times New Roman"/>
                <a:cs typeface="Times New Roman"/>
              </a:rPr>
              <a:t>el </a:t>
            </a:r>
            <a:r>
              <a:rPr sz="2000" b="1" spc="-15" dirty="0">
                <a:latin typeface="Times New Roman"/>
                <a:cs typeface="Times New Roman"/>
              </a:rPr>
              <a:t>imputado  </a:t>
            </a:r>
            <a:r>
              <a:rPr sz="2000" b="1" spc="-5" dirty="0">
                <a:latin typeface="Times New Roman"/>
                <a:cs typeface="Times New Roman"/>
              </a:rPr>
              <a:t>pueda </a:t>
            </a:r>
            <a:r>
              <a:rPr sz="2000" b="1" spc="-10" dirty="0">
                <a:latin typeface="Times New Roman"/>
                <a:cs typeface="Times New Roman"/>
              </a:rPr>
              <a:t>también </a:t>
            </a:r>
            <a:r>
              <a:rPr sz="2000" b="1" spc="-35" dirty="0">
                <a:latin typeface="Times New Roman"/>
                <a:cs typeface="Times New Roman"/>
              </a:rPr>
              <a:t>tener </a:t>
            </a:r>
            <a:r>
              <a:rPr sz="2000" b="1" spc="-25" dirty="0">
                <a:latin typeface="Times New Roman"/>
                <a:cs typeface="Times New Roman"/>
              </a:rPr>
              <a:t>una </a:t>
            </a:r>
            <a:r>
              <a:rPr sz="2000" b="1" spc="-5" dirty="0">
                <a:latin typeface="Times New Roman"/>
                <a:cs typeface="Times New Roman"/>
              </a:rPr>
              <a:t>capacidad </a:t>
            </a:r>
            <a:r>
              <a:rPr sz="2000" b="1" spc="-30" dirty="0">
                <a:latin typeface="Times New Roman"/>
                <a:cs typeface="Times New Roman"/>
              </a:rPr>
              <a:t>razonable </a:t>
            </a:r>
            <a:r>
              <a:rPr sz="2000" b="1" dirty="0">
                <a:latin typeface="Times New Roman"/>
                <a:cs typeface="Times New Roman"/>
              </a:rPr>
              <a:t>influencia </a:t>
            </a:r>
            <a:r>
              <a:rPr sz="2000" b="1" spc="5" dirty="0">
                <a:latin typeface="Times New Roman"/>
                <a:cs typeface="Times New Roman"/>
              </a:rPr>
              <a:t>respecto </a:t>
            </a:r>
            <a:r>
              <a:rPr sz="2000" b="1" spc="25" dirty="0">
                <a:latin typeface="Times New Roman"/>
                <a:cs typeface="Times New Roman"/>
              </a:rPr>
              <a:t>de  </a:t>
            </a:r>
            <a:r>
              <a:rPr sz="2000" b="1" dirty="0">
                <a:latin typeface="Times New Roman"/>
                <a:cs typeface="Times New Roman"/>
              </a:rPr>
              <a:t>miembros </a:t>
            </a:r>
            <a:r>
              <a:rPr sz="2000" b="1" spc="30" dirty="0">
                <a:latin typeface="Times New Roman"/>
                <a:cs typeface="Times New Roman"/>
              </a:rPr>
              <a:t>de </a:t>
            </a:r>
            <a:r>
              <a:rPr sz="2000" b="1" spc="20" dirty="0">
                <a:latin typeface="Times New Roman"/>
                <a:cs typeface="Times New Roman"/>
              </a:rPr>
              <a:t>su </a:t>
            </a:r>
            <a:r>
              <a:rPr sz="2000" b="1" spc="-10" dirty="0">
                <a:latin typeface="Times New Roman"/>
                <a:cs typeface="Times New Roman"/>
              </a:rPr>
              <a:t>empresa </a:t>
            </a:r>
            <a:r>
              <a:rPr sz="2000" b="1" spc="-35" dirty="0">
                <a:latin typeface="Times New Roman"/>
                <a:cs typeface="Times New Roman"/>
              </a:rPr>
              <a:t>a </a:t>
            </a:r>
            <a:r>
              <a:rPr sz="2000" b="1" spc="-45" dirty="0">
                <a:latin typeface="Times New Roman"/>
                <a:cs typeface="Times New Roman"/>
              </a:rPr>
              <a:t>la </a:t>
            </a:r>
            <a:r>
              <a:rPr sz="2000" b="1" spc="20" dirty="0">
                <a:latin typeface="Times New Roman"/>
                <a:cs typeface="Times New Roman"/>
              </a:rPr>
              <a:t>que </a:t>
            </a:r>
            <a:r>
              <a:rPr sz="2000" b="1" spc="-35" dirty="0">
                <a:latin typeface="Times New Roman"/>
                <a:cs typeface="Times New Roman"/>
              </a:rPr>
              <a:t>representa</a:t>
            </a:r>
            <a:r>
              <a:rPr sz="2000" spc="-35" dirty="0">
                <a:latin typeface="Times New Roman"/>
                <a:cs typeface="Times New Roman"/>
              </a:rPr>
              <a:t>, </a:t>
            </a:r>
            <a:r>
              <a:rPr sz="2000" spc="-40" dirty="0">
                <a:latin typeface="Times New Roman"/>
                <a:cs typeface="Times New Roman"/>
              </a:rPr>
              <a:t>que dificulten </a:t>
            </a:r>
            <a:r>
              <a:rPr sz="2000" spc="-80" dirty="0">
                <a:latin typeface="Times New Roman"/>
                <a:cs typeface="Times New Roman"/>
              </a:rPr>
              <a:t>el </a:t>
            </a:r>
            <a:r>
              <a:rPr sz="2000" spc="-40" dirty="0">
                <a:latin typeface="Times New Roman"/>
                <a:cs typeface="Times New Roman"/>
              </a:rPr>
              <a:t>esclarecimiento </a:t>
            </a:r>
            <a:r>
              <a:rPr sz="2000" spc="-25" dirty="0">
                <a:latin typeface="Times New Roman"/>
                <a:cs typeface="Times New Roman"/>
              </a:rPr>
              <a:t>de  </a:t>
            </a:r>
            <a:r>
              <a:rPr sz="2000" spc="-35" dirty="0">
                <a:latin typeface="Times New Roman"/>
                <a:cs typeface="Times New Roman"/>
              </a:rPr>
              <a:t>los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hechos.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277" y="500837"/>
            <a:ext cx="355917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10" dirty="0"/>
              <a:t>PELIGRO</a:t>
            </a:r>
            <a:r>
              <a:rPr sz="2800" spc="-120" dirty="0"/>
              <a:t> </a:t>
            </a:r>
            <a:r>
              <a:rPr sz="2800" spc="-10" dirty="0"/>
              <a:t>PROCESAL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5" dirty="0"/>
              <a:t>Edwin </a:t>
            </a:r>
            <a:r>
              <a:rPr sz="2800" spc="10" dirty="0"/>
              <a:t>Oviedo </a:t>
            </a:r>
            <a:r>
              <a:rPr sz="2800" dirty="0"/>
              <a:t>-</a:t>
            </a:r>
            <a:r>
              <a:rPr sz="2800" spc="-150" dirty="0"/>
              <a:t> </a:t>
            </a:r>
            <a:r>
              <a:rPr sz="2800" spc="5" dirty="0"/>
              <a:t>Lima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478407"/>
          <a:ext cx="9137015" cy="537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372"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OTROS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2095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PELIGRO </a:t>
                      </a:r>
                      <a:r>
                        <a:rPr sz="1800" b="1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OBSTACULIZACIÓN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693">
                <a:tc>
                  <a:txBody>
                    <a:bodyPr/>
                    <a:lstStyle/>
                    <a:p>
                      <a:pPr marL="65405" algn="just">
                        <a:lnSpc>
                          <a:spcPts val="210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Los elementos de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convicción</a:t>
                      </a:r>
                      <a:r>
                        <a:rPr sz="1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dan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existe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5405" algn="just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fuerte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posibilidad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fuga.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5405" marR="58419" algn="just">
                        <a:lnSpc>
                          <a:spcPct val="106800"/>
                        </a:lnSpc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Tiene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solvencia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económica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tanto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empresaria </a:t>
                      </a:r>
                      <a:r>
                        <a:rPr sz="1800" spc="-155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presidente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Federación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Peruana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spc="-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Fútbol.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5405" marR="55244" algn="just">
                        <a:lnSpc>
                          <a:spcPct val="107600"/>
                        </a:lnSpc>
                        <a:spcBef>
                          <a:spcPts val="5"/>
                        </a:spcBef>
                      </a:pP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gravedad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pena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espera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como 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resultado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procedimiento: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largamente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superior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cuatro años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pena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privativa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libertad.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5405" marR="60325" algn="just">
                        <a:lnSpc>
                          <a:spcPct val="106700"/>
                        </a:lnSpc>
                      </a:pP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pertenencia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imputado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una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organización 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sz="1800" spc="15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su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reintegración 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las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mismas: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sería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miembro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 una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organización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criminal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Los  elementos  de 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convicción 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dan 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8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que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751840" algn="l"/>
                          <a:tab pos="1456690" algn="l"/>
                          <a:tab pos="2595880" algn="l"/>
                          <a:tab pos="2988945" algn="l"/>
                          <a:tab pos="4228465" algn="l"/>
                        </a:tabLst>
                      </a:pP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existe	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fuerte	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posibilidad	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	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obstaculizar	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la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acción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justicia 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parte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del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investigado.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0485" marR="48260" algn="just">
                        <a:lnSpc>
                          <a:spcPct val="107000"/>
                        </a:lnSpc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Habría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cometido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delitos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le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atribuyen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clara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finalidad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obstaculizar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acción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justicia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un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proceso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penal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denominado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los  Wuachiturros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Tumán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tramita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la 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ciudad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Chiclayo.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Situación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que es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posible 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pueda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repetirlo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esta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investigación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preliminar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curso.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97967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3277" y="500837"/>
            <a:ext cx="4291330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10" dirty="0"/>
              <a:t>PELIGRO</a:t>
            </a:r>
            <a:r>
              <a:rPr sz="2800" spc="-95" dirty="0"/>
              <a:t> </a:t>
            </a:r>
            <a:r>
              <a:rPr sz="2800" spc="-10" dirty="0"/>
              <a:t>PROCESAL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5" dirty="0"/>
              <a:t>Edwin </a:t>
            </a:r>
            <a:r>
              <a:rPr sz="2800" spc="10" dirty="0"/>
              <a:t>Oviedo </a:t>
            </a:r>
            <a:r>
              <a:rPr sz="2800" dirty="0"/>
              <a:t>-</a:t>
            </a:r>
            <a:r>
              <a:rPr sz="2800" spc="-150" dirty="0"/>
              <a:t> </a:t>
            </a:r>
            <a:r>
              <a:rPr sz="2800" dirty="0"/>
              <a:t>Chiclayo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478407"/>
          <a:ext cx="9137649" cy="537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OTROS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PELIGRO</a:t>
                      </a:r>
                      <a:r>
                        <a:rPr sz="1150" b="1" spc="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DE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OBSTACULIZACI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50" b="1" spc="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ÓN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437">
                <a:tc>
                  <a:txBody>
                    <a:bodyPr/>
                    <a:lstStyle/>
                    <a:p>
                      <a:pPr marL="215900" indent="-151130">
                        <a:lnSpc>
                          <a:spcPts val="1405"/>
                        </a:lnSpc>
                        <a:buAutoNum type="arabicPeriod"/>
                        <a:tabLst>
                          <a:tab pos="216535" algn="l"/>
                        </a:tabLst>
                      </a:pP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facilidades</a:t>
                      </a:r>
                      <a:r>
                        <a:rPr sz="12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12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abandonar</a:t>
                      </a:r>
                      <a:r>
                        <a:rPr sz="12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definitivamente</a:t>
                      </a:r>
                      <a:r>
                        <a:rPr sz="12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12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país</a:t>
                      </a:r>
                      <a:r>
                        <a:rPr sz="12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permanecer</a:t>
                      </a:r>
                      <a:r>
                        <a:rPr sz="12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oculto: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debe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tenerse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cuenta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2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2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defensa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del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59690">
                        <a:lnSpc>
                          <a:spcPts val="1550"/>
                        </a:lnSpc>
                        <a:spcBef>
                          <a:spcPts val="70"/>
                        </a:spcBef>
                      </a:pPr>
                      <a:r>
                        <a:rPr sz="1150" spc="15" dirty="0">
                          <a:latin typeface="Times New Roman"/>
                          <a:cs typeface="Times New Roman"/>
                        </a:rPr>
                        <a:t>propio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investigado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audiencia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hizo entrega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seis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recibos 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honorarios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expedidos 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Confederación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Sudamericana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Futbol</a:t>
                      </a:r>
                      <a:r>
                        <a:rPr sz="11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(con</a:t>
                      </a:r>
                      <a:r>
                        <a:rPr sz="11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sede</a:t>
                      </a:r>
                      <a:r>
                        <a:rPr sz="11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Asunción</a:t>
                      </a:r>
                      <a:r>
                        <a:rPr sz="11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Paraguay),</a:t>
                      </a:r>
                      <a:r>
                        <a:rPr sz="11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acreditando</a:t>
                      </a:r>
                      <a:r>
                        <a:rPr sz="11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1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Edwin</a:t>
                      </a:r>
                      <a:r>
                        <a:rPr sz="11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Oviedo</a:t>
                      </a:r>
                      <a:r>
                        <a:rPr sz="11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Picchotito,</a:t>
                      </a:r>
                      <a:r>
                        <a:rPr sz="11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mensualmente</a:t>
                      </a:r>
                      <a:r>
                        <a:rPr sz="11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percibe</a:t>
                      </a:r>
                      <a:r>
                        <a:rPr sz="11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parte</a:t>
                      </a:r>
                      <a:r>
                        <a:rPr sz="11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esta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entidad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suma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$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24,444.00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(veinticuatro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mil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cuatrocientos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cuarenta </a:t>
                      </a:r>
                      <a:r>
                        <a:rPr sz="1150" spc="-8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cuatro </a:t>
                      </a:r>
                      <a:r>
                        <a:rPr sz="1150" spc="-8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44/100</a:t>
                      </a:r>
                      <a:r>
                        <a:rPr sz="11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dólares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americanos),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lo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lleva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este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despacho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inferir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capacidad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económica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suficiente para</a:t>
                      </a:r>
                      <a:r>
                        <a:rPr sz="115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abandonar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definitivamente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país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permanecer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oculto.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62865">
                        <a:lnSpc>
                          <a:spcPct val="109800"/>
                        </a:lnSpc>
                        <a:spcBef>
                          <a:spcPts val="25"/>
                        </a:spcBef>
                        <a:buAutoNum type="arabicPeriod" startAt="2"/>
                        <a:tabLst>
                          <a:tab pos="202565" algn="l"/>
                        </a:tabLst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b="1" dirty="0">
                          <a:latin typeface="Times New Roman"/>
                          <a:cs typeface="Times New Roman"/>
                        </a:rPr>
                        <a:t>gravedad </a:t>
                      </a:r>
                      <a:r>
                        <a:rPr sz="1150" b="1" spc="4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pena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espera 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como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resultado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procedimiento: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teoría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postula </a:t>
                      </a:r>
                      <a:r>
                        <a:rPr sz="1150" spc="-8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es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aceptada 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este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despacho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autoría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mediata,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correspondiéndole 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delito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persigue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una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pena 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elevada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;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tal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sentido,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se 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entiende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concurre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esta</a:t>
                      </a:r>
                      <a:r>
                        <a:rPr sz="11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circunstancia.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 marR="62865">
                        <a:lnSpc>
                          <a:spcPts val="1550"/>
                        </a:lnSpc>
                        <a:spcBef>
                          <a:spcPts val="45"/>
                        </a:spcBef>
                        <a:buAutoNum type="arabicPeriod" startAt="2"/>
                        <a:tabLst>
                          <a:tab pos="212090" algn="l"/>
                        </a:tabLst>
                      </a:pPr>
                      <a:r>
                        <a:rPr sz="1150" spc="-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magnitud </a:t>
                      </a:r>
                      <a:r>
                        <a:rPr sz="1150" b="1" spc="15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daño causado </a:t>
                      </a:r>
                      <a:r>
                        <a:rPr sz="1150" b="1" spc="-20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ausencia </a:t>
                      </a:r>
                      <a:r>
                        <a:rPr sz="1150" b="1" spc="4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una actitud </a:t>
                      </a:r>
                      <a:r>
                        <a:rPr sz="1150" b="1" spc="-10" dirty="0">
                          <a:latin typeface="Times New Roman"/>
                          <a:cs typeface="Times New Roman"/>
                        </a:rPr>
                        <a:t>voluntaria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imputado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para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repararlo: circunstancia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que 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tiene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cuenta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al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existir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imputación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varios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delitos, </a:t>
                      </a:r>
                      <a:r>
                        <a:rPr sz="1150" b="1" spc="5" dirty="0">
                          <a:latin typeface="Times New Roman"/>
                          <a:cs typeface="Times New Roman"/>
                        </a:rPr>
                        <a:t>habiendo </a:t>
                      </a:r>
                      <a:r>
                        <a:rPr sz="1150" b="1" dirty="0">
                          <a:latin typeface="Times New Roman"/>
                          <a:cs typeface="Times New Roman"/>
                        </a:rPr>
                        <a:t>mostrado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indiferencia </a:t>
                      </a:r>
                      <a:r>
                        <a:rPr sz="1150" b="1" spc="-1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50" b="1" spc="30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115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resarcimiento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5900" indent="-151130">
                        <a:lnSpc>
                          <a:spcPct val="100000"/>
                        </a:lnSpc>
                        <a:spcBef>
                          <a:spcPts val="90"/>
                        </a:spcBef>
                        <a:buAutoNum type="arabicPeriod" startAt="2"/>
                        <a:tabLst>
                          <a:tab pos="216535" algn="l"/>
                        </a:tabLst>
                      </a:pPr>
                      <a:r>
                        <a:rPr sz="1150" spc="15" dirty="0">
                          <a:latin typeface="Times New Roman"/>
                          <a:cs typeface="Times New Roman"/>
                        </a:rPr>
                        <a:t>El comportamiento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imputado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durante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procedimiento 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otro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procedimiento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anterior,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medida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indique</a:t>
                      </a:r>
                      <a:r>
                        <a:rPr sz="115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su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voluntad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someterse 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a  la 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persecución 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penal: 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si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bien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los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procesos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donde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se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lo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investiga</a:t>
                      </a:r>
                      <a:r>
                        <a:rPr sz="12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Edwin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Oviedo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Picchotito</a:t>
                      </a:r>
                      <a:r>
                        <a:rPr sz="12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ha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50" b="1" spc="10" dirty="0">
                          <a:latin typeface="Times New Roman"/>
                          <a:cs typeface="Times New Roman"/>
                        </a:rPr>
                        <a:t>presentado  escritos 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señalando  </a:t>
                      </a:r>
                      <a:r>
                        <a:rPr sz="1150" b="1" spc="30" dirty="0">
                          <a:latin typeface="Times New Roman"/>
                          <a:cs typeface="Times New Roman"/>
                        </a:rPr>
                        <a:t>su  sometimiento  </a:t>
                      </a:r>
                      <a:r>
                        <a:rPr sz="1150" b="1" spc="-10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la  </a:t>
                      </a:r>
                      <a:r>
                        <a:rPr sz="1150" b="1" spc="20" dirty="0">
                          <a:latin typeface="Times New Roman"/>
                          <a:cs typeface="Times New Roman"/>
                        </a:rPr>
                        <a:t>investigación,  debe  </a:t>
                      </a:r>
                      <a:r>
                        <a:rPr sz="1150" b="1" spc="-15" dirty="0">
                          <a:latin typeface="Times New Roman"/>
                          <a:cs typeface="Times New Roman"/>
                        </a:rPr>
                        <a:t>valorarse   </a:t>
                      </a:r>
                      <a:r>
                        <a:rPr sz="1150" b="1" spc="30" dirty="0">
                          <a:latin typeface="Times New Roman"/>
                          <a:cs typeface="Times New Roman"/>
                        </a:rPr>
                        <a:t>que  </a:t>
                      </a:r>
                      <a:r>
                        <a:rPr sz="1150" b="1" dirty="0">
                          <a:latin typeface="Times New Roman"/>
                          <a:cs typeface="Times New Roman"/>
                        </a:rPr>
                        <a:t>ha  </a:t>
                      </a:r>
                      <a:r>
                        <a:rPr sz="1150" b="1" spc="-10" dirty="0">
                          <a:latin typeface="Times New Roman"/>
                          <a:cs typeface="Times New Roman"/>
                        </a:rPr>
                        <a:t>recurrido  a  </a:t>
                      </a:r>
                      <a:r>
                        <a:rPr sz="115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dirty="0">
                          <a:latin typeface="Times New Roman"/>
                          <a:cs typeface="Times New Roman"/>
                        </a:rPr>
                        <a:t>diversas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acciones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propósito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evadir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ser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excluido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procesos penales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donde 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200" b="1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lo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investiga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55880" algn="just">
                        <a:lnSpc>
                          <a:spcPct val="109900"/>
                        </a:lnSpc>
                        <a:spcBef>
                          <a:spcPts val="20"/>
                        </a:spcBef>
                        <a:buAutoNum type="arabicPeriod" startAt="5"/>
                        <a:tabLst>
                          <a:tab pos="207645" algn="l"/>
                        </a:tabLst>
                      </a:pP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pertenencia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imputado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una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organización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su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reintegración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las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mismas: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este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supuesto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cumple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caso,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toda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vez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200" b="1" spc="4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lo viene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investigando 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ser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líder 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organización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criminal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"Los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Wachiturros",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además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debe 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considerarse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11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11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imputa</a:t>
                      </a:r>
                      <a:r>
                        <a:rPr sz="11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formar</a:t>
                      </a:r>
                      <a:r>
                        <a:rPr sz="115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parte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organización</a:t>
                      </a:r>
                      <a:r>
                        <a:rPr sz="11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criminal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"Los</a:t>
                      </a:r>
                      <a:r>
                        <a:rPr sz="11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Cuellos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Blancos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Del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 marR="51435" algn="just">
                        <a:lnSpc>
                          <a:spcPct val="111000"/>
                        </a:lnSpc>
                        <a:spcBef>
                          <a:spcPts val="20"/>
                        </a:spcBef>
                      </a:pPr>
                      <a:r>
                        <a:rPr sz="1150" spc="10" dirty="0">
                          <a:latin typeface="Times New Roman"/>
                          <a:cs typeface="Times New Roman"/>
                        </a:rPr>
                        <a:t>Puerto",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lo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ha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quedado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acreditado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información proporcionada 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por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Fiscalía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Contra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Crimen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Organizada Del 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Callao,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verificando su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cercanía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ex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Juez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Supremo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César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Hinostroza 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Pariachi;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quien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vendría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ser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líder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dicha 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organización.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405"/>
                        </a:lnSpc>
                        <a:tabLst>
                          <a:tab pos="447040" algn="l"/>
                          <a:tab pos="1188085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Los	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supuestos	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que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390" marR="55244">
                        <a:lnSpc>
                          <a:spcPts val="1550"/>
                        </a:lnSpc>
                        <a:spcBef>
                          <a:spcPts val="70"/>
                        </a:spcBef>
                        <a:tabLst>
                          <a:tab pos="570865" algn="l"/>
                        </a:tabLst>
                      </a:pPr>
                      <a:r>
                        <a:rPr sz="11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n	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os 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 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artículo 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270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del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2390" marR="50165">
                        <a:lnSpc>
                          <a:spcPts val="1510"/>
                        </a:lnSpc>
                        <a:spcBef>
                          <a:spcPts val="30"/>
                        </a:spcBef>
                      </a:pPr>
                      <a:r>
                        <a:rPr sz="1150" spc="5" dirty="0">
                          <a:latin typeface="Times New Roman"/>
                          <a:cs typeface="Times New Roman"/>
                        </a:rPr>
                        <a:t>Código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Procesal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Penal 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caso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1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concreto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se  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cumple, 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toda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vez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390" marR="59690" algn="just">
                        <a:lnSpc>
                          <a:spcPct val="109800"/>
                        </a:lnSpc>
                        <a:spcBef>
                          <a:spcPts val="25"/>
                        </a:spcBef>
                      </a:pP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durante el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proceso 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ha  </a:t>
                      </a:r>
                      <a:r>
                        <a:rPr sz="1150" b="1" spc="-5" dirty="0">
                          <a:latin typeface="Times New Roman"/>
                          <a:cs typeface="Times New Roman"/>
                        </a:rPr>
                        <a:t>pretendido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2390" algn="just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50" b="1" spc="-10" dirty="0">
                          <a:latin typeface="Times New Roman"/>
                          <a:cs typeface="Times New Roman"/>
                        </a:rPr>
                        <a:t>comprar  </a:t>
                      </a:r>
                      <a:r>
                        <a:rPr sz="1150" b="1" spc="25" dirty="0">
                          <a:latin typeface="Times New Roman"/>
                          <a:cs typeface="Times New Roman"/>
                        </a:rPr>
                        <a:t>testigos</a:t>
                      </a:r>
                      <a:r>
                        <a:rPr sz="1150" spc="2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la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2390" marR="52069" algn="just">
                        <a:lnSpc>
                          <a:spcPct val="110400"/>
                        </a:lnSpc>
                        <a:spcBef>
                          <a:spcPts val="25"/>
                        </a:spcBef>
                        <a:tabLst>
                          <a:tab pos="1302385" algn="l"/>
                        </a:tabLst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entrega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150" spc="-25" dirty="0">
                          <a:latin typeface="Times New Roman"/>
                          <a:cs typeface="Times New Roman"/>
                        </a:rPr>
                        <a:t>dádivas 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finalidad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ece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	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390" marR="52069" algn="just">
                        <a:lnSpc>
                          <a:spcPct val="109200"/>
                        </a:lnSpc>
                        <a:spcBef>
                          <a:spcPts val="35"/>
                        </a:spcBef>
                      </a:pP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investigado;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además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querer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atentar  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contra 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aquellos que 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han sido testigos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hechos.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3030" y="861136"/>
            <a:ext cx="5855335" cy="8794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0"/>
              </a:spcBef>
            </a:pPr>
            <a:r>
              <a:rPr sz="2800" spc="-15" dirty="0"/>
              <a:t>CASACION</a:t>
            </a:r>
            <a:r>
              <a:rPr sz="2800" spc="85" dirty="0"/>
              <a:t> </a:t>
            </a:r>
            <a:r>
              <a:rPr sz="2800" spc="-5" dirty="0"/>
              <a:t>626-2013-MOQUEGUA</a:t>
            </a:r>
            <a:endParaRPr sz="2800"/>
          </a:p>
          <a:p>
            <a:pPr marL="12700">
              <a:lnSpc>
                <a:spcPts val="3354"/>
              </a:lnSpc>
            </a:pPr>
            <a:r>
              <a:rPr sz="2800" spc="-15" dirty="0"/>
              <a:t>Partes </a:t>
            </a:r>
            <a:r>
              <a:rPr sz="2800" spc="-5" dirty="0"/>
              <a:t>de </a:t>
            </a:r>
            <a:r>
              <a:rPr sz="2800" spc="10" dirty="0"/>
              <a:t>la </a:t>
            </a:r>
            <a:r>
              <a:rPr sz="2800" dirty="0"/>
              <a:t>audiencia </a:t>
            </a:r>
            <a:r>
              <a:rPr sz="2800" spc="-5" dirty="0"/>
              <a:t>de</a:t>
            </a:r>
            <a:r>
              <a:rPr sz="2800" spc="-55" dirty="0"/>
              <a:t> </a:t>
            </a:r>
            <a:r>
              <a:rPr sz="2800" dirty="0"/>
              <a:t>prisión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8255" y="2237358"/>
            <a:ext cx="7588250" cy="37166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Font typeface="Arial"/>
              <a:buChar char=""/>
              <a:tabLst>
                <a:tab pos="355600" algn="l"/>
                <a:tab pos="356235" algn="l"/>
              </a:tabLst>
            </a:pP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VIGESIMO</a:t>
            </a:r>
            <a:r>
              <a:rPr sz="1400" b="1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CUARTO:</a:t>
            </a:r>
            <a:endParaRPr sz="1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E6EC5"/>
              </a:buClr>
              <a:buFont typeface="Arial"/>
              <a:buChar char=""/>
            </a:pPr>
            <a:endParaRPr sz="1650">
              <a:latin typeface="TeXGyreAdventor"/>
              <a:cs typeface="TeXGyreAdventor"/>
            </a:endParaRPr>
          </a:p>
          <a:p>
            <a:pPr marL="369570">
              <a:lnSpc>
                <a:spcPct val="100000"/>
              </a:lnSpc>
            </a:pPr>
            <a:r>
              <a:rPr sz="1550" i="1" spc="-50" dirty="0">
                <a:solidFill>
                  <a:srgbClr val="404040"/>
                </a:solidFill>
                <a:latin typeface="Verdana"/>
                <a:cs typeface="Verdana"/>
              </a:rPr>
              <a:t>“El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85" dirty="0">
                <a:solidFill>
                  <a:srgbClr val="404040"/>
                </a:solidFill>
                <a:latin typeface="Verdana"/>
                <a:cs typeface="Verdana"/>
              </a:rPr>
              <a:t>debate</a:t>
            </a:r>
            <a:r>
              <a:rPr sz="15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4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55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dividirá</a:t>
            </a:r>
            <a:r>
              <a:rPr sz="155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necesariamente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50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55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cinco</a:t>
            </a:r>
            <a:r>
              <a:rPr sz="1550" b="1" i="1" spc="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partes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sz="155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5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25" dirty="0">
                <a:solidFill>
                  <a:srgbClr val="404040"/>
                </a:solidFill>
                <a:latin typeface="Verdana"/>
                <a:cs typeface="Verdana"/>
              </a:rPr>
              <a:t>existencia:</a:t>
            </a:r>
            <a:endParaRPr sz="1550">
              <a:latin typeface="Verdana"/>
              <a:cs typeface="Verdana"/>
            </a:endParaRPr>
          </a:p>
          <a:p>
            <a:pPr marL="369570" marR="2062480" lvl="1">
              <a:lnSpc>
                <a:spcPct val="136500"/>
              </a:lnSpc>
              <a:spcBef>
                <a:spcPts val="20"/>
              </a:spcBef>
              <a:buClr>
                <a:srgbClr val="0E6EC5"/>
              </a:buClr>
              <a:buSzPct val="93548"/>
              <a:buAutoNum type="romanUcParenR"/>
              <a:tabLst>
                <a:tab pos="493395" algn="l"/>
              </a:tabLst>
            </a:pP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65" dirty="0">
                <a:solidFill>
                  <a:srgbClr val="404040"/>
                </a:solidFill>
                <a:latin typeface="Verdana"/>
                <a:cs typeface="Verdana"/>
              </a:rPr>
              <a:t>los</a:t>
            </a:r>
            <a:r>
              <a:rPr sz="155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fundados</a:t>
            </a:r>
            <a:r>
              <a:rPr sz="1550" i="1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55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15" dirty="0">
                <a:solidFill>
                  <a:srgbClr val="404040"/>
                </a:solidFill>
                <a:latin typeface="Verdana"/>
                <a:cs typeface="Verdana"/>
              </a:rPr>
              <a:t>graves</a:t>
            </a:r>
            <a:r>
              <a:rPr sz="1550" i="1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5" dirty="0">
                <a:solidFill>
                  <a:srgbClr val="404040"/>
                </a:solidFill>
                <a:latin typeface="Verdana"/>
                <a:cs typeface="Verdana"/>
              </a:rPr>
              <a:t>elementos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5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55" dirty="0">
                <a:solidFill>
                  <a:srgbClr val="404040"/>
                </a:solidFill>
                <a:latin typeface="Verdana"/>
                <a:cs typeface="Verdana"/>
              </a:rPr>
              <a:t>convicción </a:t>
            </a:r>
            <a:r>
              <a:rPr sz="1550" i="1" spc="55" dirty="0">
                <a:solidFill>
                  <a:srgbClr val="0E6EC5"/>
                </a:solidFill>
                <a:latin typeface="Verdana"/>
                <a:cs typeface="Verdana"/>
              </a:rPr>
              <a:t> </a:t>
            </a:r>
            <a:r>
              <a:rPr sz="1550" i="1" spc="-95" dirty="0">
                <a:solidFill>
                  <a:srgbClr val="0E6EC5"/>
                </a:solidFill>
                <a:latin typeface="Verdana"/>
                <a:cs typeface="Verdana"/>
              </a:rPr>
              <a:t>II)</a:t>
            </a:r>
            <a:r>
              <a:rPr sz="1550" i="1" spc="-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sz="1550" i="1" spc="-30" dirty="0">
                <a:solidFill>
                  <a:srgbClr val="404040"/>
                </a:solidFill>
                <a:latin typeface="Verdana"/>
                <a:cs typeface="Verdana"/>
              </a:rPr>
              <a:t>prognosis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90" dirty="0">
                <a:solidFill>
                  <a:srgbClr val="404040"/>
                </a:solidFill>
                <a:latin typeface="Verdana"/>
                <a:cs typeface="Verdana"/>
              </a:rPr>
              <a:t>pena 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mayor </a:t>
            </a:r>
            <a:r>
              <a:rPr sz="1550" i="1" spc="150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cuatro </a:t>
            </a:r>
            <a:r>
              <a:rPr sz="1550" i="1" spc="5" dirty="0">
                <a:solidFill>
                  <a:srgbClr val="404040"/>
                </a:solidFill>
                <a:latin typeface="Verdana"/>
                <a:cs typeface="Verdana"/>
              </a:rPr>
              <a:t>años </a:t>
            </a:r>
            <a:r>
              <a:rPr sz="1550" i="1" spc="5" dirty="0">
                <a:solidFill>
                  <a:srgbClr val="0E6EC5"/>
                </a:solidFill>
                <a:latin typeface="Verdana"/>
                <a:cs typeface="Verdana"/>
              </a:rPr>
              <a:t> </a:t>
            </a:r>
            <a:r>
              <a:rPr sz="1550" i="1" spc="-130" dirty="0">
                <a:solidFill>
                  <a:srgbClr val="0E6EC5"/>
                </a:solidFill>
                <a:latin typeface="Verdana"/>
                <a:cs typeface="Verdana"/>
              </a:rPr>
              <a:t>III)</a:t>
            </a:r>
            <a:r>
              <a:rPr sz="1550" i="1" spc="-13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5" dirty="0">
                <a:solidFill>
                  <a:srgbClr val="404040"/>
                </a:solidFill>
                <a:latin typeface="Verdana"/>
                <a:cs typeface="Verdana"/>
              </a:rPr>
              <a:t>peligro</a:t>
            </a:r>
            <a:r>
              <a:rPr sz="155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0" dirty="0">
                <a:solidFill>
                  <a:srgbClr val="404040"/>
                </a:solidFill>
                <a:latin typeface="Verdana"/>
                <a:cs typeface="Verdana"/>
              </a:rPr>
              <a:t>procesal</a:t>
            </a:r>
            <a:endParaRPr sz="1550">
              <a:latin typeface="Verdana"/>
              <a:cs typeface="Verdana"/>
            </a:endParaRPr>
          </a:p>
          <a:p>
            <a:pPr marL="369570" marR="3574415">
              <a:lnSpc>
                <a:spcPts val="2560"/>
              </a:lnSpc>
              <a:spcBef>
                <a:spcPts val="165"/>
              </a:spcBef>
            </a:pPr>
            <a:r>
              <a:rPr sz="1550" i="1" spc="-60" dirty="0">
                <a:solidFill>
                  <a:srgbClr val="0E6EC5"/>
                </a:solidFill>
                <a:latin typeface="Verdana"/>
                <a:cs typeface="Verdana"/>
              </a:rPr>
              <a:t>IV)</a:t>
            </a:r>
            <a:r>
              <a:rPr sz="1550" i="1" spc="-6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550" i="1" spc="35" dirty="0">
                <a:solidFill>
                  <a:srgbClr val="404040"/>
                </a:solidFill>
                <a:latin typeface="Verdana"/>
                <a:cs typeface="Verdana"/>
              </a:rPr>
              <a:t>proporcionalidad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550" i="1" spc="2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50" i="1" spc="-3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70" dirty="0">
                <a:solidFill>
                  <a:srgbClr val="404040"/>
                </a:solidFill>
                <a:latin typeface="Verdana"/>
                <a:cs typeface="Verdana"/>
              </a:rPr>
              <a:t>medida </a:t>
            </a:r>
            <a:r>
              <a:rPr sz="1550" i="1" spc="70" dirty="0">
                <a:solidFill>
                  <a:srgbClr val="0E6EC5"/>
                </a:solidFill>
                <a:latin typeface="Verdana"/>
                <a:cs typeface="Verdana"/>
              </a:rPr>
              <a:t> </a:t>
            </a:r>
            <a:r>
              <a:rPr sz="1550" i="1" dirty="0">
                <a:solidFill>
                  <a:srgbClr val="0E6EC5"/>
                </a:solidFill>
                <a:latin typeface="Verdana"/>
                <a:cs typeface="Verdana"/>
              </a:rPr>
              <a:t>V)</a:t>
            </a:r>
            <a:r>
              <a:rPr sz="1550" i="1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550" i="1" spc="30" dirty="0">
                <a:solidFill>
                  <a:srgbClr val="404040"/>
                </a:solidFill>
                <a:latin typeface="Verdana"/>
                <a:cs typeface="Verdana"/>
              </a:rPr>
              <a:t>duración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50" i="1" spc="-3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550" i="1" spc="70" dirty="0">
                <a:solidFill>
                  <a:srgbClr val="404040"/>
                </a:solidFill>
                <a:latin typeface="Verdana"/>
                <a:cs typeface="Verdana"/>
              </a:rPr>
              <a:t>medida</a:t>
            </a:r>
            <a:endParaRPr sz="1550">
              <a:latin typeface="Verdana"/>
              <a:cs typeface="Verdana"/>
            </a:endParaRPr>
          </a:p>
          <a:p>
            <a:pPr marL="369570" marR="5080" algn="just">
              <a:lnSpc>
                <a:spcPct val="82500"/>
              </a:lnSpc>
              <a:spcBef>
                <a:spcPts val="785"/>
              </a:spcBef>
            </a:pPr>
            <a:r>
              <a:rPr sz="1550" i="1" spc="-114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550" i="1" dirty="0">
                <a:solidFill>
                  <a:srgbClr val="404040"/>
                </a:solidFill>
                <a:latin typeface="Verdana"/>
                <a:cs typeface="Verdana"/>
              </a:rPr>
              <a:t>representante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550" i="1" spc="85" dirty="0">
                <a:solidFill>
                  <a:srgbClr val="404040"/>
                </a:solidFill>
                <a:latin typeface="Verdana"/>
                <a:cs typeface="Verdana"/>
              </a:rPr>
              <a:t>MP </a:t>
            </a:r>
            <a:r>
              <a:rPr sz="1550" i="1" spc="110" dirty="0">
                <a:solidFill>
                  <a:srgbClr val="404040"/>
                </a:solidFill>
                <a:latin typeface="Verdana"/>
                <a:cs typeface="Verdana"/>
              </a:rPr>
              <a:t>debe </a:t>
            </a:r>
            <a:r>
              <a:rPr sz="1550" b="1" i="1" spc="25" dirty="0">
                <a:solidFill>
                  <a:srgbClr val="404040"/>
                </a:solidFill>
                <a:latin typeface="TeXGyreAdventor"/>
                <a:cs typeface="TeXGyreAdventor"/>
              </a:rPr>
              <a:t>comprenderlos </a:t>
            </a:r>
            <a:r>
              <a:rPr sz="1550" b="1" i="1" spc="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50" b="1" i="1" spc="25" dirty="0">
                <a:solidFill>
                  <a:srgbClr val="404040"/>
                </a:solidFill>
                <a:latin typeface="TeXGyreAdventor"/>
                <a:cs typeface="TeXGyreAdventor"/>
              </a:rPr>
              <a:t>su requerimiento  </a:t>
            </a:r>
            <a:r>
              <a:rPr sz="1550" i="1" spc="-30" dirty="0">
                <a:solidFill>
                  <a:srgbClr val="404040"/>
                </a:solidFill>
                <a:latin typeface="Verdana"/>
                <a:cs typeface="Verdana"/>
              </a:rPr>
              <a:t>escrito,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fundamentando </a:t>
            </a:r>
            <a:r>
              <a:rPr sz="1550" i="1" spc="160" dirty="0">
                <a:solidFill>
                  <a:srgbClr val="404040"/>
                </a:solidFill>
                <a:latin typeface="Verdana"/>
                <a:cs typeface="Verdana"/>
              </a:rPr>
              <a:t>cada </a:t>
            </a:r>
            <a:r>
              <a:rPr sz="1550" i="1" spc="-15" dirty="0">
                <a:solidFill>
                  <a:srgbClr val="404040"/>
                </a:solidFill>
                <a:latin typeface="Verdana"/>
                <a:cs typeface="Verdana"/>
              </a:rPr>
              <a:t>extremo </a:t>
            </a:r>
            <a:r>
              <a:rPr sz="1550" b="1" i="1" spc="25" dirty="0">
                <a:solidFill>
                  <a:srgbClr val="404040"/>
                </a:solidFill>
                <a:latin typeface="TeXGyreAdventor"/>
                <a:cs typeface="TeXGyreAdventor"/>
              </a:rPr>
              <a:t>con </a:t>
            </a:r>
            <a:r>
              <a:rPr sz="155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exhaustividad</a:t>
            </a:r>
            <a:r>
              <a:rPr sz="1550" i="1" spc="10" dirty="0">
                <a:solidFill>
                  <a:srgbClr val="404040"/>
                </a:solidFill>
                <a:latin typeface="Verdana"/>
                <a:cs typeface="Verdana"/>
              </a:rPr>
              <a:t>.  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esto  </a:t>
            </a:r>
            <a:r>
              <a:rPr sz="1550" i="1" spc="-20" dirty="0">
                <a:solidFill>
                  <a:srgbClr val="404040"/>
                </a:solidFill>
                <a:latin typeface="Verdana"/>
                <a:cs typeface="Verdana"/>
              </a:rPr>
              <a:t>posibilitará</a:t>
            </a:r>
            <a:r>
              <a:rPr sz="155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6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550" i="1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5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defensa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5" dirty="0">
                <a:solidFill>
                  <a:srgbClr val="404040"/>
                </a:solidFill>
                <a:latin typeface="Verdana"/>
                <a:cs typeface="Verdana"/>
              </a:rPr>
              <a:t>lo</a:t>
            </a:r>
            <a:r>
              <a:rPr sz="155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5" dirty="0">
                <a:solidFill>
                  <a:srgbClr val="404040"/>
                </a:solidFill>
                <a:latin typeface="Verdana"/>
                <a:cs typeface="Verdana"/>
              </a:rPr>
              <a:t>examine</a:t>
            </a:r>
            <a:r>
              <a:rPr sz="1550" i="1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5" dirty="0">
                <a:solidFill>
                  <a:srgbClr val="404040"/>
                </a:solidFill>
                <a:latin typeface="Verdana"/>
                <a:cs typeface="Verdana"/>
              </a:rPr>
              <a:t>antes</a:t>
            </a:r>
            <a:r>
              <a:rPr sz="155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2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55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audiencia,</a:t>
            </a:r>
            <a:r>
              <a:rPr sz="1550" i="1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4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550" i="1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30" dirty="0">
                <a:solidFill>
                  <a:srgbClr val="404040"/>
                </a:solidFill>
                <a:latin typeface="Verdana"/>
                <a:cs typeface="Verdana"/>
              </a:rPr>
              <a:t>prepare  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550" i="1" spc="100" dirty="0">
                <a:solidFill>
                  <a:srgbClr val="404040"/>
                </a:solidFill>
                <a:latin typeface="Verdana"/>
                <a:cs typeface="Verdana"/>
              </a:rPr>
              <a:t>pueda </a:t>
            </a:r>
            <a:r>
              <a:rPr sz="1550" i="1" dirty="0">
                <a:solidFill>
                  <a:srgbClr val="404040"/>
                </a:solidFill>
                <a:latin typeface="Verdana"/>
                <a:cs typeface="Verdana"/>
              </a:rPr>
              <a:t>pronunciarse 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sz="1550" i="1" spc="-55" dirty="0">
                <a:solidFill>
                  <a:srgbClr val="404040"/>
                </a:solidFill>
                <a:latin typeface="Verdana"/>
                <a:cs typeface="Verdana"/>
              </a:rPr>
              <a:t>estos 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550" i="1" spc="6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550" i="1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550" i="1" spc="-65" dirty="0">
                <a:solidFill>
                  <a:srgbClr val="404040"/>
                </a:solidFill>
                <a:latin typeface="Verdana"/>
                <a:cs typeface="Verdana"/>
              </a:rPr>
              <a:t>juez </a:t>
            </a:r>
            <a:r>
              <a:rPr sz="1550" i="1" spc="55" dirty="0">
                <a:solidFill>
                  <a:srgbClr val="404040"/>
                </a:solidFill>
                <a:latin typeface="Verdana"/>
                <a:cs typeface="Verdana"/>
              </a:rPr>
              <a:t>analice 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550" i="1" spc="-20" dirty="0">
                <a:solidFill>
                  <a:srgbClr val="404040"/>
                </a:solidFill>
                <a:latin typeface="Verdana"/>
                <a:cs typeface="Verdana"/>
              </a:rPr>
              <a:t>resuelva </a:t>
            </a:r>
            <a:r>
              <a:rPr sz="1550" i="1" spc="155" dirty="0">
                <a:solidFill>
                  <a:srgbClr val="404040"/>
                </a:solidFill>
                <a:latin typeface="Verdana"/>
                <a:cs typeface="Verdana"/>
              </a:rPr>
              <a:t>cada  </a:t>
            </a:r>
            <a:r>
              <a:rPr sz="1550" i="1" spc="-15" dirty="0">
                <a:solidFill>
                  <a:srgbClr val="404040"/>
                </a:solidFill>
                <a:latin typeface="Verdana"/>
                <a:cs typeface="Verdana"/>
              </a:rPr>
              <a:t>uno,</a:t>
            </a:r>
            <a:r>
              <a:rPr sz="155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0" dirty="0">
                <a:solidFill>
                  <a:srgbClr val="404040"/>
                </a:solidFill>
                <a:latin typeface="Verdana"/>
                <a:cs typeface="Verdana"/>
              </a:rPr>
              <a:t>dividiéndose</a:t>
            </a:r>
            <a:r>
              <a:rPr sz="155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5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55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90" dirty="0">
                <a:solidFill>
                  <a:srgbClr val="404040"/>
                </a:solidFill>
                <a:latin typeface="Verdana"/>
                <a:cs typeface="Verdana"/>
              </a:rPr>
              <a:t>debate</a:t>
            </a:r>
            <a:r>
              <a:rPr sz="1550" i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50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60" dirty="0">
                <a:solidFill>
                  <a:srgbClr val="404040"/>
                </a:solidFill>
                <a:latin typeface="Verdana"/>
                <a:cs typeface="Verdana"/>
              </a:rPr>
              <a:t>cada</a:t>
            </a:r>
            <a:r>
              <a:rPr sz="155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40" dirty="0">
                <a:solidFill>
                  <a:srgbClr val="404040"/>
                </a:solidFill>
                <a:latin typeface="Verdana"/>
                <a:cs typeface="Verdana"/>
              </a:rPr>
              <a:t>una</a:t>
            </a:r>
            <a:r>
              <a:rPr sz="155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10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55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40" dirty="0">
                <a:solidFill>
                  <a:srgbClr val="404040"/>
                </a:solidFill>
                <a:latin typeface="Verdana"/>
                <a:cs typeface="Verdana"/>
              </a:rPr>
              <a:t>las</a:t>
            </a:r>
            <a:r>
              <a:rPr sz="155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80" dirty="0">
                <a:solidFill>
                  <a:srgbClr val="404040"/>
                </a:solidFill>
                <a:latin typeface="Verdana"/>
                <a:cs typeface="Verdana"/>
              </a:rPr>
              <a:t>cinco</a:t>
            </a:r>
            <a:r>
              <a:rPr sz="155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-10" dirty="0">
                <a:solidFill>
                  <a:srgbClr val="404040"/>
                </a:solidFill>
                <a:latin typeface="Verdana"/>
                <a:cs typeface="Verdana"/>
              </a:rPr>
              <a:t>puntos</a:t>
            </a:r>
            <a:r>
              <a:rPr sz="155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i="1" spc="20" dirty="0">
                <a:solidFill>
                  <a:srgbClr val="404040"/>
                </a:solidFill>
                <a:latin typeface="Verdana"/>
                <a:cs typeface="Verdana"/>
              </a:rPr>
              <a:t>indicados,  </a:t>
            </a:r>
            <a:r>
              <a:rPr sz="155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ejerciéndose contradicción uno </a:t>
            </a:r>
            <a:r>
              <a:rPr sz="1550" b="1" i="1" spc="2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55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uno, </a:t>
            </a:r>
            <a:r>
              <a:rPr sz="1550" b="1" i="1" spc="10" dirty="0">
                <a:solidFill>
                  <a:srgbClr val="404040"/>
                </a:solidFill>
                <a:latin typeface="TeXGyreAdventor"/>
                <a:cs typeface="TeXGyreAdventor"/>
              </a:rPr>
              <a:t>agotados uno se pasará </a:t>
            </a:r>
            <a:r>
              <a:rPr sz="1550" b="1" i="1" spc="15" dirty="0">
                <a:solidFill>
                  <a:srgbClr val="404040"/>
                </a:solidFill>
                <a:latin typeface="TeXGyreAdventor"/>
                <a:cs typeface="TeXGyreAdventor"/>
              </a:rPr>
              <a:t>al</a:t>
            </a:r>
            <a:r>
              <a:rPr sz="155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50" b="1" i="1" spc="15" dirty="0">
                <a:solidFill>
                  <a:srgbClr val="404040"/>
                </a:solidFill>
                <a:latin typeface="TeXGyreAdventor"/>
                <a:cs typeface="TeXGyreAdventor"/>
              </a:rPr>
              <a:t>otro</a:t>
            </a:r>
            <a:r>
              <a:rPr sz="1550" i="1" spc="15" dirty="0">
                <a:solidFill>
                  <a:srgbClr val="404040"/>
                </a:solidFill>
                <a:latin typeface="Verdana"/>
                <a:cs typeface="Verdana"/>
              </a:rPr>
              <a:t>”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86815" marR="5080">
              <a:lnSpc>
                <a:spcPct val="100400"/>
              </a:lnSpc>
              <a:spcBef>
                <a:spcPts val="90"/>
              </a:spcBef>
            </a:pPr>
            <a:r>
              <a:rPr sz="3200" spc="10" dirty="0"/>
              <a:t>PRINCIPIO </a:t>
            </a:r>
            <a:r>
              <a:rPr sz="3200" spc="-5" dirty="0"/>
              <a:t>DE  PROPORCIONALIDAD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358404" y="4490832"/>
            <a:ext cx="1736725" cy="918844"/>
          </a:xfrm>
          <a:custGeom>
            <a:avLst/>
            <a:gdLst/>
            <a:ahLst/>
            <a:cxnLst/>
            <a:rect l="l" t="t" r="r" b="b"/>
            <a:pathLst>
              <a:path w="1736725" h="918845">
                <a:moveTo>
                  <a:pt x="1736497" y="0"/>
                </a:moveTo>
                <a:lnTo>
                  <a:pt x="172647" y="0"/>
                </a:lnTo>
                <a:lnTo>
                  <a:pt x="126748" y="5468"/>
                </a:lnTo>
                <a:lnTo>
                  <a:pt x="85506" y="20901"/>
                </a:lnTo>
                <a:lnTo>
                  <a:pt x="50564" y="44838"/>
                </a:lnTo>
                <a:lnTo>
                  <a:pt x="23570" y="75819"/>
                </a:lnTo>
                <a:lnTo>
                  <a:pt x="6166" y="112386"/>
                </a:lnTo>
                <a:lnTo>
                  <a:pt x="0" y="153078"/>
                </a:lnTo>
                <a:lnTo>
                  <a:pt x="0" y="918316"/>
                </a:lnTo>
                <a:lnTo>
                  <a:pt x="1563849" y="918316"/>
                </a:lnTo>
                <a:lnTo>
                  <a:pt x="1609743" y="912849"/>
                </a:lnTo>
                <a:lnTo>
                  <a:pt x="1650984" y="897419"/>
                </a:lnTo>
                <a:lnTo>
                  <a:pt x="1685926" y="873486"/>
                </a:lnTo>
                <a:lnTo>
                  <a:pt x="1712924" y="842509"/>
                </a:lnTo>
                <a:lnTo>
                  <a:pt x="1730329" y="805949"/>
                </a:lnTo>
                <a:lnTo>
                  <a:pt x="1736497" y="765263"/>
                </a:lnTo>
                <a:lnTo>
                  <a:pt x="1736497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2094" y="2034575"/>
            <a:ext cx="6177915" cy="28568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8480" indent="-526415">
              <a:lnSpc>
                <a:spcPct val="100000"/>
              </a:lnSpc>
              <a:spcBef>
                <a:spcPts val="1085"/>
              </a:spcBef>
              <a:buClr>
                <a:srgbClr val="0E6EC5"/>
              </a:buClr>
              <a:buAutoNum type="alphaUcPeriod"/>
              <a:tabLst>
                <a:tab pos="539115" algn="l"/>
              </a:tabLst>
            </a:pPr>
            <a:r>
              <a:rPr sz="3200" dirty="0">
                <a:solidFill>
                  <a:srgbClr val="404040"/>
                </a:solidFill>
                <a:latin typeface="TeXGyreAdventor"/>
                <a:cs typeface="TeXGyreAdventor"/>
              </a:rPr>
              <a:t>Idoneidad.</a:t>
            </a:r>
            <a:endParaRPr sz="3200">
              <a:latin typeface="TeXGyreAdventor"/>
              <a:cs typeface="TeXGyreAdventor"/>
            </a:endParaRPr>
          </a:p>
          <a:p>
            <a:pPr marL="474345" indent="-462280">
              <a:lnSpc>
                <a:spcPct val="100000"/>
              </a:lnSpc>
              <a:spcBef>
                <a:spcPts val="985"/>
              </a:spcBef>
              <a:buClr>
                <a:srgbClr val="0E6EC5"/>
              </a:buClr>
              <a:buAutoNum type="alphaUcPeriod"/>
              <a:tabLst>
                <a:tab pos="474980" algn="l"/>
              </a:tabLst>
            </a:pPr>
            <a:r>
              <a:rPr sz="3200" spc="5" dirty="0">
                <a:solidFill>
                  <a:srgbClr val="404040"/>
                </a:solidFill>
                <a:latin typeface="TeXGyreAdventor"/>
                <a:cs typeface="TeXGyreAdventor"/>
              </a:rPr>
              <a:t>Necesidad.</a:t>
            </a:r>
            <a:endParaRPr sz="3200">
              <a:latin typeface="TeXGyreAdventor"/>
              <a:cs typeface="TeXGyreAdventor"/>
            </a:endParaRPr>
          </a:p>
          <a:p>
            <a:pPr marL="355600" marR="5080" indent="-343535">
              <a:lnSpc>
                <a:spcPct val="100400"/>
              </a:lnSpc>
              <a:spcBef>
                <a:spcPts val="1010"/>
              </a:spcBef>
              <a:buClr>
                <a:srgbClr val="0E6EC5"/>
              </a:buClr>
              <a:buAutoNum type="alphaUcPeriod"/>
              <a:tabLst>
                <a:tab pos="570865" algn="l"/>
              </a:tabLst>
            </a:pPr>
            <a:r>
              <a:rPr sz="3200" dirty="0">
                <a:solidFill>
                  <a:srgbClr val="404040"/>
                </a:solidFill>
                <a:latin typeface="TeXGyreAdventor"/>
                <a:cs typeface="TeXGyreAdventor"/>
              </a:rPr>
              <a:t>Proporcionalidad en</a:t>
            </a:r>
            <a:r>
              <a:rPr sz="32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eXGyreAdventor"/>
                <a:cs typeface="TeXGyreAdventor"/>
              </a:rPr>
              <a:t>sentido  </a:t>
            </a:r>
            <a:r>
              <a:rPr sz="3200" spc="-10" dirty="0">
                <a:solidFill>
                  <a:srgbClr val="404040"/>
                </a:solidFill>
                <a:latin typeface="TeXGyreAdventor"/>
                <a:cs typeface="TeXGyreAdventor"/>
              </a:rPr>
              <a:t>estricto.</a:t>
            </a:r>
            <a:endParaRPr sz="3200">
              <a:latin typeface="TeXGyreAdventor"/>
              <a:cs typeface="TeXGyreAdventor"/>
            </a:endParaRPr>
          </a:p>
          <a:p>
            <a:pPr marL="439420" marR="4200525">
              <a:lnSpc>
                <a:spcPts val="1019"/>
              </a:lnSpc>
              <a:spcBef>
                <a:spcPts val="1905"/>
              </a:spcBef>
              <a:tabLst>
                <a:tab pos="737870" algn="l"/>
                <a:tab pos="1000760" algn="l"/>
                <a:tab pos="1602105" algn="l"/>
              </a:tabLst>
            </a:pPr>
            <a:r>
              <a:rPr sz="900" spc="90" dirty="0">
                <a:latin typeface="Times New Roman"/>
                <a:cs typeface="Times New Roman"/>
              </a:rPr>
              <a:t>IDONEIDAD: </a:t>
            </a:r>
            <a:r>
              <a:rPr sz="900" b="1" spc="25" dirty="0">
                <a:latin typeface="Times New Roman"/>
                <a:cs typeface="Times New Roman"/>
              </a:rPr>
              <a:t>la</a:t>
            </a:r>
            <a:r>
              <a:rPr sz="900" b="1" spc="-55" dirty="0">
                <a:latin typeface="Times New Roman"/>
                <a:cs typeface="Times New Roman"/>
              </a:rPr>
              <a:t> </a:t>
            </a:r>
            <a:r>
              <a:rPr sz="900" b="1" spc="35" dirty="0">
                <a:latin typeface="Times New Roman"/>
                <a:cs typeface="Times New Roman"/>
              </a:rPr>
              <a:t>restricción  </a:t>
            </a:r>
            <a:r>
              <a:rPr sz="900" b="1" spc="65" dirty="0">
                <a:latin typeface="Times New Roman"/>
                <a:cs typeface="Times New Roman"/>
              </a:rPr>
              <a:t>en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900" b="1" spc="45" dirty="0">
                <a:latin typeface="Times New Roman"/>
                <a:cs typeface="Times New Roman"/>
              </a:rPr>
              <a:t>el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900" b="1" spc="50" dirty="0">
                <a:latin typeface="Times New Roman"/>
                <a:cs typeface="Times New Roman"/>
              </a:rPr>
              <a:t>d</a:t>
            </a:r>
            <a:r>
              <a:rPr sz="900" b="1" spc="40" dirty="0">
                <a:latin typeface="Times New Roman"/>
                <a:cs typeface="Times New Roman"/>
              </a:rPr>
              <a:t>ere</a:t>
            </a:r>
            <a:r>
              <a:rPr sz="900" b="1" spc="35" dirty="0">
                <a:latin typeface="Times New Roman"/>
                <a:cs typeface="Times New Roman"/>
              </a:rPr>
              <a:t>c</a:t>
            </a:r>
            <a:r>
              <a:rPr sz="900" b="1" spc="50" dirty="0">
                <a:latin typeface="Times New Roman"/>
                <a:cs typeface="Times New Roman"/>
              </a:rPr>
              <a:t>h</a:t>
            </a:r>
            <a:r>
              <a:rPr sz="900" b="1" spc="75" dirty="0">
                <a:latin typeface="Times New Roman"/>
                <a:cs typeface="Times New Roman"/>
              </a:rPr>
              <a:t>o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900" b="1" spc="10" dirty="0">
                <a:latin typeface="Times New Roman"/>
                <a:cs typeface="Times New Roman"/>
              </a:rPr>
              <a:t>r</a:t>
            </a:r>
            <a:r>
              <a:rPr sz="900" b="1" spc="20" dirty="0">
                <a:latin typeface="Times New Roman"/>
                <a:cs typeface="Times New Roman"/>
              </a:rPr>
              <a:t>e</a:t>
            </a:r>
            <a:r>
              <a:rPr sz="900" b="1" spc="65" dirty="0">
                <a:latin typeface="Times New Roman"/>
                <a:cs typeface="Times New Roman"/>
              </a:rPr>
              <a:t>s</a:t>
            </a:r>
            <a:r>
              <a:rPr sz="900" b="1" spc="50" dirty="0">
                <a:latin typeface="Times New Roman"/>
                <a:cs typeface="Times New Roman"/>
              </a:rPr>
              <a:t>u</a:t>
            </a:r>
            <a:r>
              <a:rPr sz="900" b="1" spc="15" dirty="0">
                <a:latin typeface="Times New Roman"/>
                <a:cs typeface="Times New Roman"/>
              </a:rPr>
              <a:t>l</a:t>
            </a:r>
            <a:r>
              <a:rPr sz="900" b="1" spc="5" dirty="0">
                <a:latin typeface="Times New Roman"/>
                <a:cs typeface="Times New Roman"/>
              </a:rPr>
              <a:t>t</a:t>
            </a:r>
            <a:r>
              <a:rPr sz="900" b="1" spc="35" dirty="0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8978" y="4856766"/>
            <a:ext cx="1555750" cy="4222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4500"/>
              </a:lnSpc>
              <a:spcBef>
                <a:spcPts val="155"/>
              </a:spcBef>
            </a:pPr>
            <a:r>
              <a:rPr sz="900" b="1" spc="35" dirty="0">
                <a:latin typeface="Times New Roman"/>
                <a:cs typeface="Times New Roman"/>
              </a:rPr>
              <a:t>pertinente </a:t>
            </a:r>
            <a:r>
              <a:rPr sz="900" b="1" spc="75" dirty="0">
                <a:latin typeface="Times New Roman"/>
                <a:cs typeface="Times New Roman"/>
              </a:rPr>
              <a:t>o </a:t>
            </a:r>
            <a:r>
              <a:rPr sz="900" b="1" spc="50" dirty="0">
                <a:latin typeface="Times New Roman"/>
                <a:cs typeface="Times New Roman"/>
              </a:rPr>
              <a:t>adecuada </a:t>
            </a:r>
            <a:r>
              <a:rPr sz="900" b="1" spc="35" dirty="0">
                <a:latin typeface="Times New Roman"/>
                <a:cs typeface="Times New Roman"/>
              </a:rPr>
              <a:t>a </a:t>
            </a:r>
            <a:r>
              <a:rPr sz="900" b="1" spc="25" dirty="0">
                <a:latin typeface="Times New Roman"/>
                <a:cs typeface="Times New Roman"/>
              </a:rPr>
              <a:t>la  </a:t>
            </a:r>
            <a:r>
              <a:rPr sz="900" b="1" spc="35" dirty="0">
                <a:latin typeface="Times New Roman"/>
                <a:cs typeface="Times New Roman"/>
              </a:rPr>
              <a:t>finalidad </a:t>
            </a:r>
            <a:r>
              <a:rPr sz="900" b="1" spc="55" dirty="0">
                <a:latin typeface="Times New Roman"/>
                <a:cs typeface="Times New Roman"/>
              </a:rPr>
              <a:t>que </a:t>
            </a:r>
            <a:r>
              <a:rPr sz="900" b="1" spc="70" dirty="0">
                <a:latin typeface="Times New Roman"/>
                <a:cs typeface="Times New Roman"/>
              </a:rPr>
              <a:t>se </a:t>
            </a:r>
            <a:r>
              <a:rPr sz="900" b="1" spc="55" dirty="0">
                <a:latin typeface="Times New Roman"/>
                <a:cs typeface="Times New Roman"/>
              </a:rPr>
              <a:t>busca  </a:t>
            </a:r>
            <a:r>
              <a:rPr sz="900" b="1" spc="20" dirty="0">
                <a:latin typeface="Times New Roman"/>
                <a:cs typeface="Times New Roman"/>
              </a:rPr>
              <a:t>tutelar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55058" y="5511366"/>
            <a:ext cx="1684020" cy="1032510"/>
            <a:chOff x="6555058" y="5511366"/>
            <a:chExt cx="1684020" cy="1032510"/>
          </a:xfrm>
        </p:grpSpPr>
        <p:sp>
          <p:nvSpPr>
            <p:cNvPr id="7" name="object 7"/>
            <p:cNvSpPr/>
            <p:nvPr/>
          </p:nvSpPr>
          <p:spPr>
            <a:xfrm>
              <a:off x="6569374" y="5524021"/>
              <a:ext cx="1668145" cy="1007110"/>
            </a:xfrm>
            <a:custGeom>
              <a:avLst/>
              <a:gdLst/>
              <a:ahLst/>
              <a:cxnLst/>
              <a:rect l="l" t="t" r="r" b="b"/>
              <a:pathLst>
                <a:path w="1668145" h="1007109">
                  <a:moveTo>
                    <a:pt x="1667781" y="0"/>
                  </a:moveTo>
                  <a:lnTo>
                    <a:pt x="189110" y="0"/>
                  </a:lnTo>
                  <a:lnTo>
                    <a:pt x="138865" y="5993"/>
                  </a:lnTo>
                  <a:lnTo>
                    <a:pt x="93699" y="22906"/>
                  </a:lnTo>
                  <a:lnTo>
                    <a:pt x="55419" y="49139"/>
                  </a:lnTo>
                  <a:lnTo>
                    <a:pt x="25837" y="83093"/>
                  </a:lnTo>
                  <a:lnTo>
                    <a:pt x="6760" y="123168"/>
                  </a:lnTo>
                  <a:lnTo>
                    <a:pt x="0" y="167764"/>
                  </a:lnTo>
                  <a:lnTo>
                    <a:pt x="0" y="1006559"/>
                  </a:lnTo>
                  <a:lnTo>
                    <a:pt x="1478671" y="1006559"/>
                  </a:lnTo>
                  <a:lnTo>
                    <a:pt x="1528915" y="1000567"/>
                  </a:lnTo>
                  <a:lnTo>
                    <a:pt x="1574082" y="983655"/>
                  </a:lnTo>
                  <a:lnTo>
                    <a:pt x="1612362" y="957423"/>
                  </a:lnTo>
                  <a:lnTo>
                    <a:pt x="1641944" y="923469"/>
                  </a:lnTo>
                  <a:lnTo>
                    <a:pt x="1661020" y="883393"/>
                  </a:lnTo>
                  <a:lnTo>
                    <a:pt x="1667781" y="838794"/>
                  </a:lnTo>
                  <a:lnTo>
                    <a:pt x="166778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5058" y="5511366"/>
              <a:ext cx="1684020" cy="1032510"/>
            </a:xfrm>
            <a:custGeom>
              <a:avLst/>
              <a:gdLst/>
              <a:ahLst/>
              <a:cxnLst/>
              <a:rect l="l" t="t" r="r" b="b"/>
              <a:pathLst>
                <a:path w="1684020" h="1032509">
                  <a:moveTo>
                    <a:pt x="1683672" y="0"/>
                  </a:moveTo>
                  <a:lnTo>
                    <a:pt x="203283" y="0"/>
                  </a:lnTo>
                  <a:lnTo>
                    <a:pt x="182811" y="901"/>
                  </a:lnTo>
                  <a:lnTo>
                    <a:pt x="143014" y="8060"/>
                  </a:lnTo>
                  <a:lnTo>
                    <a:pt x="106508" y="21806"/>
                  </a:lnTo>
                  <a:lnTo>
                    <a:pt x="59696" y="52828"/>
                  </a:lnTo>
                  <a:lnTo>
                    <a:pt x="24623" y="94372"/>
                  </a:lnTo>
                  <a:lnTo>
                    <a:pt x="4151" y="144091"/>
                  </a:lnTo>
                  <a:lnTo>
                    <a:pt x="0" y="180114"/>
                  </a:lnTo>
                  <a:lnTo>
                    <a:pt x="0" y="1031908"/>
                  </a:lnTo>
                  <a:lnTo>
                    <a:pt x="1493273" y="1031908"/>
                  </a:lnTo>
                  <a:lnTo>
                    <a:pt x="1513744" y="1031003"/>
                  </a:lnTo>
                  <a:lnTo>
                    <a:pt x="1533929" y="1028239"/>
                  </a:lnTo>
                  <a:lnTo>
                    <a:pt x="1553399" y="1023839"/>
                  </a:lnTo>
                  <a:lnTo>
                    <a:pt x="1567706" y="1019214"/>
                  </a:lnTo>
                  <a:lnTo>
                    <a:pt x="28774" y="1019214"/>
                  </a:lnTo>
                  <a:lnTo>
                    <a:pt x="14458" y="1006521"/>
                  </a:lnTo>
                  <a:lnTo>
                    <a:pt x="28774" y="1006521"/>
                  </a:lnTo>
                  <a:lnTo>
                    <a:pt x="28774" y="181066"/>
                  </a:lnTo>
                  <a:lnTo>
                    <a:pt x="28631" y="181066"/>
                  </a:lnTo>
                  <a:lnTo>
                    <a:pt x="29557" y="165225"/>
                  </a:lnTo>
                  <a:lnTo>
                    <a:pt x="29633" y="163930"/>
                  </a:lnTo>
                  <a:lnTo>
                    <a:pt x="32148" y="149765"/>
                  </a:lnTo>
                  <a:lnTo>
                    <a:pt x="32353" y="148572"/>
                  </a:lnTo>
                  <a:lnTo>
                    <a:pt x="36433" y="134889"/>
                  </a:lnTo>
                  <a:lnTo>
                    <a:pt x="36791" y="133670"/>
                  </a:lnTo>
                  <a:lnTo>
                    <a:pt x="42168" y="120672"/>
                  </a:lnTo>
                  <a:lnTo>
                    <a:pt x="42660" y="119466"/>
                  </a:lnTo>
                  <a:lnTo>
                    <a:pt x="49542" y="107040"/>
                  </a:lnTo>
                  <a:lnTo>
                    <a:pt x="50105" y="106012"/>
                  </a:lnTo>
                  <a:lnTo>
                    <a:pt x="50236" y="106012"/>
                  </a:lnTo>
                  <a:lnTo>
                    <a:pt x="58207" y="94372"/>
                  </a:lnTo>
                  <a:lnTo>
                    <a:pt x="58264" y="94220"/>
                  </a:lnTo>
                  <a:lnTo>
                    <a:pt x="58980" y="93243"/>
                  </a:lnTo>
                  <a:lnTo>
                    <a:pt x="68180" y="82263"/>
                  </a:lnTo>
                  <a:lnTo>
                    <a:pt x="69001" y="81273"/>
                  </a:lnTo>
                  <a:lnTo>
                    <a:pt x="69154" y="81273"/>
                  </a:lnTo>
                  <a:lnTo>
                    <a:pt x="79455" y="71195"/>
                  </a:lnTo>
                  <a:lnTo>
                    <a:pt x="80311" y="70357"/>
                  </a:lnTo>
                  <a:lnTo>
                    <a:pt x="80489" y="70357"/>
                  </a:lnTo>
                  <a:lnTo>
                    <a:pt x="91902" y="61142"/>
                  </a:lnTo>
                  <a:lnTo>
                    <a:pt x="91763" y="61142"/>
                  </a:lnTo>
                  <a:lnTo>
                    <a:pt x="92909" y="60330"/>
                  </a:lnTo>
                  <a:lnTo>
                    <a:pt x="105362" y="52193"/>
                  </a:lnTo>
                  <a:lnTo>
                    <a:pt x="105220" y="52193"/>
                  </a:lnTo>
                  <a:lnTo>
                    <a:pt x="106365" y="51533"/>
                  </a:lnTo>
                  <a:lnTo>
                    <a:pt x="119784" y="44374"/>
                  </a:lnTo>
                  <a:lnTo>
                    <a:pt x="120824" y="43816"/>
                  </a:lnTo>
                  <a:lnTo>
                    <a:pt x="120968" y="43816"/>
                  </a:lnTo>
                  <a:lnTo>
                    <a:pt x="134970" y="37749"/>
                  </a:lnTo>
                  <a:lnTo>
                    <a:pt x="136142" y="37241"/>
                  </a:lnTo>
                  <a:lnTo>
                    <a:pt x="136421" y="37241"/>
                  </a:lnTo>
                  <a:lnTo>
                    <a:pt x="151039" y="32506"/>
                  </a:lnTo>
                  <a:lnTo>
                    <a:pt x="150887" y="32506"/>
                  </a:lnTo>
                  <a:lnTo>
                    <a:pt x="152176" y="32138"/>
                  </a:lnTo>
                  <a:lnTo>
                    <a:pt x="152512" y="32138"/>
                  </a:lnTo>
                  <a:lnTo>
                    <a:pt x="167861" y="28660"/>
                  </a:lnTo>
                  <a:lnTo>
                    <a:pt x="167637" y="28660"/>
                  </a:lnTo>
                  <a:lnTo>
                    <a:pt x="168925" y="28419"/>
                  </a:lnTo>
                  <a:lnTo>
                    <a:pt x="169392" y="28419"/>
                  </a:lnTo>
                  <a:lnTo>
                    <a:pt x="185374" y="26223"/>
                  </a:lnTo>
                  <a:lnTo>
                    <a:pt x="184959" y="26223"/>
                  </a:lnTo>
                  <a:lnTo>
                    <a:pt x="186390" y="26084"/>
                  </a:lnTo>
                  <a:lnTo>
                    <a:pt x="188085" y="26084"/>
                  </a:lnTo>
                  <a:lnTo>
                    <a:pt x="203716" y="25386"/>
                  </a:lnTo>
                  <a:lnTo>
                    <a:pt x="203569" y="25386"/>
                  </a:lnTo>
                  <a:lnTo>
                    <a:pt x="204285" y="25360"/>
                  </a:lnTo>
                  <a:lnTo>
                    <a:pt x="1667781" y="25360"/>
                  </a:lnTo>
                  <a:lnTo>
                    <a:pt x="1667781" y="12693"/>
                  </a:lnTo>
                  <a:lnTo>
                    <a:pt x="1683672" y="12693"/>
                  </a:lnTo>
                  <a:lnTo>
                    <a:pt x="1683672" y="0"/>
                  </a:lnTo>
                  <a:close/>
                </a:path>
                <a:path w="1684020" h="1032509">
                  <a:moveTo>
                    <a:pt x="28774" y="1006521"/>
                  </a:moveTo>
                  <a:lnTo>
                    <a:pt x="14458" y="1006521"/>
                  </a:lnTo>
                  <a:lnTo>
                    <a:pt x="28774" y="1019214"/>
                  </a:lnTo>
                  <a:lnTo>
                    <a:pt x="28774" y="1006521"/>
                  </a:lnTo>
                  <a:close/>
                </a:path>
                <a:path w="1684020" h="1032509">
                  <a:moveTo>
                    <a:pt x="1492643" y="1006521"/>
                  </a:moveTo>
                  <a:lnTo>
                    <a:pt x="28774" y="1006521"/>
                  </a:lnTo>
                  <a:lnTo>
                    <a:pt x="28774" y="1019214"/>
                  </a:lnTo>
                  <a:lnTo>
                    <a:pt x="1567706" y="1019214"/>
                  </a:lnTo>
                  <a:lnTo>
                    <a:pt x="1572152" y="1017778"/>
                  </a:lnTo>
                  <a:lnTo>
                    <a:pt x="1590047" y="1010093"/>
                  </a:lnTo>
                  <a:lnTo>
                    <a:pt x="1596615" y="1006538"/>
                  </a:lnTo>
                  <a:lnTo>
                    <a:pt x="1492270" y="1006538"/>
                  </a:lnTo>
                  <a:lnTo>
                    <a:pt x="1492643" y="1006521"/>
                  </a:lnTo>
                  <a:close/>
                </a:path>
                <a:path w="1684020" h="1032509">
                  <a:moveTo>
                    <a:pt x="1510904" y="1005712"/>
                  </a:moveTo>
                  <a:lnTo>
                    <a:pt x="1492270" y="1006538"/>
                  </a:lnTo>
                  <a:lnTo>
                    <a:pt x="1492986" y="1006521"/>
                  </a:lnTo>
                  <a:lnTo>
                    <a:pt x="1596645" y="1006521"/>
                  </a:lnTo>
                  <a:lnTo>
                    <a:pt x="1597954" y="1005813"/>
                  </a:lnTo>
                  <a:lnTo>
                    <a:pt x="1510165" y="1005813"/>
                  </a:lnTo>
                  <a:lnTo>
                    <a:pt x="1510904" y="1005712"/>
                  </a:lnTo>
                  <a:close/>
                </a:path>
                <a:path w="1684020" h="1032509">
                  <a:moveTo>
                    <a:pt x="1596645" y="1006521"/>
                  </a:moveTo>
                  <a:lnTo>
                    <a:pt x="1492986" y="1006521"/>
                  </a:lnTo>
                  <a:lnTo>
                    <a:pt x="1492270" y="1006538"/>
                  </a:lnTo>
                  <a:lnTo>
                    <a:pt x="1596615" y="1006538"/>
                  </a:lnTo>
                  <a:close/>
                </a:path>
                <a:path w="1684020" h="1032509">
                  <a:moveTo>
                    <a:pt x="1511597" y="1005681"/>
                  </a:moveTo>
                  <a:lnTo>
                    <a:pt x="1510904" y="1005712"/>
                  </a:lnTo>
                  <a:lnTo>
                    <a:pt x="1510165" y="1005813"/>
                  </a:lnTo>
                  <a:lnTo>
                    <a:pt x="1511597" y="1005681"/>
                  </a:lnTo>
                  <a:close/>
                </a:path>
                <a:path w="1684020" h="1032509">
                  <a:moveTo>
                    <a:pt x="1598198" y="1005681"/>
                  </a:moveTo>
                  <a:lnTo>
                    <a:pt x="1511597" y="1005681"/>
                  </a:lnTo>
                  <a:lnTo>
                    <a:pt x="1510165" y="1005813"/>
                  </a:lnTo>
                  <a:lnTo>
                    <a:pt x="1597954" y="1005813"/>
                  </a:lnTo>
                  <a:lnTo>
                    <a:pt x="1598198" y="1005681"/>
                  </a:lnTo>
                  <a:close/>
                </a:path>
                <a:path w="1684020" h="1032509">
                  <a:moveTo>
                    <a:pt x="1528026" y="1003365"/>
                  </a:moveTo>
                  <a:lnTo>
                    <a:pt x="1510904" y="1005712"/>
                  </a:lnTo>
                  <a:lnTo>
                    <a:pt x="1511597" y="1005681"/>
                  </a:lnTo>
                  <a:lnTo>
                    <a:pt x="1598198" y="1005681"/>
                  </a:lnTo>
                  <a:lnTo>
                    <a:pt x="1602252" y="1003487"/>
                  </a:lnTo>
                  <a:lnTo>
                    <a:pt x="1527487" y="1003487"/>
                  </a:lnTo>
                  <a:lnTo>
                    <a:pt x="1528026" y="1003365"/>
                  </a:lnTo>
                  <a:close/>
                </a:path>
                <a:path w="1684020" h="1032509">
                  <a:moveTo>
                    <a:pt x="1528919" y="1003243"/>
                  </a:moveTo>
                  <a:lnTo>
                    <a:pt x="1528026" y="1003365"/>
                  </a:lnTo>
                  <a:lnTo>
                    <a:pt x="1527487" y="1003487"/>
                  </a:lnTo>
                  <a:lnTo>
                    <a:pt x="1528919" y="1003243"/>
                  </a:lnTo>
                  <a:close/>
                </a:path>
                <a:path w="1684020" h="1032509">
                  <a:moveTo>
                    <a:pt x="1602702" y="1003243"/>
                  </a:moveTo>
                  <a:lnTo>
                    <a:pt x="1528919" y="1003243"/>
                  </a:lnTo>
                  <a:lnTo>
                    <a:pt x="1527487" y="1003487"/>
                  </a:lnTo>
                  <a:lnTo>
                    <a:pt x="1602252" y="1003487"/>
                  </a:lnTo>
                  <a:lnTo>
                    <a:pt x="1602702" y="1003243"/>
                  </a:lnTo>
                  <a:close/>
                </a:path>
                <a:path w="1684020" h="1032509">
                  <a:moveTo>
                    <a:pt x="1545231" y="999491"/>
                  </a:moveTo>
                  <a:lnTo>
                    <a:pt x="1528026" y="1003365"/>
                  </a:lnTo>
                  <a:lnTo>
                    <a:pt x="1528919" y="1003243"/>
                  </a:lnTo>
                  <a:lnTo>
                    <a:pt x="1602702" y="1003243"/>
                  </a:lnTo>
                  <a:lnTo>
                    <a:pt x="1606653" y="1001104"/>
                  </a:lnTo>
                  <a:lnTo>
                    <a:pt x="1608687" y="999767"/>
                  </a:lnTo>
                  <a:lnTo>
                    <a:pt x="1544380" y="999767"/>
                  </a:lnTo>
                  <a:lnTo>
                    <a:pt x="1545231" y="999491"/>
                  </a:lnTo>
                  <a:close/>
                </a:path>
                <a:path w="1684020" h="1032509">
                  <a:moveTo>
                    <a:pt x="1545668" y="999393"/>
                  </a:moveTo>
                  <a:lnTo>
                    <a:pt x="1545231" y="999491"/>
                  </a:lnTo>
                  <a:lnTo>
                    <a:pt x="1544380" y="999767"/>
                  </a:lnTo>
                  <a:lnTo>
                    <a:pt x="1545668" y="999393"/>
                  </a:lnTo>
                  <a:close/>
                </a:path>
                <a:path w="1684020" h="1032509">
                  <a:moveTo>
                    <a:pt x="1609256" y="999393"/>
                  </a:moveTo>
                  <a:lnTo>
                    <a:pt x="1545668" y="999393"/>
                  </a:lnTo>
                  <a:lnTo>
                    <a:pt x="1544380" y="999767"/>
                  </a:lnTo>
                  <a:lnTo>
                    <a:pt x="1608687" y="999767"/>
                  </a:lnTo>
                  <a:lnTo>
                    <a:pt x="1609256" y="999393"/>
                  </a:lnTo>
                  <a:close/>
                </a:path>
                <a:path w="1684020" h="1032509">
                  <a:moveTo>
                    <a:pt x="1560754" y="994458"/>
                  </a:moveTo>
                  <a:lnTo>
                    <a:pt x="1545231" y="999491"/>
                  </a:lnTo>
                  <a:lnTo>
                    <a:pt x="1545668" y="999393"/>
                  </a:lnTo>
                  <a:lnTo>
                    <a:pt x="1609256" y="999393"/>
                  </a:lnTo>
                  <a:lnTo>
                    <a:pt x="1616448" y="994666"/>
                  </a:lnTo>
                  <a:lnTo>
                    <a:pt x="1560270" y="994666"/>
                  </a:lnTo>
                  <a:lnTo>
                    <a:pt x="1560754" y="994458"/>
                  </a:lnTo>
                  <a:close/>
                </a:path>
                <a:path w="1684020" h="1032509">
                  <a:moveTo>
                    <a:pt x="1561702" y="994151"/>
                  </a:moveTo>
                  <a:lnTo>
                    <a:pt x="1560754" y="994458"/>
                  </a:lnTo>
                  <a:lnTo>
                    <a:pt x="1560270" y="994666"/>
                  </a:lnTo>
                  <a:lnTo>
                    <a:pt x="1561702" y="994151"/>
                  </a:lnTo>
                  <a:close/>
                </a:path>
                <a:path w="1684020" h="1032509">
                  <a:moveTo>
                    <a:pt x="1617232" y="994151"/>
                  </a:moveTo>
                  <a:lnTo>
                    <a:pt x="1561702" y="994151"/>
                  </a:lnTo>
                  <a:lnTo>
                    <a:pt x="1560270" y="994666"/>
                  </a:lnTo>
                  <a:lnTo>
                    <a:pt x="1616448" y="994666"/>
                  </a:lnTo>
                  <a:lnTo>
                    <a:pt x="1617232" y="994151"/>
                  </a:lnTo>
                  <a:close/>
                </a:path>
                <a:path w="1684020" h="1032509">
                  <a:moveTo>
                    <a:pt x="1576373" y="987743"/>
                  </a:moveTo>
                  <a:lnTo>
                    <a:pt x="1560754" y="994458"/>
                  </a:lnTo>
                  <a:lnTo>
                    <a:pt x="1561702" y="994151"/>
                  </a:lnTo>
                  <a:lnTo>
                    <a:pt x="1617232" y="994151"/>
                  </a:lnTo>
                  <a:lnTo>
                    <a:pt x="1622400" y="990754"/>
                  </a:lnTo>
                  <a:lnTo>
                    <a:pt x="1625703" y="988087"/>
                  </a:lnTo>
                  <a:lnTo>
                    <a:pt x="1575731" y="988087"/>
                  </a:lnTo>
                  <a:lnTo>
                    <a:pt x="1576373" y="987743"/>
                  </a:lnTo>
                  <a:close/>
                </a:path>
                <a:path w="1684020" h="1032509">
                  <a:moveTo>
                    <a:pt x="1576876" y="987526"/>
                  </a:moveTo>
                  <a:lnTo>
                    <a:pt x="1576373" y="987743"/>
                  </a:lnTo>
                  <a:lnTo>
                    <a:pt x="1575731" y="988087"/>
                  </a:lnTo>
                  <a:lnTo>
                    <a:pt x="1576876" y="987526"/>
                  </a:lnTo>
                  <a:close/>
                </a:path>
                <a:path w="1684020" h="1032509">
                  <a:moveTo>
                    <a:pt x="1626397" y="987526"/>
                  </a:moveTo>
                  <a:lnTo>
                    <a:pt x="1576876" y="987526"/>
                  </a:lnTo>
                  <a:lnTo>
                    <a:pt x="1575731" y="988087"/>
                  </a:lnTo>
                  <a:lnTo>
                    <a:pt x="1625703" y="988087"/>
                  </a:lnTo>
                  <a:lnTo>
                    <a:pt x="1626397" y="987526"/>
                  </a:lnTo>
                  <a:close/>
                </a:path>
                <a:path w="1684020" h="1032509">
                  <a:moveTo>
                    <a:pt x="1636077" y="979710"/>
                  </a:moveTo>
                  <a:lnTo>
                    <a:pt x="1591335" y="979710"/>
                  </a:lnTo>
                  <a:lnTo>
                    <a:pt x="1590190" y="980370"/>
                  </a:lnTo>
                  <a:lnTo>
                    <a:pt x="1576373" y="987743"/>
                  </a:lnTo>
                  <a:lnTo>
                    <a:pt x="1576876" y="987526"/>
                  </a:lnTo>
                  <a:lnTo>
                    <a:pt x="1626397" y="987526"/>
                  </a:lnTo>
                  <a:lnTo>
                    <a:pt x="1636077" y="979710"/>
                  </a:lnTo>
                  <a:close/>
                </a:path>
                <a:path w="1684020" h="1032509">
                  <a:moveTo>
                    <a:pt x="1590562" y="980125"/>
                  </a:moveTo>
                  <a:lnTo>
                    <a:pt x="1590106" y="980370"/>
                  </a:lnTo>
                  <a:lnTo>
                    <a:pt x="1590562" y="980125"/>
                  </a:lnTo>
                  <a:close/>
                </a:path>
                <a:path w="1684020" h="1032509">
                  <a:moveTo>
                    <a:pt x="1591335" y="979710"/>
                  </a:moveTo>
                  <a:lnTo>
                    <a:pt x="1590562" y="980125"/>
                  </a:lnTo>
                  <a:lnTo>
                    <a:pt x="1590190" y="980370"/>
                  </a:lnTo>
                  <a:lnTo>
                    <a:pt x="1591335" y="979710"/>
                  </a:lnTo>
                  <a:close/>
                </a:path>
                <a:path w="1684020" h="1032509">
                  <a:moveTo>
                    <a:pt x="1645421" y="970755"/>
                  </a:moveTo>
                  <a:lnTo>
                    <a:pt x="1604792" y="970755"/>
                  </a:lnTo>
                  <a:lnTo>
                    <a:pt x="1603647" y="971567"/>
                  </a:lnTo>
                  <a:lnTo>
                    <a:pt x="1590562" y="980125"/>
                  </a:lnTo>
                  <a:lnTo>
                    <a:pt x="1591335" y="979710"/>
                  </a:lnTo>
                  <a:lnTo>
                    <a:pt x="1636077" y="979710"/>
                  </a:lnTo>
                  <a:lnTo>
                    <a:pt x="1636859" y="979078"/>
                  </a:lnTo>
                  <a:lnTo>
                    <a:pt x="1645421" y="970755"/>
                  </a:lnTo>
                  <a:close/>
                </a:path>
                <a:path w="1684020" h="1032509">
                  <a:moveTo>
                    <a:pt x="1604040" y="971250"/>
                  </a:moveTo>
                  <a:lnTo>
                    <a:pt x="1603558" y="971567"/>
                  </a:lnTo>
                  <a:lnTo>
                    <a:pt x="1604040" y="971250"/>
                  </a:lnTo>
                  <a:close/>
                </a:path>
                <a:path w="1684020" h="1032509">
                  <a:moveTo>
                    <a:pt x="1604792" y="970755"/>
                  </a:moveTo>
                  <a:lnTo>
                    <a:pt x="1604040" y="971250"/>
                  </a:lnTo>
                  <a:lnTo>
                    <a:pt x="1603647" y="971567"/>
                  </a:lnTo>
                  <a:lnTo>
                    <a:pt x="1604792" y="970755"/>
                  </a:lnTo>
                  <a:close/>
                </a:path>
                <a:path w="1684020" h="1032509">
                  <a:moveTo>
                    <a:pt x="1654713" y="960715"/>
                  </a:moveTo>
                  <a:lnTo>
                    <a:pt x="1617104" y="960715"/>
                  </a:lnTo>
                  <a:lnTo>
                    <a:pt x="1616101" y="961540"/>
                  </a:lnTo>
                  <a:lnTo>
                    <a:pt x="1604040" y="971250"/>
                  </a:lnTo>
                  <a:lnTo>
                    <a:pt x="1604792" y="970755"/>
                  </a:lnTo>
                  <a:lnTo>
                    <a:pt x="1645421" y="970755"/>
                  </a:lnTo>
                  <a:lnTo>
                    <a:pt x="1650030" y="966274"/>
                  </a:lnTo>
                  <a:lnTo>
                    <a:pt x="1654713" y="960715"/>
                  </a:lnTo>
                  <a:close/>
                </a:path>
                <a:path w="1684020" h="1032509">
                  <a:moveTo>
                    <a:pt x="1616207" y="961438"/>
                  </a:moveTo>
                  <a:close/>
                </a:path>
                <a:path w="1684020" h="1032509">
                  <a:moveTo>
                    <a:pt x="1663594" y="949640"/>
                  </a:moveTo>
                  <a:lnTo>
                    <a:pt x="1628413" y="949640"/>
                  </a:lnTo>
                  <a:lnTo>
                    <a:pt x="1616207" y="961438"/>
                  </a:lnTo>
                  <a:lnTo>
                    <a:pt x="1617104" y="960715"/>
                  </a:lnTo>
                  <a:lnTo>
                    <a:pt x="1654713" y="960715"/>
                  </a:lnTo>
                  <a:lnTo>
                    <a:pt x="1661769" y="952339"/>
                  </a:lnTo>
                  <a:lnTo>
                    <a:pt x="1663594" y="949640"/>
                  </a:lnTo>
                  <a:close/>
                </a:path>
                <a:path w="1684020" h="1032509">
                  <a:moveTo>
                    <a:pt x="1671687" y="937678"/>
                  </a:moveTo>
                  <a:lnTo>
                    <a:pt x="1638291" y="937678"/>
                  </a:lnTo>
                  <a:lnTo>
                    <a:pt x="1637575" y="938661"/>
                  </a:lnTo>
                  <a:lnTo>
                    <a:pt x="1627484" y="950538"/>
                  </a:lnTo>
                  <a:lnTo>
                    <a:pt x="1628413" y="949640"/>
                  </a:lnTo>
                  <a:lnTo>
                    <a:pt x="1663594" y="949640"/>
                  </a:lnTo>
                  <a:lnTo>
                    <a:pt x="1671687" y="937678"/>
                  </a:lnTo>
                  <a:close/>
                </a:path>
                <a:path w="1684020" h="1032509">
                  <a:moveTo>
                    <a:pt x="1638057" y="937956"/>
                  </a:moveTo>
                  <a:lnTo>
                    <a:pt x="1637465" y="938661"/>
                  </a:lnTo>
                  <a:lnTo>
                    <a:pt x="1638057" y="937956"/>
                  </a:lnTo>
                  <a:close/>
                </a:path>
                <a:path w="1684020" h="1032509">
                  <a:moveTo>
                    <a:pt x="1638291" y="937678"/>
                  </a:moveTo>
                  <a:lnTo>
                    <a:pt x="1638057" y="937956"/>
                  </a:lnTo>
                  <a:lnTo>
                    <a:pt x="1637575" y="938661"/>
                  </a:lnTo>
                  <a:lnTo>
                    <a:pt x="1638291" y="937678"/>
                  </a:lnTo>
                  <a:close/>
                </a:path>
                <a:path w="1684020" h="1032509">
                  <a:moveTo>
                    <a:pt x="1646971" y="924934"/>
                  </a:moveTo>
                  <a:lnTo>
                    <a:pt x="1638057" y="937956"/>
                  </a:lnTo>
                  <a:lnTo>
                    <a:pt x="1638291" y="937678"/>
                  </a:lnTo>
                  <a:lnTo>
                    <a:pt x="1671687" y="937678"/>
                  </a:lnTo>
                  <a:lnTo>
                    <a:pt x="1671790" y="937527"/>
                  </a:lnTo>
                  <a:lnTo>
                    <a:pt x="1678232" y="925885"/>
                  </a:lnTo>
                  <a:lnTo>
                    <a:pt x="1646451" y="925885"/>
                  </a:lnTo>
                  <a:lnTo>
                    <a:pt x="1646971" y="924934"/>
                  </a:lnTo>
                  <a:close/>
                </a:path>
                <a:path w="1684020" h="1032509">
                  <a:moveTo>
                    <a:pt x="1678801" y="924857"/>
                  </a:moveTo>
                  <a:lnTo>
                    <a:pt x="1647023" y="924857"/>
                  </a:lnTo>
                  <a:lnTo>
                    <a:pt x="1646451" y="925885"/>
                  </a:lnTo>
                  <a:lnTo>
                    <a:pt x="1678232" y="925885"/>
                  </a:lnTo>
                  <a:lnTo>
                    <a:pt x="1678801" y="924857"/>
                  </a:lnTo>
                  <a:close/>
                </a:path>
                <a:path w="1684020" h="1032509">
                  <a:moveTo>
                    <a:pt x="1683672" y="911221"/>
                  </a:moveTo>
                  <a:lnTo>
                    <a:pt x="1654468" y="911221"/>
                  </a:lnTo>
                  <a:lnTo>
                    <a:pt x="1653895" y="912439"/>
                  </a:lnTo>
                  <a:lnTo>
                    <a:pt x="1646971" y="924934"/>
                  </a:lnTo>
                  <a:lnTo>
                    <a:pt x="1678801" y="924857"/>
                  </a:lnTo>
                  <a:lnTo>
                    <a:pt x="1680522" y="921746"/>
                  </a:lnTo>
                  <a:lnTo>
                    <a:pt x="1683672" y="914118"/>
                  </a:lnTo>
                  <a:lnTo>
                    <a:pt x="1683672" y="911221"/>
                  </a:lnTo>
                  <a:close/>
                </a:path>
                <a:path w="1684020" h="1032509">
                  <a:moveTo>
                    <a:pt x="1654171" y="911763"/>
                  </a:moveTo>
                  <a:lnTo>
                    <a:pt x="1653801" y="912439"/>
                  </a:lnTo>
                  <a:lnTo>
                    <a:pt x="1654171" y="911763"/>
                  </a:lnTo>
                  <a:close/>
                </a:path>
                <a:path w="1684020" h="1032509">
                  <a:moveTo>
                    <a:pt x="1654468" y="911221"/>
                  </a:moveTo>
                  <a:lnTo>
                    <a:pt x="1654171" y="911763"/>
                  </a:lnTo>
                  <a:lnTo>
                    <a:pt x="1653895" y="912439"/>
                  </a:lnTo>
                  <a:lnTo>
                    <a:pt x="1654468" y="911221"/>
                  </a:lnTo>
                  <a:close/>
                </a:path>
                <a:path w="1684020" h="1032509">
                  <a:moveTo>
                    <a:pt x="1683672" y="897017"/>
                  </a:moveTo>
                  <a:lnTo>
                    <a:pt x="1660194" y="897017"/>
                  </a:lnTo>
                  <a:lnTo>
                    <a:pt x="1659764" y="898236"/>
                  </a:lnTo>
                  <a:lnTo>
                    <a:pt x="1654171" y="911763"/>
                  </a:lnTo>
                  <a:lnTo>
                    <a:pt x="1654468" y="911221"/>
                  </a:lnTo>
                  <a:lnTo>
                    <a:pt x="1683672" y="911221"/>
                  </a:lnTo>
                  <a:lnTo>
                    <a:pt x="1683672" y="897017"/>
                  </a:lnTo>
                  <a:close/>
                </a:path>
                <a:path w="1684020" h="1032509">
                  <a:moveTo>
                    <a:pt x="1659921" y="897685"/>
                  </a:moveTo>
                  <a:lnTo>
                    <a:pt x="1659696" y="898236"/>
                  </a:lnTo>
                  <a:lnTo>
                    <a:pt x="1659921" y="897685"/>
                  </a:lnTo>
                  <a:close/>
                </a:path>
                <a:path w="1684020" h="1032509">
                  <a:moveTo>
                    <a:pt x="1660194" y="897017"/>
                  </a:moveTo>
                  <a:lnTo>
                    <a:pt x="1659921" y="897685"/>
                  </a:lnTo>
                  <a:lnTo>
                    <a:pt x="1659764" y="898236"/>
                  </a:lnTo>
                  <a:lnTo>
                    <a:pt x="1660194" y="897017"/>
                  </a:lnTo>
                  <a:close/>
                </a:path>
                <a:path w="1684020" h="1032509">
                  <a:moveTo>
                    <a:pt x="1683672" y="882141"/>
                  </a:moveTo>
                  <a:lnTo>
                    <a:pt x="1664345" y="882141"/>
                  </a:lnTo>
                  <a:lnTo>
                    <a:pt x="1664059" y="883334"/>
                  </a:lnTo>
                  <a:lnTo>
                    <a:pt x="1659921" y="897685"/>
                  </a:lnTo>
                  <a:lnTo>
                    <a:pt x="1660194" y="897017"/>
                  </a:lnTo>
                  <a:lnTo>
                    <a:pt x="1683672" y="897017"/>
                  </a:lnTo>
                  <a:lnTo>
                    <a:pt x="1683672" y="882141"/>
                  </a:lnTo>
                  <a:close/>
                </a:path>
                <a:path w="1684020" h="1032509">
                  <a:moveTo>
                    <a:pt x="1664152" y="882822"/>
                  </a:moveTo>
                  <a:lnTo>
                    <a:pt x="1664006" y="883334"/>
                  </a:lnTo>
                  <a:lnTo>
                    <a:pt x="1664152" y="882822"/>
                  </a:lnTo>
                  <a:close/>
                </a:path>
                <a:path w="1684020" h="1032509">
                  <a:moveTo>
                    <a:pt x="1664345" y="882141"/>
                  </a:moveTo>
                  <a:lnTo>
                    <a:pt x="1664152" y="882822"/>
                  </a:lnTo>
                  <a:lnTo>
                    <a:pt x="1664059" y="883334"/>
                  </a:lnTo>
                  <a:lnTo>
                    <a:pt x="1664345" y="882141"/>
                  </a:lnTo>
                  <a:close/>
                </a:path>
                <a:path w="1684020" h="1032509">
                  <a:moveTo>
                    <a:pt x="1683672" y="866681"/>
                  </a:moveTo>
                  <a:lnTo>
                    <a:pt x="1667065" y="866681"/>
                  </a:lnTo>
                  <a:lnTo>
                    <a:pt x="1666922" y="867976"/>
                  </a:lnTo>
                  <a:lnTo>
                    <a:pt x="1664152" y="882822"/>
                  </a:lnTo>
                  <a:lnTo>
                    <a:pt x="1664345" y="882141"/>
                  </a:lnTo>
                  <a:lnTo>
                    <a:pt x="1683672" y="882141"/>
                  </a:lnTo>
                  <a:lnTo>
                    <a:pt x="1683672" y="866681"/>
                  </a:lnTo>
                  <a:close/>
                </a:path>
                <a:path w="1684020" h="1032509">
                  <a:moveTo>
                    <a:pt x="1666957" y="867281"/>
                  </a:moveTo>
                  <a:lnTo>
                    <a:pt x="1666832" y="867976"/>
                  </a:lnTo>
                  <a:lnTo>
                    <a:pt x="1666957" y="867281"/>
                  </a:lnTo>
                  <a:close/>
                </a:path>
                <a:path w="1684020" h="1032509">
                  <a:moveTo>
                    <a:pt x="1667065" y="866681"/>
                  </a:moveTo>
                  <a:lnTo>
                    <a:pt x="1666957" y="867281"/>
                  </a:lnTo>
                  <a:lnTo>
                    <a:pt x="1666922" y="867976"/>
                  </a:lnTo>
                  <a:lnTo>
                    <a:pt x="1667065" y="866681"/>
                  </a:lnTo>
                  <a:close/>
                </a:path>
                <a:path w="1684020" h="1032509">
                  <a:moveTo>
                    <a:pt x="1667781" y="12693"/>
                  </a:moveTo>
                  <a:lnTo>
                    <a:pt x="1667781" y="851475"/>
                  </a:lnTo>
                  <a:lnTo>
                    <a:pt x="1666957" y="867281"/>
                  </a:lnTo>
                  <a:lnTo>
                    <a:pt x="1667065" y="866681"/>
                  </a:lnTo>
                  <a:lnTo>
                    <a:pt x="1683672" y="866681"/>
                  </a:lnTo>
                  <a:lnTo>
                    <a:pt x="1683672" y="25386"/>
                  </a:lnTo>
                  <a:lnTo>
                    <a:pt x="1682097" y="25386"/>
                  </a:lnTo>
                  <a:lnTo>
                    <a:pt x="1667781" y="12693"/>
                  </a:lnTo>
                  <a:close/>
                </a:path>
                <a:path w="1684020" h="1032509">
                  <a:moveTo>
                    <a:pt x="1667781" y="850840"/>
                  </a:moveTo>
                  <a:lnTo>
                    <a:pt x="1667749" y="851475"/>
                  </a:lnTo>
                  <a:lnTo>
                    <a:pt x="1667781" y="850840"/>
                  </a:lnTo>
                  <a:close/>
                </a:path>
                <a:path w="1684020" h="1032509">
                  <a:moveTo>
                    <a:pt x="28774" y="180431"/>
                  </a:moveTo>
                  <a:lnTo>
                    <a:pt x="28631" y="181066"/>
                  </a:lnTo>
                  <a:lnTo>
                    <a:pt x="28774" y="181066"/>
                  </a:lnTo>
                  <a:lnTo>
                    <a:pt x="28774" y="180431"/>
                  </a:lnTo>
                  <a:close/>
                </a:path>
                <a:path w="1684020" h="1032509">
                  <a:moveTo>
                    <a:pt x="29633" y="163930"/>
                  </a:moveTo>
                  <a:lnTo>
                    <a:pt x="29490" y="165225"/>
                  </a:lnTo>
                  <a:lnTo>
                    <a:pt x="29592" y="164630"/>
                  </a:lnTo>
                  <a:lnTo>
                    <a:pt x="29633" y="163930"/>
                  </a:lnTo>
                  <a:close/>
                </a:path>
                <a:path w="1684020" h="1032509">
                  <a:moveTo>
                    <a:pt x="29592" y="164630"/>
                  </a:moveTo>
                  <a:lnTo>
                    <a:pt x="29490" y="165225"/>
                  </a:lnTo>
                  <a:lnTo>
                    <a:pt x="29592" y="164630"/>
                  </a:lnTo>
                  <a:close/>
                </a:path>
                <a:path w="1684020" h="1032509">
                  <a:moveTo>
                    <a:pt x="29712" y="163930"/>
                  </a:moveTo>
                  <a:lnTo>
                    <a:pt x="29592" y="164630"/>
                  </a:lnTo>
                  <a:lnTo>
                    <a:pt x="29712" y="163930"/>
                  </a:lnTo>
                  <a:close/>
                </a:path>
                <a:path w="1684020" h="1032509">
                  <a:moveTo>
                    <a:pt x="32353" y="148572"/>
                  </a:moveTo>
                  <a:lnTo>
                    <a:pt x="32067" y="149765"/>
                  </a:lnTo>
                  <a:lnTo>
                    <a:pt x="32263" y="149097"/>
                  </a:lnTo>
                  <a:lnTo>
                    <a:pt x="32353" y="148572"/>
                  </a:lnTo>
                  <a:close/>
                </a:path>
                <a:path w="1684020" h="1032509">
                  <a:moveTo>
                    <a:pt x="32263" y="149097"/>
                  </a:moveTo>
                  <a:lnTo>
                    <a:pt x="32067" y="149765"/>
                  </a:lnTo>
                  <a:lnTo>
                    <a:pt x="32263" y="149097"/>
                  </a:lnTo>
                  <a:close/>
                </a:path>
                <a:path w="1684020" h="1032509">
                  <a:moveTo>
                    <a:pt x="32417" y="148572"/>
                  </a:moveTo>
                  <a:lnTo>
                    <a:pt x="32263" y="149097"/>
                  </a:lnTo>
                  <a:lnTo>
                    <a:pt x="32417" y="148572"/>
                  </a:lnTo>
                  <a:close/>
                </a:path>
                <a:path w="1684020" h="1032509">
                  <a:moveTo>
                    <a:pt x="36791" y="133670"/>
                  </a:moveTo>
                  <a:lnTo>
                    <a:pt x="36361" y="134889"/>
                  </a:lnTo>
                  <a:lnTo>
                    <a:pt x="36617" y="134264"/>
                  </a:lnTo>
                  <a:lnTo>
                    <a:pt x="36791" y="133670"/>
                  </a:lnTo>
                  <a:close/>
                </a:path>
                <a:path w="1684020" h="1032509">
                  <a:moveTo>
                    <a:pt x="36617" y="134264"/>
                  </a:moveTo>
                  <a:lnTo>
                    <a:pt x="36361" y="134889"/>
                  </a:lnTo>
                  <a:lnTo>
                    <a:pt x="36617" y="134264"/>
                  </a:lnTo>
                  <a:close/>
                </a:path>
                <a:path w="1684020" h="1032509">
                  <a:moveTo>
                    <a:pt x="36859" y="133670"/>
                  </a:moveTo>
                  <a:lnTo>
                    <a:pt x="36617" y="134264"/>
                  </a:lnTo>
                  <a:lnTo>
                    <a:pt x="36859" y="133670"/>
                  </a:lnTo>
                  <a:close/>
                </a:path>
                <a:path w="1684020" h="1032509">
                  <a:moveTo>
                    <a:pt x="42660" y="119466"/>
                  </a:moveTo>
                  <a:lnTo>
                    <a:pt x="42088" y="120672"/>
                  </a:lnTo>
                  <a:lnTo>
                    <a:pt x="42404" y="120093"/>
                  </a:lnTo>
                  <a:lnTo>
                    <a:pt x="42660" y="119466"/>
                  </a:lnTo>
                  <a:close/>
                </a:path>
                <a:path w="1684020" h="1032509">
                  <a:moveTo>
                    <a:pt x="42404" y="120093"/>
                  </a:moveTo>
                  <a:lnTo>
                    <a:pt x="42088" y="120672"/>
                  </a:lnTo>
                  <a:lnTo>
                    <a:pt x="42404" y="120093"/>
                  </a:lnTo>
                  <a:close/>
                </a:path>
                <a:path w="1684020" h="1032509">
                  <a:moveTo>
                    <a:pt x="42747" y="119466"/>
                  </a:moveTo>
                  <a:lnTo>
                    <a:pt x="42404" y="120093"/>
                  </a:lnTo>
                  <a:lnTo>
                    <a:pt x="42747" y="119466"/>
                  </a:lnTo>
                  <a:close/>
                </a:path>
                <a:path w="1684020" h="1032509">
                  <a:moveTo>
                    <a:pt x="50236" y="106012"/>
                  </a:moveTo>
                  <a:lnTo>
                    <a:pt x="50105" y="106012"/>
                  </a:lnTo>
                  <a:lnTo>
                    <a:pt x="49584" y="106965"/>
                  </a:lnTo>
                  <a:lnTo>
                    <a:pt x="50236" y="106012"/>
                  </a:lnTo>
                  <a:close/>
                </a:path>
                <a:path w="1684020" h="1032509">
                  <a:moveTo>
                    <a:pt x="58980" y="93243"/>
                  </a:moveTo>
                  <a:lnTo>
                    <a:pt x="58264" y="94220"/>
                  </a:lnTo>
                  <a:lnTo>
                    <a:pt x="58531" y="93898"/>
                  </a:lnTo>
                  <a:lnTo>
                    <a:pt x="58980" y="93243"/>
                  </a:lnTo>
                  <a:close/>
                </a:path>
                <a:path w="1684020" h="1032509">
                  <a:moveTo>
                    <a:pt x="58531" y="93898"/>
                  </a:moveTo>
                  <a:lnTo>
                    <a:pt x="58264" y="94220"/>
                  </a:lnTo>
                  <a:lnTo>
                    <a:pt x="58531" y="93898"/>
                  </a:lnTo>
                  <a:close/>
                </a:path>
                <a:path w="1684020" h="1032509">
                  <a:moveTo>
                    <a:pt x="59075" y="93243"/>
                  </a:moveTo>
                  <a:lnTo>
                    <a:pt x="58531" y="93898"/>
                  </a:lnTo>
                  <a:lnTo>
                    <a:pt x="59075" y="93243"/>
                  </a:lnTo>
                  <a:close/>
                </a:path>
                <a:path w="1684020" h="1032509">
                  <a:moveTo>
                    <a:pt x="69001" y="81273"/>
                  </a:moveTo>
                  <a:lnTo>
                    <a:pt x="68142" y="82263"/>
                  </a:lnTo>
                  <a:lnTo>
                    <a:pt x="68343" y="82067"/>
                  </a:lnTo>
                  <a:lnTo>
                    <a:pt x="69001" y="81273"/>
                  </a:lnTo>
                  <a:close/>
                </a:path>
                <a:path w="1684020" h="1032509">
                  <a:moveTo>
                    <a:pt x="68343" y="82067"/>
                  </a:moveTo>
                  <a:lnTo>
                    <a:pt x="68142" y="82263"/>
                  </a:lnTo>
                  <a:lnTo>
                    <a:pt x="68343" y="82067"/>
                  </a:lnTo>
                  <a:close/>
                </a:path>
                <a:path w="1684020" h="1032509">
                  <a:moveTo>
                    <a:pt x="69154" y="81273"/>
                  </a:moveTo>
                  <a:lnTo>
                    <a:pt x="69001" y="81273"/>
                  </a:lnTo>
                  <a:lnTo>
                    <a:pt x="68343" y="82067"/>
                  </a:lnTo>
                  <a:lnTo>
                    <a:pt x="69154" y="81273"/>
                  </a:lnTo>
                  <a:close/>
                </a:path>
                <a:path w="1684020" h="1032509">
                  <a:moveTo>
                    <a:pt x="80489" y="70357"/>
                  </a:moveTo>
                  <a:lnTo>
                    <a:pt x="80311" y="70357"/>
                  </a:lnTo>
                  <a:lnTo>
                    <a:pt x="79467" y="71182"/>
                  </a:lnTo>
                  <a:lnTo>
                    <a:pt x="80489" y="70357"/>
                  </a:lnTo>
                  <a:close/>
                </a:path>
                <a:path w="1684020" h="1032509">
                  <a:moveTo>
                    <a:pt x="92909" y="60330"/>
                  </a:moveTo>
                  <a:lnTo>
                    <a:pt x="91763" y="61142"/>
                  </a:lnTo>
                  <a:lnTo>
                    <a:pt x="92515" y="60647"/>
                  </a:lnTo>
                  <a:lnTo>
                    <a:pt x="92909" y="60330"/>
                  </a:lnTo>
                  <a:close/>
                </a:path>
                <a:path w="1684020" h="1032509">
                  <a:moveTo>
                    <a:pt x="92515" y="60647"/>
                  </a:moveTo>
                  <a:lnTo>
                    <a:pt x="91763" y="61142"/>
                  </a:lnTo>
                  <a:lnTo>
                    <a:pt x="91902" y="61142"/>
                  </a:lnTo>
                  <a:lnTo>
                    <a:pt x="92515" y="60647"/>
                  </a:lnTo>
                  <a:close/>
                </a:path>
                <a:path w="1684020" h="1032509">
                  <a:moveTo>
                    <a:pt x="92998" y="60330"/>
                  </a:moveTo>
                  <a:lnTo>
                    <a:pt x="92515" y="60647"/>
                  </a:lnTo>
                  <a:lnTo>
                    <a:pt x="92998" y="60330"/>
                  </a:lnTo>
                  <a:close/>
                </a:path>
                <a:path w="1684020" h="1032509">
                  <a:moveTo>
                    <a:pt x="106365" y="51533"/>
                  </a:moveTo>
                  <a:lnTo>
                    <a:pt x="105220" y="52193"/>
                  </a:lnTo>
                  <a:lnTo>
                    <a:pt x="105992" y="51779"/>
                  </a:lnTo>
                  <a:lnTo>
                    <a:pt x="106365" y="51533"/>
                  </a:lnTo>
                  <a:close/>
                </a:path>
                <a:path w="1684020" h="1032509">
                  <a:moveTo>
                    <a:pt x="105992" y="51779"/>
                  </a:moveTo>
                  <a:lnTo>
                    <a:pt x="105220" y="52193"/>
                  </a:lnTo>
                  <a:lnTo>
                    <a:pt x="105362" y="52193"/>
                  </a:lnTo>
                  <a:lnTo>
                    <a:pt x="105992" y="51779"/>
                  </a:lnTo>
                  <a:close/>
                </a:path>
                <a:path w="1684020" h="1032509">
                  <a:moveTo>
                    <a:pt x="106449" y="51533"/>
                  </a:moveTo>
                  <a:lnTo>
                    <a:pt x="105992" y="51779"/>
                  </a:lnTo>
                  <a:lnTo>
                    <a:pt x="106449" y="51533"/>
                  </a:lnTo>
                  <a:close/>
                </a:path>
                <a:path w="1684020" h="1032509">
                  <a:moveTo>
                    <a:pt x="120824" y="43816"/>
                  </a:moveTo>
                  <a:lnTo>
                    <a:pt x="119679" y="44374"/>
                  </a:lnTo>
                  <a:lnTo>
                    <a:pt x="120223" y="44139"/>
                  </a:lnTo>
                  <a:lnTo>
                    <a:pt x="120824" y="43816"/>
                  </a:lnTo>
                  <a:close/>
                </a:path>
                <a:path w="1684020" h="1032509">
                  <a:moveTo>
                    <a:pt x="120223" y="44139"/>
                  </a:moveTo>
                  <a:lnTo>
                    <a:pt x="119679" y="44374"/>
                  </a:lnTo>
                  <a:lnTo>
                    <a:pt x="120223" y="44139"/>
                  </a:lnTo>
                  <a:close/>
                </a:path>
                <a:path w="1684020" h="1032509">
                  <a:moveTo>
                    <a:pt x="120968" y="43816"/>
                  </a:moveTo>
                  <a:lnTo>
                    <a:pt x="120824" y="43816"/>
                  </a:lnTo>
                  <a:lnTo>
                    <a:pt x="120223" y="44139"/>
                  </a:lnTo>
                  <a:lnTo>
                    <a:pt x="120968" y="43816"/>
                  </a:lnTo>
                  <a:close/>
                </a:path>
                <a:path w="1684020" h="1032509">
                  <a:moveTo>
                    <a:pt x="136142" y="37241"/>
                  </a:moveTo>
                  <a:lnTo>
                    <a:pt x="134854" y="37749"/>
                  </a:lnTo>
                  <a:lnTo>
                    <a:pt x="135316" y="37599"/>
                  </a:lnTo>
                  <a:lnTo>
                    <a:pt x="136142" y="37241"/>
                  </a:lnTo>
                  <a:close/>
                </a:path>
                <a:path w="1684020" h="1032509">
                  <a:moveTo>
                    <a:pt x="135316" y="37599"/>
                  </a:moveTo>
                  <a:lnTo>
                    <a:pt x="134854" y="37749"/>
                  </a:lnTo>
                  <a:lnTo>
                    <a:pt x="135316" y="37599"/>
                  </a:lnTo>
                  <a:close/>
                </a:path>
                <a:path w="1684020" h="1032509">
                  <a:moveTo>
                    <a:pt x="136421" y="37241"/>
                  </a:moveTo>
                  <a:lnTo>
                    <a:pt x="136142" y="37241"/>
                  </a:lnTo>
                  <a:lnTo>
                    <a:pt x="135316" y="37599"/>
                  </a:lnTo>
                  <a:lnTo>
                    <a:pt x="136421" y="37241"/>
                  </a:lnTo>
                  <a:close/>
                </a:path>
                <a:path w="1684020" h="1032509">
                  <a:moveTo>
                    <a:pt x="152176" y="32138"/>
                  </a:moveTo>
                  <a:lnTo>
                    <a:pt x="150887" y="32506"/>
                  </a:lnTo>
                  <a:lnTo>
                    <a:pt x="151393" y="32392"/>
                  </a:lnTo>
                  <a:lnTo>
                    <a:pt x="152176" y="32138"/>
                  </a:lnTo>
                  <a:close/>
                </a:path>
                <a:path w="1684020" h="1032509">
                  <a:moveTo>
                    <a:pt x="151393" y="32392"/>
                  </a:moveTo>
                  <a:lnTo>
                    <a:pt x="150887" y="32506"/>
                  </a:lnTo>
                  <a:lnTo>
                    <a:pt x="151039" y="32506"/>
                  </a:lnTo>
                  <a:lnTo>
                    <a:pt x="151393" y="32392"/>
                  </a:lnTo>
                  <a:close/>
                </a:path>
                <a:path w="1684020" h="1032509">
                  <a:moveTo>
                    <a:pt x="152512" y="32138"/>
                  </a:moveTo>
                  <a:lnTo>
                    <a:pt x="152176" y="32138"/>
                  </a:lnTo>
                  <a:lnTo>
                    <a:pt x="151393" y="32392"/>
                  </a:lnTo>
                  <a:lnTo>
                    <a:pt x="152512" y="32138"/>
                  </a:lnTo>
                  <a:close/>
                </a:path>
                <a:path w="1684020" h="1032509">
                  <a:moveTo>
                    <a:pt x="168925" y="28419"/>
                  </a:moveTo>
                  <a:lnTo>
                    <a:pt x="167637" y="28660"/>
                  </a:lnTo>
                  <a:lnTo>
                    <a:pt x="168206" y="28582"/>
                  </a:lnTo>
                  <a:lnTo>
                    <a:pt x="168925" y="28419"/>
                  </a:lnTo>
                  <a:close/>
                </a:path>
                <a:path w="1684020" h="1032509">
                  <a:moveTo>
                    <a:pt x="168206" y="28582"/>
                  </a:moveTo>
                  <a:lnTo>
                    <a:pt x="167637" y="28660"/>
                  </a:lnTo>
                  <a:lnTo>
                    <a:pt x="167861" y="28660"/>
                  </a:lnTo>
                  <a:lnTo>
                    <a:pt x="168206" y="28582"/>
                  </a:lnTo>
                  <a:close/>
                </a:path>
                <a:path w="1684020" h="1032509">
                  <a:moveTo>
                    <a:pt x="169392" y="28419"/>
                  </a:moveTo>
                  <a:lnTo>
                    <a:pt x="168925" y="28419"/>
                  </a:lnTo>
                  <a:lnTo>
                    <a:pt x="168206" y="28582"/>
                  </a:lnTo>
                  <a:lnTo>
                    <a:pt x="169392" y="28419"/>
                  </a:lnTo>
                  <a:close/>
                </a:path>
                <a:path w="1684020" h="1032509">
                  <a:moveTo>
                    <a:pt x="186390" y="26084"/>
                  </a:moveTo>
                  <a:lnTo>
                    <a:pt x="184959" y="26223"/>
                  </a:lnTo>
                  <a:lnTo>
                    <a:pt x="185574" y="26196"/>
                  </a:lnTo>
                  <a:lnTo>
                    <a:pt x="186390" y="26084"/>
                  </a:lnTo>
                  <a:close/>
                </a:path>
                <a:path w="1684020" h="1032509">
                  <a:moveTo>
                    <a:pt x="185574" y="26196"/>
                  </a:moveTo>
                  <a:lnTo>
                    <a:pt x="184959" y="26223"/>
                  </a:lnTo>
                  <a:lnTo>
                    <a:pt x="185374" y="26223"/>
                  </a:lnTo>
                  <a:lnTo>
                    <a:pt x="185574" y="26196"/>
                  </a:lnTo>
                  <a:close/>
                </a:path>
                <a:path w="1684020" h="1032509">
                  <a:moveTo>
                    <a:pt x="188085" y="26084"/>
                  </a:moveTo>
                  <a:lnTo>
                    <a:pt x="186390" y="26084"/>
                  </a:lnTo>
                  <a:lnTo>
                    <a:pt x="185574" y="26196"/>
                  </a:lnTo>
                  <a:lnTo>
                    <a:pt x="188085" y="26084"/>
                  </a:lnTo>
                  <a:close/>
                </a:path>
                <a:path w="1684020" h="1032509">
                  <a:moveTo>
                    <a:pt x="1667781" y="25360"/>
                  </a:moveTo>
                  <a:lnTo>
                    <a:pt x="204285" y="25360"/>
                  </a:lnTo>
                  <a:lnTo>
                    <a:pt x="203716" y="25386"/>
                  </a:lnTo>
                  <a:lnTo>
                    <a:pt x="1667781" y="25386"/>
                  </a:lnTo>
                  <a:close/>
                </a:path>
                <a:path w="1684020" h="1032509">
                  <a:moveTo>
                    <a:pt x="1683672" y="12693"/>
                  </a:moveTo>
                  <a:lnTo>
                    <a:pt x="1667781" y="12693"/>
                  </a:lnTo>
                  <a:lnTo>
                    <a:pt x="1682097" y="25386"/>
                  </a:lnTo>
                  <a:lnTo>
                    <a:pt x="1683672" y="25386"/>
                  </a:lnTo>
                  <a:lnTo>
                    <a:pt x="1683672" y="12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76067" y="5676787"/>
            <a:ext cx="1458595" cy="6794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019"/>
              </a:lnSpc>
              <a:spcBef>
                <a:spcPts val="180"/>
              </a:spcBef>
              <a:tabLst>
                <a:tab pos="874394" algn="l"/>
              </a:tabLst>
            </a:pPr>
            <a:r>
              <a:rPr sz="900" spc="80" dirty="0">
                <a:latin typeface="Times New Roman"/>
                <a:cs typeface="Times New Roman"/>
              </a:rPr>
              <a:t>PROPORCIONALIDAD  </a:t>
            </a:r>
            <a:r>
              <a:rPr sz="900" spc="105" dirty="0">
                <a:latin typeface="Times New Roman"/>
                <a:cs typeface="Times New Roman"/>
              </a:rPr>
              <a:t>E</a:t>
            </a:r>
            <a:r>
              <a:rPr sz="900" spc="130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70" dirty="0">
                <a:latin typeface="Times New Roman"/>
                <a:cs typeface="Times New Roman"/>
              </a:rPr>
              <a:t>SENTI</a:t>
            </a:r>
            <a:r>
              <a:rPr sz="900" spc="135" dirty="0">
                <a:latin typeface="Times New Roman"/>
                <a:cs typeface="Times New Roman"/>
              </a:rPr>
              <a:t>DO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55"/>
              </a:lnSpc>
            </a:pPr>
            <a:r>
              <a:rPr sz="900" spc="55" dirty="0">
                <a:latin typeface="Times New Roman"/>
                <a:cs typeface="Times New Roman"/>
              </a:rPr>
              <a:t>ESTRICTO:  </a:t>
            </a:r>
            <a:r>
              <a:rPr sz="900" spc="15" dirty="0">
                <a:latin typeface="Times New Roman"/>
                <a:cs typeface="Times New Roman"/>
              </a:rPr>
              <a:t>se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ponderarán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19"/>
              </a:lnSpc>
              <a:tabLst>
                <a:tab pos="948690" algn="l"/>
              </a:tabLst>
            </a:pPr>
            <a:r>
              <a:rPr sz="900" spc="20" dirty="0">
                <a:latin typeface="Times New Roman"/>
                <a:cs typeface="Times New Roman"/>
              </a:rPr>
              <a:t>los	</a:t>
            </a:r>
            <a:r>
              <a:rPr sz="900" spc="25" dirty="0">
                <a:latin typeface="Times New Roman"/>
                <a:cs typeface="Times New Roman"/>
              </a:rPr>
              <a:t>principios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50"/>
              </a:lnSpc>
            </a:pPr>
            <a:r>
              <a:rPr sz="900" spc="25" dirty="0">
                <a:latin typeface="Times New Roman"/>
                <a:cs typeface="Times New Roman"/>
              </a:rPr>
              <a:t>constitucionales </a:t>
            </a:r>
            <a:r>
              <a:rPr sz="900" spc="40" dirty="0">
                <a:latin typeface="Times New Roman"/>
                <a:cs typeface="Times New Roman"/>
              </a:rPr>
              <a:t>en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conflicto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59380" y="4879239"/>
            <a:ext cx="1736725" cy="970915"/>
            <a:chOff x="4459380" y="4879239"/>
            <a:chExt cx="1736725" cy="970915"/>
          </a:xfrm>
        </p:grpSpPr>
        <p:sp>
          <p:nvSpPr>
            <p:cNvPr id="11" name="object 11"/>
            <p:cNvSpPr/>
            <p:nvPr/>
          </p:nvSpPr>
          <p:spPr>
            <a:xfrm>
              <a:off x="4473552" y="4891932"/>
              <a:ext cx="1708150" cy="945515"/>
            </a:xfrm>
            <a:custGeom>
              <a:avLst/>
              <a:gdLst/>
              <a:ahLst/>
              <a:cxnLst/>
              <a:rect l="l" t="t" r="r" b="b"/>
              <a:pathLst>
                <a:path w="1708150" h="945514">
                  <a:moveTo>
                    <a:pt x="1707865" y="0"/>
                  </a:moveTo>
                  <a:lnTo>
                    <a:pt x="177658" y="0"/>
                  </a:lnTo>
                  <a:lnTo>
                    <a:pt x="130399" y="5621"/>
                  </a:lnTo>
                  <a:lnTo>
                    <a:pt x="87951" y="21488"/>
                  </a:lnTo>
                  <a:lnTo>
                    <a:pt x="52001" y="46107"/>
                  </a:lnTo>
                  <a:lnTo>
                    <a:pt x="24235" y="77982"/>
                  </a:lnTo>
                  <a:lnTo>
                    <a:pt x="6340" y="115618"/>
                  </a:lnTo>
                  <a:lnTo>
                    <a:pt x="0" y="157520"/>
                  </a:lnTo>
                  <a:lnTo>
                    <a:pt x="0" y="944972"/>
                  </a:lnTo>
                  <a:lnTo>
                    <a:pt x="1530207" y="944972"/>
                  </a:lnTo>
                  <a:lnTo>
                    <a:pt x="1577466" y="939346"/>
                  </a:lnTo>
                  <a:lnTo>
                    <a:pt x="1619914" y="923470"/>
                  </a:lnTo>
                  <a:lnTo>
                    <a:pt x="1655863" y="898843"/>
                  </a:lnTo>
                  <a:lnTo>
                    <a:pt x="1683629" y="866969"/>
                  </a:lnTo>
                  <a:lnTo>
                    <a:pt x="1701525" y="829346"/>
                  </a:lnTo>
                  <a:lnTo>
                    <a:pt x="1707865" y="787476"/>
                  </a:lnTo>
                  <a:lnTo>
                    <a:pt x="170786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59380" y="4879239"/>
              <a:ext cx="1736725" cy="970915"/>
            </a:xfrm>
            <a:custGeom>
              <a:avLst/>
              <a:gdLst/>
              <a:ahLst/>
              <a:cxnLst/>
              <a:rect l="l" t="t" r="r" b="b"/>
              <a:pathLst>
                <a:path w="1736725" h="970914">
                  <a:moveTo>
                    <a:pt x="1736354" y="0"/>
                  </a:moveTo>
                  <a:lnTo>
                    <a:pt x="191401" y="0"/>
                  </a:lnTo>
                  <a:lnTo>
                    <a:pt x="172218" y="888"/>
                  </a:lnTo>
                  <a:lnTo>
                    <a:pt x="134710" y="7615"/>
                  </a:lnTo>
                  <a:lnTo>
                    <a:pt x="84462" y="29067"/>
                  </a:lnTo>
                  <a:lnTo>
                    <a:pt x="43806" y="61942"/>
                  </a:lnTo>
                  <a:lnTo>
                    <a:pt x="15031" y="103956"/>
                  </a:lnTo>
                  <a:lnTo>
                    <a:pt x="1002" y="152824"/>
                  </a:lnTo>
                  <a:lnTo>
                    <a:pt x="0" y="169959"/>
                  </a:lnTo>
                  <a:lnTo>
                    <a:pt x="0" y="970421"/>
                  </a:lnTo>
                  <a:lnTo>
                    <a:pt x="1544809" y="970421"/>
                  </a:lnTo>
                  <a:lnTo>
                    <a:pt x="1563992" y="969520"/>
                  </a:lnTo>
                  <a:lnTo>
                    <a:pt x="1583032" y="966956"/>
                  </a:lnTo>
                  <a:lnTo>
                    <a:pt x="1601499" y="962831"/>
                  </a:lnTo>
                  <a:lnTo>
                    <a:pt x="1617183" y="957728"/>
                  </a:lnTo>
                  <a:lnTo>
                    <a:pt x="28631" y="957728"/>
                  </a:lnTo>
                  <a:lnTo>
                    <a:pt x="14315" y="945035"/>
                  </a:lnTo>
                  <a:lnTo>
                    <a:pt x="28631" y="945035"/>
                  </a:lnTo>
                  <a:lnTo>
                    <a:pt x="28631" y="170975"/>
                  </a:lnTo>
                  <a:lnTo>
                    <a:pt x="28488" y="170975"/>
                  </a:lnTo>
                  <a:lnTo>
                    <a:pt x="29411" y="156124"/>
                  </a:lnTo>
                  <a:lnTo>
                    <a:pt x="29490" y="154855"/>
                  </a:lnTo>
                  <a:lnTo>
                    <a:pt x="31869" y="141527"/>
                  </a:lnTo>
                  <a:lnTo>
                    <a:pt x="32067" y="140385"/>
                  </a:lnTo>
                  <a:lnTo>
                    <a:pt x="35711" y="127818"/>
                  </a:lnTo>
                  <a:lnTo>
                    <a:pt x="36075" y="126549"/>
                  </a:lnTo>
                  <a:lnTo>
                    <a:pt x="41184" y="114491"/>
                  </a:lnTo>
                  <a:lnTo>
                    <a:pt x="41658" y="113348"/>
                  </a:lnTo>
                  <a:lnTo>
                    <a:pt x="48116" y="101671"/>
                  </a:lnTo>
                  <a:lnTo>
                    <a:pt x="47957" y="101671"/>
                  </a:lnTo>
                  <a:lnTo>
                    <a:pt x="56050" y="89866"/>
                  </a:lnTo>
                  <a:lnTo>
                    <a:pt x="56833" y="88724"/>
                  </a:lnTo>
                  <a:lnTo>
                    <a:pt x="65530" y="78569"/>
                  </a:lnTo>
                  <a:lnTo>
                    <a:pt x="66281" y="77681"/>
                  </a:lnTo>
                  <a:lnTo>
                    <a:pt x="75964" y="68288"/>
                  </a:lnTo>
                  <a:lnTo>
                    <a:pt x="76875" y="67400"/>
                  </a:lnTo>
                  <a:lnTo>
                    <a:pt x="87526" y="58895"/>
                  </a:lnTo>
                  <a:lnTo>
                    <a:pt x="88471" y="58134"/>
                  </a:lnTo>
                  <a:lnTo>
                    <a:pt x="88602" y="58134"/>
                  </a:lnTo>
                  <a:lnTo>
                    <a:pt x="99935" y="50518"/>
                  </a:lnTo>
                  <a:lnTo>
                    <a:pt x="101069" y="49756"/>
                  </a:lnTo>
                  <a:lnTo>
                    <a:pt x="101314" y="49756"/>
                  </a:lnTo>
                  <a:lnTo>
                    <a:pt x="114525" y="42521"/>
                  </a:lnTo>
                  <a:lnTo>
                    <a:pt x="114867" y="42521"/>
                  </a:lnTo>
                  <a:lnTo>
                    <a:pt x="127949" y="36936"/>
                  </a:lnTo>
                  <a:lnTo>
                    <a:pt x="127696" y="36936"/>
                  </a:lnTo>
                  <a:lnTo>
                    <a:pt x="142461" y="32113"/>
                  </a:lnTo>
                  <a:lnTo>
                    <a:pt x="144016" y="31605"/>
                  </a:lnTo>
                  <a:lnTo>
                    <a:pt x="144731" y="31605"/>
                  </a:lnTo>
                  <a:lnTo>
                    <a:pt x="159047" y="28432"/>
                  </a:lnTo>
                  <a:lnTo>
                    <a:pt x="158188" y="28432"/>
                  </a:lnTo>
                  <a:lnTo>
                    <a:pt x="174818" y="26274"/>
                  </a:lnTo>
                  <a:lnTo>
                    <a:pt x="174508" y="26274"/>
                  </a:lnTo>
                  <a:lnTo>
                    <a:pt x="175797" y="26147"/>
                  </a:lnTo>
                  <a:lnTo>
                    <a:pt x="177085" y="26147"/>
                  </a:lnTo>
                  <a:lnTo>
                    <a:pt x="192546" y="25386"/>
                  </a:lnTo>
                  <a:lnTo>
                    <a:pt x="1707722" y="25386"/>
                  </a:lnTo>
                  <a:lnTo>
                    <a:pt x="1707722" y="12693"/>
                  </a:lnTo>
                  <a:lnTo>
                    <a:pt x="1736354" y="12693"/>
                  </a:lnTo>
                  <a:lnTo>
                    <a:pt x="1736354" y="0"/>
                  </a:lnTo>
                  <a:close/>
                </a:path>
                <a:path w="1736725" h="970914">
                  <a:moveTo>
                    <a:pt x="28631" y="945035"/>
                  </a:moveTo>
                  <a:lnTo>
                    <a:pt x="14315" y="945035"/>
                  </a:lnTo>
                  <a:lnTo>
                    <a:pt x="28631" y="957728"/>
                  </a:lnTo>
                  <a:lnTo>
                    <a:pt x="28631" y="945035"/>
                  </a:lnTo>
                  <a:close/>
                </a:path>
                <a:path w="1736725" h="970914">
                  <a:moveTo>
                    <a:pt x="1544199" y="945035"/>
                  </a:moveTo>
                  <a:lnTo>
                    <a:pt x="28631" y="945035"/>
                  </a:lnTo>
                  <a:lnTo>
                    <a:pt x="28631" y="957728"/>
                  </a:lnTo>
                  <a:lnTo>
                    <a:pt x="1617183" y="957728"/>
                  </a:lnTo>
                  <a:lnTo>
                    <a:pt x="1619251" y="957055"/>
                  </a:lnTo>
                  <a:lnTo>
                    <a:pt x="1636000" y="949846"/>
                  </a:lnTo>
                  <a:lnTo>
                    <a:pt x="1644835" y="945060"/>
                  </a:lnTo>
                  <a:lnTo>
                    <a:pt x="1543664" y="945060"/>
                  </a:lnTo>
                  <a:lnTo>
                    <a:pt x="1544199" y="945035"/>
                  </a:lnTo>
                  <a:close/>
                </a:path>
                <a:path w="1736725" h="970914">
                  <a:moveTo>
                    <a:pt x="1561089" y="944233"/>
                  </a:moveTo>
                  <a:lnTo>
                    <a:pt x="1543664" y="945060"/>
                  </a:lnTo>
                  <a:lnTo>
                    <a:pt x="1544523" y="945035"/>
                  </a:lnTo>
                  <a:lnTo>
                    <a:pt x="1644882" y="945035"/>
                  </a:lnTo>
                  <a:lnTo>
                    <a:pt x="1646194" y="944324"/>
                  </a:lnTo>
                  <a:lnTo>
                    <a:pt x="1560413" y="944324"/>
                  </a:lnTo>
                  <a:lnTo>
                    <a:pt x="1561089" y="944233"/>
                  </a:lnTo>
                  <a:close/>
                </a:path>
                <a:path w="1736725" h="970914">
                  <a:moveTo>
                    <a:pt x="1644882" y="945035"/>
                  </a:moveTo>
                  <a:lnTo>
                    <a:pt x="1544523" y="945035"/>
                  </a:lnTo>
                  <a:lnTo>
                    <a:pt x="1543664" y="945060"/>
                  </a:lnTo>
                  <a:lnTo>
                    <a:pt x="1644835" y="945060"/>
                  </a:lnTo>
                  <a:close/>
                </a:path>
                <a:path w="1736725" h="970914">
                  <a:moveTo>
                    <a:pt x="1561845" y="944197"/>
                  </a:moveTo>
                  <a:lnTo>
                    <a:pt x="1561089" y="944233"/>
                  </a:lnTo>
                  <a:lnTo>
                    <a:pt x="1560413" y="944324"/>
                  </a:lnTo>
                  <a:lnTo>
                    <a:pt x="1561845" y="944197"/>
                  </a:lnTo>
                  <a:close/>
                </a:path>
                <a:path w="1736725" h="970914">
                  <a:moveTo>
                    <a:pt x="1646428" y="944197"/>
                  </a:moveTo>
                  <a:lnTo>
                    <a:pt x="1561845" y="944197"/>
                  </a:lnTo>
                  <a:lnTo>
                    <a:pt x="1560413" y="944324"/>
                  </a:lnTo>
                  <a:lnTo>
                    <a:pt x="1646194" y="944324"/>
                  </a:lnTo>
                  <a:lnTo>
                    <a:pt x="1646428" y="944197"/>
                  </a:lnTo>
                  <a:close/>
                </a:path>
                <a:path w="1736725" h="970914">
                  <a:moveTo>
                    <a:pt x="1577351" y="942041"/>
                  </a:moveTo>
                  <a:lnTo>
                    <a:pt x="1561089" y="944233"/>
                  </a:lnTo>
                  <a:lnTo>
                    <a:pt x="1561845" y="944197"/>
                  </a:lnTo>
                  <a:lnTo>
                    <a:pt x="1646428" y="944197"/>
                  </a:lnTo>
                  <a:lnTo>
                    <a:pt x="1650154" y="942179"/>
                  </a:lnTo>
                  <a:lnTo>
                    <a:pt x="1576733" y="942179"/>
                  </a:lnTo>
                  <a:lnTo>
                    <a:pt x="1577351" y="942041"/>
                  </a:lnTo>
                  <a:close/>
                </a:path>
                <a:path w="1736725" h="970914">
                  <a:moveTo>
                    <a:pt x="1578022" y="941951"/>
                  </a:moveTo>
                  <a:lnTo>
                    <a:pt x="1577351" y="942041"/>
                  </a:lnTo>
                  <a:lnTo>
                    <a:pt x="1576733" y="942179"/>
                  </a:lnTo>
                  <a:lnTo>
                    <a:pt x="1578022" y="941951"/>
                  </a:lnTo>
                  <a:close/>
                </a:path>
                <a:path w="1736725" h="970914">
                  <a:moveTo>
                    <a:pt x="1650576" y="941951"/>
                  </a:moveTo>
                  <a:lnTo>
                    <a:pt x="1578022" y="941951"/>
                  </a:lnTo>
                  <a:lnTo>
                    <a:pt x="1576733" y="942179"/>
                  </a:lnTo>
                  <a:lnTo>
                    <a:pt x="1650154" y="942179"/>
                  </a:lnTo>
                  <a:lnTo>
                    <a:pt x="1650576" y="941951"/>
                  </a:lnTo>
                  <a:close/>
                </a:path>
                <a:path w="1736725" h="970914">
                  <a:moveTo>
                    <a:pt x="1593173" y="938504"/>
                  </a:moveTo>
                  <a:lnTo>
                    <a:pt x="1577351" y="942041"/>
                  </a:lnTo>
                  <a:lnTo>
                    <a:pt x="1578022" y="941951"/>
                  </a:lnTo>
                  <a:lnTo>
                    <a:pt x="1650576" y="941951"/>
                  </a:lnTo>
                  <a:lnTo>
                    <a:pt x="1651748" y="941316"/>
                  </a:lnTo>
                  <a:lnTo>
                    <a:pt x="1655583" y="938777"/>
                  </a:lnTo>
                  <a:lnTo>
                    <a:pt x="1592337" y="938777"/>
                  </a:lnTo>
                  <a:lnTo>
                    <a:pt x="1593173" y="938504"/>
                  </a:lnTo>
                  <a:close/>
                </a:path>
                <a:path w="1736725" h="970914">
                  <a:moveTo>
                    <a:pt x="1593769" y="938371"/>
                  </a:moveTo>
                  <a:lnTo>
                    <a:pt x="1593173" y="938504"/>
                  </a:lnTo>
                  <a:lnTo>
                    <a:pt x="1592337" y="938777"/>
                  </a:lnTo>
                  <a:lnTo>
                    <a:pt x="1593769" y="938371"/>
                  </a:lnTo>
                  <a:close/>
                </a:path>
                <a:path w="1736725" h="970914">
                  <a:moveTo>
                    <a:pt x="1656196" y="938371"/>
                  </a:moveTo>
                  <a:lnTo>
                    <a:pt x="1593769" y="938371"/>
                  </a:lnTo>
                  <a:lnTo>
                    <a:pt x="1592337" y="938777"/>
                  </a:lnTo>
                  <a:lnTo>
                    <a:pt x="1655583" y="938777"/>
                  </a:lnTo>
                  <a:lnTo>
                    <a:pt x="1656196" y="938371"/>
                  </a:lnTo>
                  <a:close/>
                </a:path>
                <a:path w="1736725" h="970914">
                  <a:moveTo>
                    <a:pt x="1607981" y="933667"/>
                  </a:moveTo>
                  <a:lnTo>
                    <a:pt x="1593173" y="938504"/>
                  </a:lnTo>
                  <a:lnTo>
                    <a:pt x="1593769" y="938371"/>
                  </a:lnTo>
                  <a:lnTo>
                    <a:pt x="1656196" y="938371"/>
                  </a:lnTo>
                  <a:lnTo>
                    <a:pt x="1662907" y="933929"/>
                  </a:lnTo>
                  <a:lnTo>
                    <a:pt x="1607369" y="933929"/>
                  </a:lnTo>
                  <a:lnTo>
                    <a:pt x="1607981" y="933667"/>
                  </a:lnTo>
                  <a:close/>
                </a:path>
                <a:path w="1736725" h="970914">
                  <a:moveTo>
                    <a:pt x="1608657" y="933446"/>
                  </a:moveTo>
                  <a:lnTo>
                    <a:pt x="1607981" y="933667"/>
                  </a:lnTo>
                  <a:lnTo>
                    <a:pt x="1607369" y="933929"/>
                  </a:lnTo>
                  <a:lnTo>
                    <a:pt x="1608657" y="933446"/>
                  </a:lnTo>
                  <a:close/>
                </a:path>
                <a:path w="1736725" h="970914">
                  <a:moveTo>
                    <a:pt x="1663636" y="933446"/>
                  </a:moveTo>
                  <a:lnTo>
                    <a:pt x="1608657" y="933446"/>
                  </a:lnTo>
                  <a:lnTo>
                    <a:pt x="1607369" y="933929"/>
                  </a:lnTo>
                  <a:lnTo>
                    <a:pt x="1662907" y="933929"/>
                  </a:lnTo>
                  <a:lnTo>
                    <a:pt x="1663636" y="933446"/>
                  </a:lnTo>
                  <a:close/>
                </a:path>
                <a:path w="1736725" h="970914">
                  <a:moveTo>
                    <a:pt x="1671844" y="927265"/>
                  </a:moveTo>
                  <a:lnTo>
                    <a:pt x="1622973" y="927265"/>
                  </a:lnTo>
                  <a:lnTo>
                    <a:pt x="1621685" y="927861"/>
                  </a:lnTo>
                  <a:lnTo>
                    <a:pt x="1607981" y="933667"/>
                  </a:lnTo>
                  <a:lnTo>
                    <a:pt x="1608657" y="933446"/>
                  </a:lnTo>
                  <a:lnTo>
                    <a:pt x="1663636" y="933446"/>
                  </a:lnTo>
                  <a:lnTo>
                    <a:pt x="1666493" y="931555"/>
                  </a:lnTo>
                  <a:lnTo>
                    <a:pt x="1671844" y="927265"/>
                  </a:lnTo>
                  <a:close/>
                </a:path>
                <a:path w="1736725" h="970914">
                  <a:moveTo>
                    <a:pt x="1622089" y="927642"/>
                  </a:moveTo>
                  <a:lnTo>
                    <a:pt x="1621576" y="927861"/>
                  </a:lnTo>
                  <a:lnTo>
                    <a:pt x="1622089" y="927642"/>
                  </a:lnTo>
                  <a:close/>
                </a:path>
                <a:path w="1736725" h="970914">
                  <a:moveTo>
                    <a:pt x="1622973" y="927265"/>
                  </a:moveTo>
                  <a:lnTo>
                    <a:pt x="1622089" y="927642"/>
                  </a:lnTo>
                  <a:lnTo>
                    <a:pt x="1621685" y="927861"/>
                  </a:lnTo>
                  <a:lnTo>
                    <a:pt x="1622973" y="927265"/>
                  </a:lnTo>
                  <a:close/>
                </a:path>
                <a:path w="1736725" h="970914">
                  <a:moveTo>
                    <a:pt x="1680833" y="919954"/>
                  </a:moveTo>
                  <a:lnTo>
                    <a:pt x="1636287" y="919954"/>
                  </a:lnTo>
                  <a:lnTo>
                    <a:pt x="1635141" y="920626"/>
                  </a:lnTo>
                  <a:lnTo>
                    <a:pt x="1622089" y="927642"/>
                  </a:lnTo>
                  <a:lnTo>
                    <a:pt x="1622973" y="927265"/>
                  </a:lnTo>
                  <a:lnTo>
                    <a:pt x="1671844" y="927265"/>
                  </a:lnTo>
                  <a:lnTo>
                    <a:pt x="1680236" y="920537"/>
                  </a:lnTo>
                  <a:lnTo>
                    <a:pt x="1680833" y="919954"/>
                  </a:lnTo>
                  <a:close/>
                </a:path>
                <a:path w="1736725" h="970914">
                  <a:moveTo>
                    <a:pt x="1635590" y="920331"/>
                  </a:moveTo>
                  <a:lnTo>
                    <a:pt x="1635044" y="920626"/>
                  </a:lnTo>
                  <a:lnTo>
                    <a:pt x="1635590" y="920331"/>
                  </a:lnTo>
                  <a:close/>
                </a:path>
                <a:path w="1736725" h="970914">
                  <a:moveTo>
                    <a:pt x="1636287" y="919954"/>
                  </a:moveTo>
                  <a:lnTo>
                    <a:pt x="1635590" y="920331"/>
                  </a:lnTo>
                  <a:lnTo>
                    <a:pt x="1635141" y="920626"/>
                  </a:lnTo>
                  <a:lnTo>
                    <a:pt x="1636287" y="919954"/>
                  </a:lnTo>
                  <a:close/>
                </a:path>
                <a:path w="1736725" h="970914">
                  <a:moveTo>
                    <a:pt x="1689405" y="911576"/>
                  </a:moveTo>
                  <a:lnTo>
                    <a:pt x="1648884" y="911576"/>
                  </a:lnTo>
                  <a:lnTo>
                    <a:pt x="1635590" y="920331"/>
                  </a:lnTo>
                  <a:lnTo>
                    <a:pt x="1636287" y="919954"/>
                  </a:lnTo>
                  <a:lnTo>
                    <a:pt x="1680833" y="919954"/>
                  </a:lnTo>
                  <a:lnTo>
                    <a:pt x="1689405" y="911576"/>
                  </a:lnTo>
                  <a:close/>
                </a:path>
                <a:path w="1736725" h="970914">
                  <a:moveTo>
                    <a:pt x="1697931" y="902158"/>
                  </a:moveTo>
                  <a:lnTo>
                    <a:pt x="1660480" y="902158"/>
                  </a:lnTo>
                  <a:lnTo>
                    <a:pt x="1659478" y="903034"/>
                  </a:lnTo>
                  <a:lnTo>
                    <a:pt x="1647792" y="912296"/>
                  </a:lnTo>
                  <a:lnTo>
                    <a:pt x="1648884" y="911576"/>
                  </a:lnTo>
                  <a:lnTo>
                    <a:pt x="1689405" y="911576"/>
                  </a:lnTo>
                  <a:lnTo>
                    <a:pt x="1692547" y="908504"/>
                  </a:lnTo>
                  <a:lnTo>
                    <a:pt x="1697931" y="902158"/>
                  </a:lnTo>
                  <a:close/>
                </a:path>
                <a:path w="1736725" h="970914">
                  <a:moveTo>
                    <a:pt x="1659884" y="902635"/>
                  </a:moveTo>
                  <a:lnTo>
                    <a:pt x="1659384" y="903034"/>
                  </a:lnTo>
                  <a:lnTo>
                    <a:pt x="1659884" y="902635"/>
                  </a:lnTo>
                  <a:close/>
                </a:path>
                <a:path w="1736725" h="970914">
                  <a:moveTo>
                    <a:pt x="1660480" y="902158"/>
                  </a:moveTo>
                  <a:lnTo>
                    <a:pt x="1659884" y="902635"/>
                  </a:lnTo>
                  <a:lnTo>
                    <a:pt x="1659478" y="903034"/>
                  </a:lnTo>
                  <a:lnTo>
                    <a:pt x="1660480" y="902158"/>
                  </a:lnTo>
                  <a:close/>
                </a:path>
                <a:path w="1736725" h="970914">
                  <a:moveTo>
                    <a:pt x="1706035" y="891902"/>
                  </a:moveTo>
                  <a:lnTo>
                    <a:pt x="1670788" y="891902"/>
                  </a:lnTo>
                  <a:lnTo>
                    <a:pt x="1669929" y="892803"/>
                  </a:lnTo>
                  <a:lnTo>
                    <a:pt x="1659884" y="902635"/>
                  </a:lnTo>
                  <a:lnTo>
                    <a:pt x="1660480" y="902158"/>
                  </a:lnTo>
                  <a:lnTo>
                    <a:pt x="1697931" y="902158"/>
                  </a:lnTo>
                  <a:lnTo>
                    <a:pt x="1703714" y="895342"/>
                  </a:lnTo>
                  <a:lnTo>
                    <a:pt x="1706035" y="891902"/>
                  </a:lnTo>
                  <a:close/>
                </a:path>
                <a:path w="1736725" h="970914">
                  <a:moveTo>
                    <a:pt x="1670210" y="892470"/>
                  </a:moveTo>
                  <a:lnTo>
                    <a:pt x="1669872" y="892803"/>
                  </a:lnTo>
                  <a:lnTo>
                    <a:pt x="1670210" y="892470"/>
                  </a:lnTo>
                  <a:close/>
                </a:path>
                <a:path w="1736725" h="970914">
                  <a:moveTo>
                    <a:pt x="1670788" y="891902"/>
                  </a:moveTo>
                  <a:lnTo>
                    <a:pt x="1670210" y="892470"/>
                  </a:lnTo>
                  <a:lnTo>
                    <a:pt x="1669929" y="892803"/>
                  </a:lnTo>
                  <a:lnTo>
                    <a:pt x="1670788" y="891902"/>
                  </a:lnTo>
                  <a:close/>
                </a:path>
                <a:path w="1736725" h="970914">
                  <a:moveTo>
                    <a:pt x="1680236" y="880618"/>
                  </a:moveTo>
                  <a:lnTo>
                    <a:pt x="1670210" y="892470"/>
                  </a:lnTo>
                  <a:lnTo>
                    <a:pt x="1670788" y="891902"/>
                  </a:lnTo>
                  <a:lnTo>
                    <a:pt x="1706035" y="891902"/>
                  </a:lnTo>
                  <a:lnTo>
                    <a:pt x="1712931" y="881684"/>
                  </a:lnTo>
                  <a:lnTo>
                    <a:pt x="1679520" y="881684"/>
                  </a:lnTo>
                  <a:lnTo>
                    <a:pt x="1680236" y="880618"/>
                  </a:lnTo>
                  <a:close/>
                </a:path>
                <a:path w="1736725" h="970914">
                  <a:moveTo>
                    <a:pt x="1720070" y="868737"/>
                  </a:moveTo>
                  <a:lnTo>
                    <a:pt x="1688253" y="868737"/>
                  </a:lnTo>
                  <a:lnTo>
                    <a:pt x="1687680" y="869765"/>
                  </a:lnTo>
                  <a:lnTo>
                    <a:pt x="1679520" y="881684"/>
                  </a:lnTo>
                  <a:lnTo>
                    <a:pt x="1712931" y="881684"/>
                  </a:lnTo>
                  <a:lnTo>
                    <a:pt x="1713162" y="881341"/>
                  </a:lnTo>
                  <a:lnTo>
                    <a:pt x="1720070" y="868737"/>
                  </a:lnTo>
                  <a:close/>
                </a:path>
                <a:path w="1736725" h="970914">
                  <a:moveTo>
                    <a:pt x="1688163" y="868870"/>
                  </a:moveTo>
                  <a:lnTo>
                    <a:pt x="1687559" y="869765"/>
                  </a:lnTo>
                  <a:lnTo>
                    <a:pt x="1688163" y="868870"/>
                  </a:lnTo>
                  <a:close/>
                </a:path>
                <a:path w="1736725" h="970914">
                  <a:moveTo>
                    <a:pt x="1688253" y="868737"/>
                  </a:moveTo>
                  <a:lnTo>
                    <a:pt x="1688163" y="868870"/>
                  </a:lnTo>
                  <a:lnTo>
                    <a:pt x="1687680" y="869765"/>
                  </a:lnTo>
                  <a:lnTo>
                    <a:pt x="1688253" y="868737"/>
                  </a:lnTo>
                  <a:close/>
                </a:path>
                <a:path w="1736725" h="970914">
                  <a:moveTo>
                    <a:pt x="1695124" y="855968"/>
                  </a:moveTo>
                  <a:lnTo>
                    <a:pt x="1688163" y="868870"/>
                  </a:lnTo>
                  <a:lnTo>
                    <a:pt x="1688253" y="868737"/>
                  </a:lnTo>
                  <a:lnTo>
                    <a:pt x="1720070" y="868737"/>
                  </a:lnTo>
                  <a:lnTo>
                    <a:pt x="1721322" y="866452"/>
                  </a:lnTo>
                  <a:lnTo>
                    <a:pt x="1725166" y="857098"/>
                  </a:lnTo>
                  <a:lnTo>
                    <a:pt x="1694695" y="857098"/>
                  </a:lnTo>
                  <a:lnTo>
                    <a:pt x="1695124" y="855968"/>
                  </a:lnTo>
                  <a:close/>
                </a:path>
                <a:path w="1736725" h="970914">
                  <a:moveTo>
                    <a:pt x="1730128" y="842628"/>
                  </a:moveTo>
                  <a:lnTo>
                    <a:pt x="1700707" y="842628"/>
                  </a:lnTo>
                  <a:lnTo>
                    <a:pt x="1700278" y="843897"/>
                  </a:lnTo>
                  <a:lnTo>
                    <a:pt x="1694695" y="857098"/>
                  </a:lnTo>
                  <a:lnTo>
                    <a:pt x="1725166" y="857098"/>
                  </a:lnTo>
                  <a:lnTo>
                    <a:pt x="1727764" y="850776"/>
                  </a:lnTo>
                  <a:lnTo>
                    <a:pt x="1730128" y="842628"/>
                  </a:lnTo>
                  <a:close/>
                </a:path>
                <a:path w="1736725" h="970914">
                  <a:moveTo>
                    <a:pt x="1700493" y="843143"/>
                  </a:moveTo>
                  <a:lnTo>
                    <a:pt x="1700180" y="843897"/>
                  </a:lnTo>
                  <a:lnTo>
                    <a:pt x="1700493" y="843143"/>
                  </a:lnTo>
                  <a:close/>
                </a:path>
                <a:path w="1736725" h="970914">
                  <a:moveTo>
                    <a:pt x="1700707" y="842628"/>
                  </a:moveTo>
                  <a:lnTo>
                    <a:pt x="1700493" y="843143"/>
                  </a:lnTo>
                  <a:lnTo>
                    <a:pt x="1700278" y="843897"/>
                  </a:lnTo>
                  <a:lnTo>
                    <a:pt x="1700707" y="842628"/>
                  </a:lnTo>
                  <a:close/>
                </a:path>
                <a:path w="1736725" h="970914">
                  <a:moveTo>
                    <a:pt x="1733441" y="828856"/>
                  </a:moveTo>
                  <a:lnTo>
                    <a:pt x="1704573" y="828856"/>
                  </a:lnTo>
                  <a:lnTo>
                    <a:pt x="1704286" y="830074"/>
                  </a:lnTo>
                  <a:lnTo>
                    <a:pt x="1700493" y="843143"/>
                  </a:lnTo>
                  <a:lnTo>
                    <a:pt x="1700707" y="842628"/>
                  </a:lnTo>
                  <a:lnTo>
                    <a:pt x="1730128" y="842628"/>
                  </a:lnTo>
                  <a:lnTo>
                    <a:pt x="1732488" y="834491"/>
                  </a:lnTo>
                  <a:lnTo>
                    <a:pt x="1733441" y="828856"/>
                  </a:lnTo>
                  <a:close/>
                </a:path>
                <a:path w="1736725" h="970914">
                  <a:moveTo>
                    <a:pt x="1704369" y="829567"/>
                  </a:moveTo>
                  <a:lnTo>
                    <a:pt x="1704225" y="830074"/>
                  </a:lnTo>
                  <a:lnTo>
                    <a:pt x="1704369" y="829567"/>
                  </a:lnTo>
                  <a:close/>
                </a:path>
                <a:path w="1736725" h="970914">
                  <a:moveTo>
                    <a:pt x="1704573" y="828856"/>
                  </a:moveTo>
                  <a:lnTo>
                    <a:pt x="1704369" y="829567"/>
                  </a:lnTo>
                  <a:lnTo>
                    <a:pt x="1704286" y="830074"/>
                  </a:lnTo>
                  <a:lnTo>
                    <a:pt x="1704573" y="828856"/>
                  </a:lnTo>
                  <a:close/>
                </a:path>
                <a:path w="1736725" h="970914">
                  <a:moveTo>
                    <a:pt x="1735540" y="814360"/>
                  </a:moveTo>
                  <a:lnTo>
                    <a:pt x="1706863" y="814360"/>
                  </a:lnTo>
                  <a:lnTo>
                    <a:pt x="1706720" y="815591"/>
                  </a:lnTo>
                  <a:lnTo>
                    <a:pt x="1704369" y="829567"/>
                  </a:lnTo>
                  <a:lnTo>
                    <a:pt x="1704573" y="828856"/>
                  </a:lnTo>
                  <a:lnTo>
                    <a:pt x="1733441" y="828856"/>
                  </a:lnTo>
                  <a:lnTo>
                    <a:pt x="1735351" y="817559"/>
                  </a:lnTo>
                  <a:lnTo>
                    <a:pt x="1735540" y="814360"/>
                  </a:lnTo>
                  <a:close/>
                </a:path>
                <a:path w="1736725" h="970914">
                  <a:moveTo>
                    <a:pt x="1706756" y="815014"/>
                  </a:moveTo>
                  <a:lnTo>
                    <a:pt x="1706661" y="815591"/>
                  </a:lnTo>
                  <a:lnTo>
                    <a:pt x="1706756" y="815014"/>
                  </a:lnTo>
                  <a:close/>
                </a:path>
                <a:path w="1736725" h="970914">
                  <a:moveTo>
                    <a:pt x="1706863" y="814360"/>
                  </a:moveTo>
                  <a:lnTo>
                    <a:pt x="1706756" y="815014"/>
                  </a:lnTo>
                  <a:lnTo>
                    <a:pt x="1706720" y="815591"/>
                  </a:lnTo>
                  <a:lnTo>
                    <a:pt x="1706863" y="814360"/>
                  </a:lnTo>
                  <a:close/>
                </a:path>
                <a:path w="1736725" h="970914">
                  <a:moveTo>
                    <a:pt x="1707722" y="12693"/>
                  </a:moveTo>
                  <a:lnTo>
                    <a:pt x="1707722" y="800182"/>
                  </a:lnTo>
                  <a:lnTo>
                    <a:pt x="1707659" y="800512"/>
                  </a:lnTo>
                  <a:lnTo>
                    <a:pt x="1706756" y="815014"/>
                  </a:lnTo>
                  <a:lnTo>
                    <a:pt x="1706863" y="814360"/>
                  </a:lnTo>
                  <a:lnTo>
                    <a:pt x="1735540" y="814360"/>
                  </a:lnTo>
                  <a:lnTo>
                    <a:pt x="1736354" y="800512"/>
                  </a:lnTo>
                  <a:lnTo>
                    <a:pt x="1736354" y="25386"/>
                  </a:lnTo>
                  <a:lnTo>
                    <a:pt x="1722038" y="25386"/>
                  </a:lnTo>
                  <a:lnTo>
                    <a:pt x="1707722" y="12693"/>
                  </a:lnTo>
                  <a:close/>
                </a:path>
                <a:path w="1736725" h="970914">
                  <a:moveTo>
                    <a:pt x="1707722" y="799497"/>
                  </a:moveTo>
                  <a:lnTo>
                    <a:pt x="1707679" y="800182"/>
                  </a:lnTo>
                  <a:lnTo>
                    <a:pt x="1707722" y="799497"/>
                  </a:lnTo>
                  <a:close/>
                </a:path>
                <a:path w="1736725" h="970914">
                  <a:moveTo>
                    <a:pt x="28631" y="170213"/>
                  </a:moveTo>
                  <a:lnTo>
                    <a:pt x="28488" y="170975"/>
                  </a:lnTo>
                  <a:lnTo>
                    <a:pt x="28631" y="170975"/>
                  </a:lnTo>
                  <a:lnTo>
                    <a:pt x="28631" y="170213"/>
                  </a:lnTo>
                  <a:close/>
                </a:path>
                <a:path w="1736725" h="970914">
                  <a:moveTo>
                    <a:pt x="29490" y="154855"/>
                  </a:moveTo>
                  <a:lnTo>
                    <a:pt x="29347" y="156124"/>
                  </a:lnTo>
                  <a:lnTo>
                    <a:pt x="29447" y="155543"/>
                  </a:lnTo>
                  <a:lnTo>
                    <a:pt x="29490" y="154855"/>
                  </a:lnTo>
                  <a:close/>
                </a:path>
                <a:path w="1736725" h="970914">
                  <a:moveTo>
                    <a:pt x="29447" y="155543"/>
                  </a:moveTo>
                  <a:lnTo>
                    <a:pt x="29347" y="156124"/>
                  </a:lnTo>
                  <a:lnTo>
                    <a:pt x="29447" y="155543"/>
                  </a:lnTo>
                  <a:close/>
                </a:path>
                <a:path w="1736725" h="970914">
                  <a:moveTo>
                    <a:pt x="29566" y="154855"/>
                  </a:moveTo>
                  <a:lnTo>
                    <a:pt x="29447" y="155543"/>
                  </a:lnTo>
                  <a:lnTo>
                    <a:pt x="29566" y="154855"/>
                  </a:lnTo>
                  <a:close/>
                </a:path>
                <a:path w="1736725" h="970914">
                  <a:moveTo>
                    <a:pt x="32067" y="140385"/>
                  </a:moveTo>
                  <a:lnTo>
                    <a:pt x="31780" y="141527"/>
                  </a:lnTo>
                  <a:lnTo>
                    <a:pt x="32004" y="140747"/>
                  </a:lnTo>
                  <a:lnTo>
                    <a:pt x="32067" y="140385"/>
                  </a:lnTo>
                  <a:close/>
                </a:path>
                <a:path w="1736725" h="970914">
                  <a:moveTo>
                    <a:pt x="32004" y="140747"/>
                  </a:moveTo>
                  <a:lnTo>
                    <a:pt x="31780" y="141527"/>
                  </a:lnTo>
                  <a:lnTo>
                    <a:pt x="32004" y="140747"/>
                  </a:lnTo>
                  <a:close/>
                </a:path>
                <a:path w="1736725" h="970914">
                  <a:moveTo>
                    <a:pt x="32108" y="140385"/>
                  </a:moveTo>
                  <a:lnTo>
                    <a:pt x="32004" y="140747"/>
                  </a:lnTo>
                  <a:lnTo>
                    <a:pt x="32108" y="140385"/>
                  </a:lnTo>
                  <a:close/>
                </a:path>
                <a:path w="1736725" h="970914">
                  <a:moveTo>
                    <a:pt x="36075" y="126549"/>
                  </a:moveTo>
                  <a:lnTo>
                    <a:pt x="35646" y="127818"/>
                  </a:lnTo>
                  <a:lnTo>
                    <a:pt x="35857" y="127310"/>
                  </a:lnTo>
                  <a:lnTo>
                    <a:pt x="36075" y="126549"/>
                  </a:lnTo>
                  <a:close/>
                </a:path>
                <a:path w="1736725" h="970914">
                  <a:moveTo>
                    <a:pt x="35857" y="127310"/>
                  </a:moveTo>
                  <a:lnTo>
                    <a:pt x="35646" y="127818"/>
                  </a:lnTo>
                  <a:lnTo>
                    <a:pt x="35857" y="127310"/>
                  </a:lnTo>
                  <a:close/>
                </a:path>
                <a:path w="1736725" h="970914">
                  <a:moveTo>
                    <a:pt x="36173" y="126549"/>
                  </a:moveTo>
                  <a:lnTo>
                    <a:pt x="35857" y="127310"/>
                  </a:lnTo>
                  <a:lnTo>
                    <a:pt x="36173" y="126549"/>
                  </a:lnTo>
                  <a:close/>
                </a:path>
                <a:path w="1736725" h="970914">
                  <a:moveTo>
                    <a:pt x="41658" y="113348"/>
                  </a:moveTo>
                  <a:lnTo>
                    <a:pt x="41086" y="114491"/>
                  </a:lnTo>
                  <a:lnTo>
                    <a:pt x="41490" y="113754"/>
                  </a:lnTo>
                  <a:lnTo>
                    <a:pt x="41658" y="113348"/>
                  </a:lnTo>
                  <a:close/>
                </a:path>
                <a:path w="1736725" h="970914">
                  <a:moveTo>
                    <a:pt x="41490" y="113754"/>
                  </a:moveTo>
                  <a:lnTo>
                    <a:pt x="41086" y="114491"/>
                  </a:lnTo>
                  <a:lnTo>
                    <a:pt x="41490" y="113754"/>
                  </a:lnTo>
                  <a:close/>
                </a:path>
                <a:path w="1736725" h="970914">
                  <a:moveTo>
                    <a:pt x="41712" y="113348"/>
                  </a:moveTo>
                  <a:lnTo>
                    <a:pt x="41490" y="113754"/>
                  </a:lnTo>
                  <a:lnTo>
                    <a:pt x="41712" y="113348"/>
                  </a:lnTo>
                  <a:close/>
                </a:path>
                <a:path w="1736725" h="970914">
                  <a:moveTo>
                    <a:pt x="48673" y="100655"/>
                  </a:moveTo>
                  <a:lnTo>
                    <a:pt x="47957" y="101671"/>
                  </a:lnTo>
                  <a:lnTo>
                    <a:pt x="48116" y="101671"/>
                  </a:lnTo>
                  <a:lnTo>
                    <a:pt x="48673" y="100655"/>
                  </a:lnTo>
                  <a:close/>
                </a:path>
                <a:path w="1736725" h="970914">
                  <a:moveTo>
                    <a:pt x="56833" y="88724"/>
                  </a:moveTo>
                  <a:lnTo>
                    <a:pt x="55974" y="89866"/>
                  </a:lnTo>
                  <a:lnTo>
                    <a:pt x="56374" y="89394"/>
                  </a:lnTo>
                  <a:lnTo>
                    <a:pt x="56833" y="88724"/>
                  </a:lnTo>
                  <a:close/>
                </a:path>
                <a:path w="1736725" h="970914">
                  <a:moveTo>
                    <a:pt x="56374" y="89394"/>
                  </a:moveTo>
                  <a:lnTo>
                    <a:pt x="55974" y="89866"/>
                  </a:lnTo>
                  <a:lnTo>
                    <a:pt x="56374" y="89394"/>
                  </a:lnTo>
                  <a:close/>
                </a:path>
                <a:path w="1736725" h="970914">
                  <a:moveTo>
                    <a:pt x="56940" y="88724"/>
                  </a:moveTo>
                  <a:lnTo>
                    <a:pt x="56374" y="89394"/>
                  </a:lnTo>
                  <a:lnTo>
                    <a:pt x="56940" y="88724"/>
                  </a:lnTo>
                  <a:close/>
                </a:path>
                <a:path w="1736725" h="970914">
                  <a:moveTo>
                    <a:pt x="66281" y="77681"/>
                  </a:moveTo>
                  <a:lnTo>
                    <a:pt x="65422" y="78569"/>
                  </a:lnTo>
                  <a:lnTo>
                    <a:pt x="66036" y="77971"/>
                  </a:lnTo>
                  <a:lnTo>
                    <a:pt x="66281" y="77681"/>
                  </a:lnTo>
                  <a:close/>
                </a:path>
                <a:path w="1736725" h="970914">
                  <a:moveTo>
                    <a:pt x="66036" y="77971"/>
                  </a:moveTo>
                  <a:lnTo>
                    <a:pt x="65422" y="78569"/>
                  </a:lnTo>
                  <a:lnTo>
                    <a:pt x="66036" y="77971"/>
                  </a:lnTo>
                  <a:close/>
                </a:path>
                <a:path w="1736725" h="970914">
                  <a:moveTo>
                    <a:pt x="66333" y="77681"/>
                  </a:moveTo>
                  <a:lnTo>
                    <a:pt x="66036" y="77971"/>
                  </a:lnTo>
                  <a:lnTo>
                    <a:pt x="66333" y="77681"/>
                  </a:lnTo>
                  <a:close/>
                </a:path>
                <a:path w="1736725" h="970914">
                  <a:moveTo>
                    <a:pt x="76875" y="67400"/>
                  </a:moveTo>
                  <a:lnTo>
                    <a:pt x="75873" y="68288"/>
                  </a:lnTo>
                  <a:lnTo>
                    <a:pt x="76398" y="67865"/>
                  </a:lnTo>
                  <a:lnTo>
                    <a:pt x="76875" y="67400"/>
                  </a:lnTo>
                  <a:close/>
                </a:path>
                <a:path w="1736725" h="970914">
                  <a:moveTo>
                    <a:pt x="76398" y="67865"/>
                  </a:moveTo>
                  <a:lnTo>
                    <a:pt x="75873" y="68288"/>
                  </a:lnTo>
                  <a:lnTo>
                    <a:pt x="76398" y="67865"/>
                  </a:lnTo>
                  <a:close/>
                </a:path>
                <a:path w="1736725" h="970914">
                  <a:moveTo>
                    <a:pt x="76975" y="67400"/>
                  </a:moveTo>
                  <a:lnTo>
                    <a:pt x="76398" y="67865"/>
                  </a:lnTo>
                  <a:lnTo>
                    <a:pt x="76975" y="67400"/>
                  </a:lnTo>
                  <a:close/>
                </a:path>
                <a:path w="1736725" h="970914">
                  <a:moveTo>
                    <a:pt x="88471" y="58134"/>
                  </a:moveTo>
                  <a:lnTo>
                    <a:pt x="87469" y="58895"/>
                  </a:lnTo>
                  <a:lnTo>
                    <a:pt x="87813" y="58664"/>
                  </a:lnTo>
                  <a:lnTo>
                    <a:pt x="88471" y="58134"/>
                  </a:lnTo>
                  <a:close/>
                </a:path>
                <a:path w="1736725" h="970914">
                  <a:moveTo>
                    <a:pt x="87813" y="58664"/>
                  </a:moveTo>
                  <a:lnTo>
                    <a:pt x="87469" y="58895"/>
                  </a:lnTo>
                  <a:lnTo>
                    <a:pt x="87813" y="58664"/>
                  </a:lnTo>
                  <a:close/>
                </a:path>
                <a:path w="1736725" h="970914">
                  <a:moveTo>
                    <a:pt x="88602" y="58134"/>
                  </a:moveTo>
                  <a:lnTo>
                    <a:pt x="88471" y="58134"/>
                  </a:lnTo>
                  <a:lnTo>
                    <a:pt x="87813" y="58664"/>
                  </a:lnTo>
                  <a:lnTo>
                    <a:pt x="88602" y="58134"/>
                  </a:lnTo>
                  <a:close/>
                </a:path>
                <a:path w="1736725" h="970914">
                  <a:moveTo>
                    <a:pt x="101314" y="49756"/>
                  </a:moveTo>
                  <a:lnTo>
                    <a:pt x="101069" y="49756"/>
                  </a:lnTo>
                  <a:lnTo>
                    <a:pt x="99988" y="50483"/>
                  </a:lnTo>
                  <a:lnTo>
                    <a:pt x="101314" y="49756"/>
                  </a:lnTo>
                  <a:close/>
                </a:path>
                <a:path w="1736725" h="970914">
                  <a:moveTo>
                    <a:pt x="114867" y="42521"/>
                  </a:moveTo>
                  <a:lnTo>
                    <a:pt x="114525" y="42521"/>
                  </a:lnTo>
                  <a:lnTo>
                    <a:pt x="113380" y="43156"/>
                  </a:lnTo>
                  <a:lnTo>
                    <a:pt x="114867" y="42521"/>
                  </a:lnTo>
                  <a:close/>
                </a:path>
                <a:path w="1736725" h="970914">
                  <a:moveTo>
                    <a:pt x="128774" y="36584"/>
                  </a:moveTo>
                  <a:lnTo>
                    <a:pt x="127696" y="36936"/>
                  </a:lnTo>
                  <a:lnTo>
                    <a:pt x="127949" y="36936"/>
                  </a:lnTo>
                  <a:lnTo>
                    <a:pt x="128774" y="36584"/>
                  </a:lnTo>
                  <a:close/>
                </a:path>
                <a:path w="1736725" h="970914">
                  <a:moveTo>
                    <a:pt x="144731" y="31605"/>
                  </a:moveTo>
                  <a:lnTo>
                    <a:pt x="144016" y="31605"/>
                  </a:lnTo>
                  <a:lnTo>
                    <a:pt x="142505" y="32099"/>
                  </a:lnTo>
                  <a:lnTo>
                    <a:pt x="144731" y="31605"/>
                  </a:lnTo>
                  <a:close/>
                </a:path>
                <a:path w="1736725" h="970914">
                  <a:moveTo>
                    <a:pt x="159620" y="28305"/>
                  </a:moveTo>
                  <a:lnTo>
                    <a:pt x="158188" y="28432"/>
                  </a:lnTo>
                  <a:lnTo>
                    <a:pt x="159047" y="28432"/>
                  </a:lnTo>
                  <a:lnTo>
                    <a:pt x="159620" y="28305"/>
                  </a:lnTo>
                  <a:close/>
                </a:path>
                <a:path w="1736725" h="970914">
                  <a:moveTo>
                    <a:pt x="175797" y="26147"/>
                  </a:moveTo>
                  <a:lnTo>
                    <a:pt x="174508" y="26274"/>
                  </a:lnTo>
                  <a:lnTo>
                    <a:pt x="175008" y="26249"/>
                  </a:lnTo>
                  <a:lnTo>
                    <a:pt x="175797" y="26147"/>
                  </a:lnTo>
                  <a:close/>
                </a:path>
                <a:path w="1736725" h="970914">
                  <a:moveTo>
                    <a:pt x="175008" y="26249"/>
                  </a:moveTo>
                  <a:lnTo>
                    <a:pt x="174508" y="26274"/>
                  </a:lnTo>
                  <a:lnTo>
                    <a:pt x="174818" y="26274"/>
                  </a:lnTo>
                  <a:lnTo>
                    <a:pt x="175008" y="26249"/>
                  </a:lnTo>
                  <a:close/>
                </a:path>
                <a:path w="1736725" h="970914">
                  <a:moveTo>
                    <a:pt x="177085" y="26147"/>
                  </a:moveTo>
                  <a:lnTo>
                    <a:pt x="175797" y="26147"/>
                  </a:lnTo>
                  <a:lnTo>
                    <a:pt x="175008" y="26249"/>
                  </a:lnTo>
                  <a:lnTo>
                    <a:pt x="177085" y="26147"/>
                  </a:lnTo>
                  <a:close/>
                </a:path>
                <a:path w="1736725" h="970914">
                  <a:moveTo>
                    <a:pt x="1736354" y="12693"/>
                  </a:moveTo>
                  <a:lnTo>
                    <a:pt x="1707722" y="12693"/>
                  </a:lnTo>
                  <a:lnTo>
                    <a:pt x="1722038" y="25386"/>
                  </a:lnTo>
                  <a:lnTo>
                    <a:pt x="1736354" y="25386"/>
                  </a:lnTo>
                  <a:lnTo>
                    <a:pt x="1736354" y="12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79529" y="5077879"/>
            <a:ext cx="1497330" cy="5511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4400"/>
              </a:lnSpc>
              <a:spcBef>
                <a:spcPts val="160"/>
              </a:spcBef>
            </a:pPr>
            <a:r>
              <a:rPr sz="900" spc="70" dirty="0">
                <a:latin typeface="Times New Roman"/>
                <a:cs typeface="Times New Roman"/>
              </a:rPr>
              <a:t>NECESIDAD: </a:t>
            </a:r>
            <a:r>
              <a:rPr sz="900" spc="15" dirty="0">
                <a:latin typeface="Times New Roman"/>
                <a:cs typeface="Times New Roman"/>
              </a:rPr>
              <a:t>se </a:t>
            </a:r>
            <a:r>
              <a:rPr sz="900" spc="10" dirty="0">
                <a:latin typeface="Times New Roman"/>
                <a:cs typeface="Times New Roman"/>
              </a:rPr>
              <a:t>analizará</a:t>
            </a:r>
            <a:r>
              <a:rPr sz="900" spc="-8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si  </a:t>
            </a:r>
            <a:r>
              <a:rPr sz="900" spc="20" dirty="0">
                <a:latin typeface="Times New Roman"/>
                <a:cs typeface="Times New Roman"/>
              </a:rPr>
              <a:t>existen </a:t>
            </a:r>
            <a:r>
              <a:rPr sz="900" spc="35" dirty="0">
                <a:latin typeface="Times New Roman"/>
                <a:cs typeface="Times New Roman"/>
              </a:rPr>
              <a:t>medios </a:t>
            </a:r>
            <a:r>
              <a:rPr sz="900" spc="20" dirty="0">
                <a:latin typeface="Times New Roman"/>
                <a:cs typeface="Times New Roman"/>
              </a:rPr>
              <a:t>alternativos  </a:t>
            </a:r>
            <a:r>
              <a:rPr sz="900" spc="35" dirty="0">
                <a:latin typeface="Times New Roman"/>
                <a:cs typeface="Times New Roman"/>
              </a:rPr>
              <a:t>que </a:t>
            </a:r>
            <a:r>
              <a:rPr sz="900" spc="15" dirty="0">
                <a:latin typeface="Times New Roman"/>
                <a:cs typeface="Times New Roman"/>
              </a:rPr>
              <a:t>se </a:t>
            </a:r>
            <a:r>
              <a:rPr sz="900" spc="30" dirty="0">
                <a:latin typeface="Times New Roman"/>
                <a:cs typeface="Times New Roman"/>
              </a:rPr>
              <a:t>pudieran </a:t>
            </a:r>
            <a:r>
              <a:rPr sz="900" spc="40" dirty="0">
                <a:latin typeface="Times New Roman"/>
                <a:cs typeface="Times New Roman"/>
              </a:rPr>
              <a:t>adoptar </a:t>
            </a:r>
            <a:r>
              <a:rPr sz="900" spc="25" dirty="0">
                <a:latin typeface="Times New Roman"/>
                <a:cs typeface="Times New Roman"/>
              </a:rPr>
              <a:t>para  </a:t>
            </a:r>
            <a:r>
              <a:rPr sz="900" spc="15" dirty="0">
                <a:latin typeface="Times New Roman"/>
                <a:cs typeface="Times New Roman"/>
              </a:rPr>
              <a:t>alcanzar </a:t>
            </a:r>
            <a:r>
              <a:rPr sz="900" dirty="0">
                <a:latin typeface="Times New Roman"/>
                <a:cs typeface="Times New Roman"/>
              </a:rPr>
              <a:t>el </a:t>
            </a:r>
            <a:r>
              <a:rPr sz="900" spc="45" dirty="0">
                <a:latin typeface="Times New Roman"/>
                <a:cs typeface="Times New Roman"/>
              </a:rPr>
              <a:t>mismo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fin.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2307082"/>
            <a:ext cx="7167880" cy="247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35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VIGESIMO</a:t>
            </a:r>
            <a:r>
              <a:rPr sz="18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SEGUNDO: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50">
              <a:latin typeface="TeXGyreAdventor"/>
              <a:cs typeface="TeXGyreAdventor"/>
            </a:endParaRPr>
          </a:p>
          <a:p>
            <a:pPr marL="369570" marR="5080" algn="just">
              <a:lnSpc>
                <a:spcPct val="100099"/>
              </a:lnSpc>
            </a:pP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“Finalmente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fundamentará la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proporcionalidad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1800" i="1" spc="45" dirty="0">
                <a:solidFill>
                  <a:srgbClr val="404040"/>
                </a:solidFill>
                <a:latin typeface="Verdana"/>
                <a:cs typeface="Verdana"/>
              </a:rPr>
              <a:t>medida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cautelar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solicitada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(…)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fiscal debe motivar en su 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requerimiento </a:t>
            </a:r>
            <a:r>
              <a:rPr sz="1800" b="1" i="1" spc="-30" dirty="0">
                <a:solidFill>
                  <a:srgbClr val="404040"/>
                </a:solidFill>
                <a:latin typeface="TeXGyreAdventor"/>
                <a:cs typeface="TeXGyreAdventor"/>
              </a:rPr>
              <a:t>escrito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conforme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articulo </a:t>
            </a:r>
            <a:r>
              <a:rPr sz="1800" i="1" spc="-170" dirty="0">
                <a:solidFill>
                  <a:srgbClr val="404040"/>
                </a:solidFill>
                <a:latin typeface="Verdana"/>
                <a:cs typeface="Verdana"/>
              </a:rPr>
              <a:t>122°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50" dirty="0">
                <a:solidFill>
                  <a:srgbClr val="404040"/>
                </a:solidFill>
                <a:latin typeface="Verdana"/>
                <a:cs typeface="Verdana"/>
              </a:rPr>
              <a:t>CPP</a:t>
            </a:r>
            <a:r>
              <a:rPr sz="1800" i="1" spc="-3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en 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1800" i="1" spc="30" dirty="0">
                <a:solidFill>
                  <a:srgbClr val="404040"/>
                </a:solidFill>
                <a:latin typeface="Verdana"/>
                <a:cs typeface="Verdana"/>
              </a:rPr>
              <a:t>alegaciones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orales,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demostrando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porque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es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idónea,  necesaria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proporcional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sentido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estricto.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defensa 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podrá</a:t>
            </a:r>
            <a:r>
              <a:rPr sz="18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cuestionarlo”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7123" y="283540"/>
            <a:ext cx="3675379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15" dirty="0">
                <a:solidFill>
                  <a:srgbClr val="17406C"/>
                </a:solidFill>
              </a:rPr>
              <a:t>CASACION </a:t>
            </a:r>
            <a:r>
              <a:rPr sz="2800" spc="-5" dirty="0">
                <a:solidFill>
                  <a:srgbClr val="17406C"/>
                </a:solidFill>
              </a:rPr>
              <a:t>626-2013-  </a:t>
            </a:r>
            <a:r>
              <a:rPr sz="2800" dirty="0">
                <a:solidFill>
                  <a:srgbClr val="17406C"/>
                </a:solidFill>
              </a:rPr>
              <a:t>MOQUEGUA</a:t>
            </a:r>
            <a:endParaRPr sz="2800"/>
          </a:p>
          <a:p>
            <a:pPr marL="12700" marR="619125">
              <a:lnSpc>
                <a:spcPts val="3350"/>
              </a:lnSpc>
              <a:spcBef>
                <a:spcPts val="135"/>
              </a:spcBef>
            </a:pPr>
            <a:r>
              <a:rPr sz="2800" dirty="0">
                <a:solidFill>
                  <a:srgbClr val="17406C"/>
                </a:solidFill>
              </a:rPr>
              <a:t>El principio </a:t>
            </a:r>
            <a:r>
              <a:rPr sz="2800" spc="-5" dirty="0">
                <a:solidFill>
                  <a:srgbClr val="17406C"/>
                </a:solidFill>
              </a:rPr>
              <a:t>de  </a:t>
            </a:r>
            <a:r>
              <a:rPr sz="2800" dirty="0">
                <a:solidFill>
                  <a:srgbClr val="17406C"/>
                </a:solidFill>
              </a:rPr>
              <a:t>p</a:t>
            </a:r>
            <a:r>
              <a:rPr sz="2800" spc="-30" dirty="0">
                <a:solidFill>
                  <a:srgbClr val="17406C"/>
                </a:solidFill>
              </a:rPr>
              <a:t>r</a:t>
            </a:r>
            <a:r>
              <a:rPr sz="2800" spc="5" dirty="0">
                <a:solidFill>
                  <a:srgbClr val="17406C"/>
                </a:solidFill>
              </a:rPr>
              <a:t>o</a:t>
            </a:r>
            <a:r>
              <a:rPr sz="2800" spc="-5" dirty="0">
                <a:solidFill>
                  <a:srgbClr val="17406C"/>
                </a:solidFill>
              </a:rPr>
              <a:t>p</a:t>
            </a:r>
            <a:r>
              <a:rPr sz="2800" spc="5" dirty="0">
                <a:solidFill>
                  <a:srgbClr val="17406C"/>
                </a:solidFill>
              </a:rPr>
              <a:t>o</a:t>
            </a:r>
            <a:r>
              <a:rPr sz="2800" spc="-20" dirty="0">
                <a:solidFill>
                  <a:srgbClr val="17406C"/>
                </a:solidFill>
              </a:rPr>
              <a:t>r</a:t>
            </a:r>
            <a:r>
              <a:rPr sz="2800" spc="-15" dirty="0">
                <a:solidFill>
                  <a:srgbClr val="17406C"/>
                </a:solidFill>
              </a:rPr>
              <a:t>c</a:t>
            </a:r>
            <a:r>
              <a:rPr sz="2800" spc="10" dirty="0">
                <a:solidFill>
                  <a:srgbClr val="17406C"/>
                </a:solidFill>
              </a:rPr>
              <a:t>i</a:t>
            </a:r>
            <a:r>
              <a:rPr sz="2800" spc="5" dirty="0">
                <a:solidFill>
                  <a:srgbClr val="17406C"/>
                </a:solidFill>
              </a:rPr>
              <a:t>o</a:t>
            </a:r>
            <a:r>
              <a:rPr sz="2800" spc="15" dirty="0">
                <a:solidFill>
                  <a:srgbClr val="17406C"/>
                </a:solidFill>
              </a:rPr>
              <a:t>n</a:t>
            </a:r>
            <a:r>
              <a:rPr sz="2800" spc="-5" dirty="0">
                <a:solidFill>
                  <a:srgbClr val="17406C"/>
                </a:solidFill>
              </a:rPr>
              <a:t>a</a:t>
            </a:r>
            <a:r>
              <a:rPr sz="2800" spc="10" dirty="0">
                <a:solidFill>
                  <a:srgbClr val="17406C"/>
                </a:solidFill>
              </a:rPr>
              <a:t>li</a:t>
            </a:r>
            <a:r>
              <a:rPr sz="2800" spc="-10" dirty="0">
                <a:solidFill>
                  <a:srgbClr val="17406C"/>
                </a:solidFill>
              </a:rPr>
              <a:t>d</a:t>
            </a:r>
            <a:r>
              <a:rPr sz="2800" spc="-5" dirty="0">
                <a:solidFill>
                  <a:srgbClr val="17406C"/>
                </a:solidFill>
              </a:rPr>
              <a:t>a</a:t>
            </a:r>
            <a:r>
              <a:rPr sz="2800" spc="5" dirty="0">
                <a:solidFill>
                  <a:srgbClr val="17406C"/>
                </a:solidFill>
              </a:rPr>
              <a:t>d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685" y="506094"/>
            <a:ext cx="416623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800" b="1" dirty="0">
                <a:latin typeface="TeXGyreAdventor"/>
                <a:cs typeface="TeXGyreAdventor"/>
              </a:rPr>
              <a:t>DESCONOCIMIENTO</a:t>
            </a:r>
            <a:r>
              <a:rPr sz="2800" b="1" spc="-160" dirty="0">
                <a:latin typeface="TeXGyreAdventor"/>
                <a:cs typeface="TeXGyreAdventor"/>
              </a:rPr>
              <a:t> </a:t>
            </a:r>
            <a:r>
              <a:rPr sz="2800" b="1" spc="10" dirty="0">
                <a:latin typeface="TeXGyreAdventor"/>
                <a:cs typeface="TeXGyreAdventor"/>
              </a:rPr>
              <a:t>DEL  </a:t>
            </a:r>
            <a:r>
              <a:rPr sz="2800" b="1" spc="5" dirty="0">
                <a:latin typeface="TeXGyreAdventor"/>
                <a:cs typeface="TeXGyreAdventor"/>
              </a:rPr>
              <a:t>PRINCIPIO </a:t>
            </a:r>
            <a:r>
              <a:rPr sz="2800" b="1" spc="10" dirty="0">
                <a:latin typeface="TeXGyreAdventor"/>
                <a:cs typeface="TeXGyreAdventor"/>
              </a:rPr>
              <a:t>DE  </a:t>
            </a:r>
            <a:r>
              <a:rPr sz="2800" b="1" dirty="0">
                <a:latin typeface="TeXGyreAdventor"/>
                <a:cs typeface="TeXGyreAdventor"/>
              </a:rPr>
              <a:t>PROPORCIONALIDAD</a:t>
            </a:r>
            <a:endParaRPr sz="280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335" y="2253243"/>
            <a:ext cx="7594600" cy="223139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461009" indent="-448945">
              <a:lnSpc>
                <a:spcPct val="100000"/>
              </a:lnSpc>
              <a:spcBef>
                <a:spcPts val="1075"/>
              </a:spcBef>
              <a:buClr>
                <a:srgbClr val="0E6EC5"/>
              </a:buClr>
              <a:buFont typeface="Arial"/>
              <a:buChar char=""/>
              <a:tabLst>
                <a:tab pos="461645" algn="l"/>
              </a:tabLst>
            </a:pP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Falta 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fundamentación 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</a:t>
            </a:r>
            <a:r>
              <a:rPr sz="30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escrito.</a:t>
            </a:r>
            <a:endParaRPr sz="3000">
              <a:latin typeface="TeXGyreAdventor"/>
              <a:cs typeface="TeXGyreAdventor"/>
            </a:endParaRPr>
          </a:p>
          <a:p>
            <a:pPr marL="355600" marR="5080" indent="-343535">
              <a:lnSpc>
                <a:spcPct val="100000"/>
              </a:lnSpc>
              <a:spcBef>
                <a:spcPts val="980"/>
              </a:spcBef>
              <a:buClr>
                <a:srgbClr val="0E6EC5"/>
              </a:buClr>
              <a:buFont typeface="Arial"/>
              <a:buChar char=""/>
              <a:tabLst>
                <a:tab pos="461645" algn="l"/>
                <a:tab pos="1933575" algn="l"/>
                <a:tab pos="2633345" algn="l"/>
                <a:tab pos="4275455" algn="l"/>
                <a:tab pos="5057775" algn="l"/>
                <a:tab pos="7253605" algn="l"/>
              </a:tabLst>
            </a:pPr>
            <a:r>
              <a:rPr sz="3000" spc="-25" dirty="0">
                <a:solidFill>
                  <a:srgbClr val="404040"/>
                </a:solidFill>
                <a:latin typeface="TeXGyreAdventor"/>
                <a:cs typeface="TeXGyreAdventor"/>
              </a:rPr>
              <a:t>R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eg</a:t>
            </a:r>
            <a:r>
              <a:rPr sz="3000" spc="10" dirty="0">
                <a:solidFill>
                  <a:srgbClr val="404040"/>
                </a:solidFill>
                <a:latin typeface="TeXGyreAdventor"/>
                <a:cs typeface="TeXGyreAdventor"/>
              </a:rPr>
              <a:t>l</a:t>
            </a:r>
            <a:r>
              <a:rPr sz="3000" spc="5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: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	</a:t>
            </a:r>
            <a:r>
              <a:rPr sz="3000" spc="20" dirty="0">
                <a:solidFill>
                  <a:srgbClr val="404040"/>
                </a:solidFill>
                <a:latin typeface="TeXGyreAdventor"/>
                <a:cs typeface="TeXGyreAdventor"/>
              </a:rPr>
              <a:t>s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e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	</a:t>
            </a:r>
            <a:r>
              <a:rPr sz="3000" spc="-15" dirty="0">
                <a:solidFill>
                  <a:srgbClr val="404040"/>
                </a:solidFill>
                <a:latin typeface="TeXGyreAdventor"/>
                <a:cs typeface="TeXGyreAdventor"/>
              </a:rPr>
              <a:t>d</a:t>
            </a:r>
            <a:r>
              <a:rPr sz="3000" spc="10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sc</a:t>
            </a:r>
            <a:r>
              <a:rPr sz="3000" spc="-20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3000" spc="25" dirty="0">
                <a:solidFill>
                  <a:srgbClr val="404040"/>
                </a:solidFill>
                <a:latin typeface="TeXGyreAdventor"/>
                <a:cs typeface="TeXGyreAdventor"/>
              </a:rPr>
              <a:t>t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e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	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	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3000" spc="-25" dirty="0">
                <a:solidFill>
                  <a:srgbClr val="404040"/>
                </a:solidFill>
                <a:latin typeface="TeXGyreAdventor"/>
                <a:cs typeface="TeXGyreAdventor"/>
              </a:rPr>
              <a:t>u</a:t>
            </a:r>
            <a:r>
              <a:rPr sz="3000" spc="-15" dirty="0">
                <a:solidFill>
                  <a:srgbClr val="404040"/>
                </a:solidFill>
                <a:latin typeface="TeXGyreAdventor"/>
                <a:cs typeface="TeXGyreAdventor"/>
              </a:rPr>
              <a:t>d</a:t>
            </a:r>
            <a:r>
              <a:rPr sz="3000" spc="10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e</a:t>
            </a:r>
            <a:r>
              <a:rPr sz="3000" spc="5" dirty="0">
                <a:solidFill>
                  <a:srgbClr val="404040"/>
                </a:solidFill>
                <a:latin typeface="TeXGyreAdventor"/>
                <a:cs typeface="TeXGyreAdventor"/>
              </a:rPr>
              <a:t>n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c</a:t>
            </a:r>
            <a:r>
              <a:rPr sz="3000" spc="5" dirty="0">
                <a:solidFill>
                  <a:srgbClr val="404040"/>
                </a:solidFill>
                <a:latin typeface="TeXGyreAdventor"/>
                <a:cs typeface="TeXGyreAdventor"/>
              </a:rPr>
              <a:t>i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a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	</a:t>
            </a:r>
            <a:r>
              <a:rPr sz="3000" spc="5" dirty="0">
                <a:solidFill>
                  <a:srgbClr val="404040"/>
                </a:solidFill>
                <a:latin typeface="TeXGyreAdventor"/>
                <a:cs typeface="TeXGyreAdventor"/>
              </a:rPr>
              <a:t>lo  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presentado </a:t>
            </a:r>
            <a:r>
              <a:rPr sz="3000" spc="-10" dirty="0">
                <a:solidFill>
                  <a:srgbClr val="404040"/>
                </a:solidFill>
                <a:latin typeface="TeXGyreAdventor"/>
                <a:cs typeface="TeXGyreAdventor"/>
              </a:rPr>
              <a:t>por</a:t>
            </a:r>
            <a:r>
              <a:rPr sz="30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escrito.</a:t>
            </a:r>
            <a:endParaRPr sz="3000">
              <a:latin typeface="TeXGyreAdventor"/>
              <a:cs typeface="TeXGyreAdventor"/>
            </a:endParaRPr>
          </a:p>
          <a:p>
            <a:pPr marL="461009" indent="-448945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461645" algn="l"/>
              </a:tabLst>
            </a:pP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Paternalismo</a:t>
            </a:r>
            <a:r>
              <a:rPr sz="3000" spc="-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3000" spc="-5" dirty="0">
                <a:solidFill>
                  <a:srgbClr val="404040"/>
                </a:solidFill>
                <a:latin typeface="TeXGyreAdventor"/>
                <a:cs typeface="TeXGyreAdventor"/>
              </a:rPr>
              <a:t>judicial.</a:t>
            </a:r>
            <a:endParaRPr sz="30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3534"/>
            <a:ext cx="343662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55" dirty="0"/>
              <a:t>I</a:t>
            </a:r>
            <a:r>
              <a:rPr sz="4800" spc="-10" dirty="0"/>
              <a:t>DONE</a:t>
            </a:r>
            <a:r>
              <a:rPr sz="4800" spc="45" dirty="0"/>
              <a:t>I</a:t>
            </a:r>
            <a:r>
              <a:rPr sz="4800" spc="-15" dirty="0"/>
              <a:t>D</a:t>
            </a:r>
            <a:r>
              <a:rPr sz="4800" spc="40" dirty="0"/>
              <a:t>A</a:t>
            </a:r>
            <a:r>
              <a:rPr sz="4800" spc="-5" dirty="0"/>
              <a:t>D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022094" y="2034448"/>
            <a:ext cx="6436995" cy="16681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0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300" spc="5" dirty="0">
                <a:solidFill>
                  <a:srgbClr val="404040"/>
                </a:solidFill>
                <a:latin typeface="TeXGyreAdventor"/>
                <a:cs typeface="TeXGyreAdventor"/>
              </a:rPr>
              <a:t>Existencia </a:t>
            </a:r>
            <a:r>
              <a:rPr sz="2300" dirty="0">
                <a:solidFill>
                  <a:srgbClr val="404040"/>
                </a:solidFill>
                <a:latin typeface="TeXGyreAdventor"/>
                <a:cs typeface="TeXGyreAdventor"/>
              </a:rPr>
              <a:t>de una </a:t>
            </a:r>
            <a:r>
              <a:rPr sz="2300" spc="10" dirty="0">
                <a:solidFill>
                  <a:srgbClr val="404040"/>
                </a:solidFill>
                <a:latin typeface="TeXGyreAdventor"/>
                <a:cs typeface="TeXGyreAdventor"/>
              </a:rPr>
              <a:t>finalidad </a:t>
            </a:r>
            <a:r>
              <a:rPr sz="2300" spc="5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2300" spc="-2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300" spc="-5" dirty="0">
                <a:solidFill>
                  <a:srgbClr val="404040"/>
                </a:solidFill>
                <a:latin typeface="TeXGyreAdventor"/>
                <a:cs typeface="TeXGyreAdventor"/>
              </a:rPr>
              <a:t>concreto.</a:t>
            </a:r>
            <a:endParaRPr sz="2300">
              <a:latin typeface="TeXGyreAdventor"/>
              <a:cs typeface="TeXGyreAdventor"/>
            </a:endParaRPr>
          </a:p>
          <a:p>
            <a:pPr marL="355600" marR="5080" indent="-343535">
              <a:lnSpc>
                <a:spcPts val="2490"/>
              </a:lnSpc>
              <a:spcBef>
                <a:spcPts val="104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300" spc="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300" dirty="0">
                <a:solidFill>
                  <a:srgbClr val="404040"/>
                </a:solidFill>
                <a:latin typeface="TeXGyreAdventor"/>
                <a:cs typeface="TeXGyreAdventor"/>
              </a:rPr>
              <a:t>gravedad </a:t>
            </a:r>
            <a:r>
              <a:rPr sz="23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2300" dirty="0">
                <a:solidFill>
                  <a:srgbClr val="404040"/>
                </a:solidFill>
                <a:latin typeface="TeXGyreAdventor"/>
                <a:cs typeface="TeXGyreAdventor"/>
              </a:rPr>
              <a:t>delito, no </a:t>
            </a:r>
            <a:r>
              <a:rPr sz="2300" spc="20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300" spc="-85" dirty="0">
                <a:solidFill>
                  <a:srgbClr val="404040"/>
                </a:solidFill>
                <a:latin typeface="TeXGyreAdventor"/>
                <a:cs typeface="TeXGyreAdventor"/>
              </a:rPr>
              <a:t>gravedad  </a:t>
            </a:r>
            <a:r>
              <a:rPr sz="230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300" spc="2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23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300" spc="5" dirty="0">
                <a:solidFill>
                  <a:srgbClr val="404040"/>
                </a:solidFill>
                <a:latin typeface="TeXGyreAdventor"/>
                <a:cs typeface="TeXGyreAdventor"/>
              </a:rPr>
              <a:t>pena.</a:t>
            </a:r>
            <a:endParaRPr sz="2300">
              <a:latin typeface="TeXGyreAdventor"/>
              <a:cs typeface="TeXGyreAdventor"/>
            </a:endParaRPr>
          </a:p>
          <a:p>
            <a:pPr marL="355600" indent="-343535">
              <a:lnSpc>
                <a:spcPct val="100000"/>
              </a:lnSpc>
              <a:spcBef>
                <a:spcPts val="65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300" spc="-5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300" spc="20" dirty="0">
                <a:solidFill>
                  <a:srgbClr val="404040"/>
                </a:solidFill>
                <a:latin typeface="TeXGyreAdventor"/>
                <a:cs typeface="TeXGyreAdventor"/>
              </a:rPr>
              <a:t>la</a:t>
            </a:r>
            <a:r>
              <a:rPr sz="2300" spc="-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300" spc="5" dirty="0">
                <a:solidFill>
                  <a:srgbClr val="404040"/>
                </a:solidFill>
                <a:latin typeface="TeXGyreAdventor"/>
                <a:cs typeface="TeXGyreAdventor"/>
              </a:rPr>
              <a:t>flagrancia.</a:t>
            </a:r>
            <a:endParaRPr sz="23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2094" y="4227067"/>
            <a:ext cx="6440805" cy="6680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5080" indent="-343535" algn="just">
              <a:lnSpc>
                <a:spcPct val="90100"/>
              </a:lnSpc>
              <a:spcBef>
                <a:spcPts val="290"/>
              </a:spcBef>
            </a:pPr>
            <a:r>
              <a:rPr sz="1500" spc="29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sub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principio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idoneidad </a:t>
            </a:r>
            <a:r>
              <a:rPr sz="1500" b="1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5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adecuación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consiste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1500" spc="-16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relación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causalidad,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fin,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entre </a:t>
            </a:r>
            <a:r>
              <a:rPr sz="1500" spc="-2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medio 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adoptado</a:t>
            </a:r>
            <a:r>
              <a:rPr sz="1500" spc="-3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fin propuesto </a:t>
            </a:r>
            <a:r>
              <a:rPr sz="1500" spc="10" dirty="0">
                <a:solidFill>
                  <a:srgbClr val="404040"/>
                </a:solidFill>
                <a:latin typeface="TeXGyreAdventor"/>
                <a:cs typeface="TeXGyreAdventor"/>
              </a:rPr>
              <a:t>por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dirty="0">
                <a:solidFill>
                  <a:srgbClr val="404040"/>
                </a:solidFill>
                <a:latin typeface="TeXGyreAdventor"/>
                <a:cs typeface="TeXGyreAdventor"/>
              </a:rPr>
              <a:t>Juez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500" spc="-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500" spc="5" dirty="0">
                <a:solidFill>
                  <a:srgbClr val="404040"/>
                </a:solidFill>
                <a:latin typeface="TeXGyreAdventor"/>
                <a:cs typeface="TeXGyreAdventor"/>
              </a:rPr>
              <a:t>Legislador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6835" y="5420690"/>
            <a:ext cx="5838825" cy="3473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ts val="1255"/>
              </a:lnSpc>
              <a:spcBef>
                <a:spcPts val="114"/>
              </a:spcBef>
            </a:pPr>
            <a:r>
              <a:rPr sz="1100" i="1" spc="10" dirty="0">
                <a:solidFill>
                  <a:srgbClr val="404040"/>
                </a:solidFill>
                <a:latin typeface="Verdana"/>
                <a:cs typeface="Verdana"/>
              </a:rPr>
              <a:t>Gálvez</a:t>
            </a:r>
            <a:r>
              <a:rPr sz="1100" i="1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25" dirty="0">
                <a:solidFill>
                  <a:srgbClr val="404040"/>
                </a:solidFill>
                <a:latin typeface="Verdana"/>
                <a:cs typeface="Verdana"/>
              </a:rPr>
              <a:t>Villegas,</a:t>
            </a:r>
            <a:r>
              <a:rPr sz="11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50" dirty="0">
                <a:solidFill>
                  <a:srgbClr val="404040"/>
                </a:solidFill>
                <a:latin typeface="Verdana"/>
                <a:cs typeface="Verdana"/>
              </a:rPr>
              <a:t>Tomás</a:t>
            </a:r>
            <a:r>
              <a:rPr sz="110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5" dirty="0">
                <a:solidFill>
                  <a:srgbClr val="404040"/>
                </a:solidFill>
                <a:latin typeface="Verdana"/>
                <a:cs typeface="Verdana"/>
              </a:rPr>
              <a:t>Aladino,</a:t>
            </a:r>
            <a:r>
              <a:rPr sz="11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15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11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45" dirty="0">
                <a:solidFill>
                  <a:srgbClr val="404040"/>
                </a:solidFill>
                <a:latin typeface="Verdana"/>
                <a:cs typeface="Verdana"/>
              </a:rPr>
              <a:t>prisión</a:t>
            </a:r>
            <a:r>
              <a:rPr sz="11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10" dirty="0">
                <a:solidFill>
                  <a:srgbClr val="404040"/>
                </a:solidFill>
                <a:latin typeface="Verdana"/>
                <a:cs typeface="Verdana"/>
              </a:rPr>
              <a:t>preventiva.</a:t>
            </a:r>
            <a:r>
              <a:rPr sz="1100" i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5" dirty="0">
                <a:solidFill>
                  <a:srgbClr val="404040"/>
                </a:solidFill>
                <a:latin typeface="Verdana"/>
                <a:cs typeface="Verdana"/>
              </a:rPr>
              <a:t>Naturaleza</a:t>
            </a:r>
            <a:r>
              <a:rPr sz="1100" i="1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5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10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20" dirty="0">
                <a:solidFill>
                  <a:srgbClr val="404040"/>
                </a:solidFill>
                <a:latin typeface="Verdana"/>
                <a:cs typeface="Verdana"/>
              </a:rPr>
              <a:t>funciones.”,</a:t>
            </a:r>
            <a:r>
              <a:rPr sz="1100" i="1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30" dirty="0">
                <a:solidFill>
                  <a:srgbClr val="404040"/>
                </a:solidFill>
                <a:latin typeface="Verdana"/>
                <a:cs typeface="Verdana"/>
              </a:rPr>
              <a:t>Ideas</a:t>
            </a:r>
            <a:endParaRPr sz="1100">
              <a:latin typeface="Verdana"/>
              <a:cs typeface="Verdana"/>
            </a:endParaRPr>
          </a:p>
          <a:p>
            <a:pPr marR="5080" algn="r">
              <a:lnSpc>
                <a:spcPts val="1255"/>
              </a:lnSpc>
            </a:pPr>
            <a:r>
              <a:rPr sz="1100" i="1" spc="-15" dirty="0">
                <a:solidFill>
                  <a:srgbClr val="404040"/>
                </a:solidFill>
                <a:latin typeface="Verdana"/>
                <a:cs typeface="Verdana"/>
              </a:rPr>
              <a:t>Solución</a:t>
            </a:r>
            <a:r>
              <a:rPr sz="1100" i="1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40" dirty="0">
                <a:solidFill>
                  <a:srgbClr val="404040"/>
                </a:solidFill>
                <a:latin typeface="Verdana"/>
                <a:cs typeface="Verdana"/>
              </a:rPr>
              <a:t>Editorial,</a:t>
            </a:r>
            <a:r>
              <a:rPr sz="1100" i="1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50" dirty="0">
                <a:solidFill>
                  <a:srgbClr val="404040"/>
                </a:solidFill>
                <a:latin typeface="Verdana"/>
                <a:cs typeface="Verdana"/>
              </a:rPr>
              <a:t>Lima,</a:t>
            </a:r>
            <a:r>
              <a:rPr sz="11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45" dirty="0">
                <a:solidFill>
                  <a:srgbClr val="404040"/>
                </a:solidFill>
                <a:latin typeface="Verdana"/>
                <a:cs typeface="Verdana"/>
              </a:rPr>
              <a:t>Perú,</a:t>
            </a:r>
            <a:r>
              <a:rPr sz="11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95" dirty="0">
                <a:solidFill>
                  <a:srgbClr val="404040"/>
                </a:solidFill>
                <a:latin typeface="Verdana"/>
                <a:cs typeface="Verdana"/>
              </a:rPr>
              <a:t>2017,</a:t>
            </a:r>
            <a:r>
              <a:rPr sz="11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15" dirty="0">
                <a:solidFill>
                  <a:srgbClr val="404040"/>
                </a:solidFill>
                <a:latin typeface="Verdana"/>
                <a:cs typeface="Verdana"/>
              </a:rPr>
              <a:t>Pg.</a:t>
            </a:r>
            <a:r>
              <a:rPr sz="11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100" i="1" spc="-95" dirty="0">
                <a:solidFill>
                  <a:srgbClr val="404040"/>
                </a:solidFill>
                <a:latin typeface="Verdana"/>
                <a:cs typeface="Verdana"/>
              </a:rPr>
              <a:t>409.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258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10" dirty="0"/>
              <a:t>E</a:t>
            </a:r>
            <a:r>
              <a:rPr dirty="0"/>
              <a:t>CE</a:t>
            </a:r>
            <a:r>
              <a:rPr spc="10" dirty="0"/>
              <a:t>S</a:t>
            </a:r>
            <a:r>
              <a:rPr spc="45" dirty="0"/>
              <a:t>I</a:t>
            </a:r>
            <a:r>
              <a:rPr spc="-15" dirty="0"/>
              <a:t>D</a:t>
            </a:r>
            <a:r>
              <a:rPr dirty="0"/>
              <a:t>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42710" cy="1125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10"/>
              </a:spcBef>
            </a:pPr>
            <a:r>
              <a:rPr sz="2400" spc="46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Análisis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medios alternativos </a:t>
            </a:r>
            <a:r>
              <a:rPr sz="2400" spc="-135" dirty="0">
                <a:solidFill>
                  <a:srgbClr val="404040"/>
                </a:solidFill>
                <a:latin typeface="TeXGyreAdventor"/>
                <a:cs typeface="TeXGyreAdventor"/>
              </a:rPr>
              <a:t>menos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lesivos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derecho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pretende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restringir.</a:t>
            </a:r>
            <a:endParaRPr sz="2400">
              <a:latin typeface="TeXGyreAdventor"/>
              <a:cs typeface="TeXGyreAdvent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27248" y="3351276"/>
            <a:ext cx="3088640" cy="2722880"/>
            <a:chOff x="3127248" y="3351276"/>
            <a:chExt cx="3088640" cy="2722880"/>
          </a:xfrm>
        </p:grpSpPr>
        <p:sp>
          <p:nvSpPr>
            <p:cNvPr id="5" name="object 5"/>
            <p:cNvSpPr/>
            <p:nvPr/>
          </p:nvSpPr>
          <p:spPr>
            <a:xfrm>
              <a:off x="3127248" y="3351276"/>
              <a:ext cx="2722626" cy="2722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6844" y="3616452"/>
              <a:ext cx="1748789" cy="660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66844" y="4315968"/>
              <a:ext cx="1748789" cy="660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6844" y="5015483"/>
              <a:ext cx="1748789" cy="6606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20895" y="3811904"/>
            <a:ext cx="1447800" cy="176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TeXGyreAdventor"/>
                <a:cs typeface="TeXGyreAdventor"/>
              </a:rPr>
              <a:t>C.</a:t>
            </a:r>
            <a:r>
              <a:rPr sz="1500" spc="-25" dirty="0">
                <a:latin typeface="TeXGyreAdventor"/>
                <a:cs typeface="TeXGyreAdventor"/>
              </a:rPr>
              <a:t> </a:t>
            </a:r>
            <a:r>
              <a:rPr sz="1500" dirty="0">
                <a:latin typeface="TeXGyreAdventor"/>
                <a:cs typeface="TeXGyreAdventor"/>
              </a:rPr>
              <a:t>SIMPLE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eXGyreAdventor"/>
              <a:cs typeface="TeXGyreAdventor"/>
            </a:endParaRPr>
          </a:p>
          <a:p>
            <a:pPr algn="ctr">
              <a:lnSpc>
                <a:spcPts val="1730"/>
              </a:lnSpc>
              <a:spcBef>
                <a:spcPts val="5"/>
              </a:spcBef>
            </a:pPr>
            <a:r>
              <a:rPr sz="1500" dirty="0">
                <a:latin typeface="TeXGyreAdventor"/>
                <a:cs typeface="TeXGyreAdventor"/>
              </a:rPr>
              <a:t>C.</a:t>
            </a:r>
            <a:r>
              <a:rPr sz="1500" spc="-25" dirty="0">
                <a:latin typeface="TeXGyreAdventor"/>
                <a:cs typeface="TeXGyreAdventor"/>
              </a:rPr>
              <a:t> </a:t>
            </a:r>
            <a:r>
              <a:rPr sz="1500" spc="10" dirty="0">
                <a:latin typeface="TeXGyreAdventor"/>
                <a:cs typeface="TeXGyreAdventor"/>
              </a:rPr>
              <a:t>CON</a:t>
            </a:r>
            <a:endParaRPr sz="1500">
              <a:latin typeface="TeXGyreAdventor"/>
              <a:cs typeface="TeXGyreAdventor"/>
            </a:endParaRPr>
          </a:p>
          <a:p>
            <a:pPr algn="ctr">
              <a:lnSpc>
                <a:spcPts val="1730"/>
              </a:lnSpc>
            </a:pPr>
            <a:r>
              <a:rPr sz="1500" spc="-15" dirty="0">
                <a:latin typeface="TeXGyreAdventor"/>
                <a:cs typeface="TeXGyreAdventor"/>
              </a:rPr>
              <a:t>R</a:t>
            </a:r>
            <a:r>
              <a:rPr sz="1500" spc="20" dirty="0">
                <a:latin typeface="TeXGyreAdventor"/>
                <a:cs typeface="TeXGyreAdventor"/>
              </a:rPr>
              <a:t>E</a:t>
            </a:r>
            <a:r>
              <a:rPr sz="1500" dirty="0">
                <a:latin typeface="TeXGyreAdventor"/>
                <a:cs typeface="TeXGyreAdventor"/>
              </a:rPr>
              <a:t>S</a:t>
            </a:r>
            <a:r>
              <a:rPr sz="1500" spc="10" dirty="0">
                <a:latin typeface="TeXGyreAdventor"/>
                <a:cs typeface="TeXGyreAdventor"/>
              </a:rPr>
              <a:t>T</a:t>
            </a:r>
            <a:r>
              <a:rPr sz="1500" spc="-15" dirty="0">
                <a:latin typeface="TeXGyreAdventor"/>
                <a:cs typeface="TeXGyreAdventor"/>
              </a:rPr>
              <a:t>R</a:t>
            </a:r>
            <a:r>
              <a:rPr sz="1500" spc="50" dirty="0">
                <a:latin typeface="TeXGyreAdventor"/>
                <a:cs typeface="TeXGyreAdventor"/>
              </a:rPr>
              <a:t>I</a:t>
            </a:r>
            <a:r>
              <a:rPr sz="1500" spc="5" dirty="0">
                <a:latin typeface="TeXGyreAdventor"/>
                <a:cs typeface="TeXGyreAdventor"/>
              </a:rPr>
              <a:t>C</a:t>
            </a:r>
            <a:r>
              <a:rPr sz="1500" spc="-5" dirty="0">
                <a:latin typeface="TeXGyreAdventor"/>
                <a:cs typeface="TeXGyreAdventor"/>
              </a:rPr>
              <a:t>C</a:t>
            </a:r>
            <a:r>
              <a:rPr sz="1500" spc="15" dirty="0">
                <a:latin typeface="TeXGyreAdventor"/>
                <a:cs typeface="TeXGyreAdventor"/>
              </a:rPr>
              <a:t>I</a:t>
            </a:r>
            <a:r>
              <a:rPr sz="1500" spc="-10" dirty="0">
                <a:latin typeface="TeXGyreAdventor"/>
                <a:cs typeface="TeXGyreAdventor"/>
              </a:rPr>
              <a:t>O</a:t>
            </a:r>
            <a:r>
              <a:rPr sz="1500" spc="5" dirty="0">
                <a:latin typeface="TeXGyreAdventor"/>
                <a:cs typeface="TeXGyreAdventor"/>
              </a:rPr>
              <a:t>N</a:t>
            </a:r>
            <a:r>
              <a:rPr sz="1500" spc="-20" dirty="0">
                <a:latin typeface="TeXGyreAdventor"/>
                <a:cs typeface="TeXGyreAdventor"/>
              </a:rPr>
              <a:t>E</a:t>
            </a:r>
            <a:r>
              <a:rPr sz="1500" spc="5" dirty="0">
                <a:latin typeface="TeXGyreAdventor"/>
                <a:cs typeface="TeXGyreAdventor"/>
              </a:rPr>
              <a:t>S</a:t>
            </a:r>
            <a:endParaRPr sz="15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eXGyreAdventor"/>
              <a:cs typeface="TeXGyreAdventor"/>
            </a:endParaRPr>
          </a:p>
          <a:p>
            <a:pPr algn="ctr">
              <a:lnSpc>
                <a:spcPts val="1730"/>
              </a:lnSpc>
              <a:spcBef>
                <a:spcPts val="5"/>
              </a:spcBef>
            </a:pPr>
            <a:r>
              <a:rPr sz="1500" spc="15" dirty="0">
                <a:latin typeface="TeXGyreAdventor"/>
                <a:cs typeface="TeXGyreAdventor"/>
              </a:rPr>
              <a:t>PRISION</a:t>
            </a:r>
            <a:endParaRPr sz="1500">
              <a:latin typeface="TeXGyreAdventor"/>
              <a:cs typeface="TeXGyreAdventor"/>
            </a:endParaRPr>
          </a:p>
          <a:p>
            <a:pPr marL="9525" algn="ctr">
              <a:lnSpc>
                <a:spcPts val="1730"/>
              </a:lnSpc>
            </a:pPr>
            <a:r>
              <a:rPr sz="1500" spc="5" dirty="0">
                <a:latin typeface="TeXGyreAdventor"/>
                <a:cs typeface="TeXGyreAdventor"/>
              </a:rPr>
              <a:t>PREVENTIVA</a:t>
            </a:r>
            <a:endParaRPr sz="1500">
              <a:latin typeface="TeXGyreAdventor"/>
              <a:cs typeface="TeXGyreAdvento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648411"/>
            <a:ext cx="2584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</a:t>
            </a:r>
            <a:r>
              <a:rPr spc="10" dirty="0"/>
              <a:t>E</a:t>
            </a:r>
            <a:r>
              <a:rPr dirty="0"/>
              <a:t>CE</a:t>
            </a:r>
            <a:r>
              <a:rPr spc="10" dirty="0"/>
              <a:t>S</a:t>
            </a:r>
            <a:r>
              <a:rPr spc="45" dirty="0"/>
              <a:t>I</a:t>
            </a:r>
            <a:r>
              <a:rPr spc="-15" dirty="0"/>
              <a:t>D</a:t>
            </a:r>
            <a:r>
              <a:rPr dirty="0"/>
              <a:t>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59254"/>
            <a:ext cx="6442710" cy="1857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10"/>
              </a:spcBef>
            </a:pPr>
            <a:r>
              <a:rPr sz="2400" spc="465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2400" spc="-1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sub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principio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necesidad</a:t>
            </a:r>
            <a:r>
              <a:rPr sz="2400" b="1" spc="5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TeXGyreAdventor"/>
                <a:cs typeface="TeXGyreAdventor"/>
              </a:rPr>
              <a:t>consiste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medida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solo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puede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disponerse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en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tanto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cuanto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exista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una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medida menos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gravosa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para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lograr 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mismo</a:t>
            </a:r>
            <a:r>
              <a:rPr sz="24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propósito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7691" y="4921961"/>
            <a:ext cx="5841365" cy="455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5"/>
              </a:spcBef>
            </a:pP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Gálvez</a:t>
            </a:r>
            <a:r>
              <a:rPr sz="1400" i="1" spc="-1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Villegas,</a:t>
            </a:r>
            <a:r>
              <a:rPr sz="14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404040"/>
                </a:solidFill>
                <a:latin typeface="Verdana"/>
                <a:cs typeface="Verdana"/>
              </a:rPr>
              <a:t>Tomás</a:t>
            </a:r>
            <a:r>
              <a:rPr sz="1400" i="1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Aladino,</a:t>
            </a:r>
            <a:r>
              <a:rPr sz="14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404040"/>
                </a:solidFill>
                <a:latin typeface="Verdana"/>
                <a:cs typeface="Verdana"/>
              </a:rPr>
              <a:t>prisión</a:t>
            </a:r>
            <a:r>
              <a:rPr sz="14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preventiva.</a:t>
            </a:r>
            <a:r>
              <a:rPr sz="14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Naturaleza</a:t>
            </a:r>
            <a:r>
              <a:rPr sz="14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funciones.”,</a:t>
            </a:r>
            <a:r>
              <a:rPr sz="1400" i="1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404040"/>
                </a:solidFill>
                <a:latin typeface="Verdana"/>
                <a:cs typeface="Verdana"/>
              </a:rPr>
              <a:t>Ideas</a:t>
            </a:r>
            <a:r>
              <a:rPr sz="14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Solución</a:t>
            </a:r>
            <a:r>
              <a:rPr sz="14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404040"/>
                </a:solidFill>
                <a:latin typeface="Verdana"/>
                <a:cs typeface="Verdana"/>
              </a:rPr>
              <a:t>Editorial,</a:t>
            </a:r>
            <a:r>
              <a:rPr sz="1400" i="1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45" dirty="0">
                <a:solidFill>
                  <a:srgbClr val="404040"/>
                </a:solidFill>
                <a:latin typeface="Verdana"/>
                <a:cs typeface="Verdana"/>
              </a:rPr>
              <a:t>Lima,</a:t>
            </a:r>
            <a:r>
              <a:rPr sz="14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404040"/>
                </a:solidFill>
                <a:latin typeface="Verdana"/>
                <a:cs typeface="Verdana"/>
              </a:rPr>
              <a:t>Perú,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10" dirty="0">
                <a:solidFill>
                  <a:srgbClr val="404040"/>
                </a:solidFill>
                <a:latin typeface="Verdana"/>
                <a:cs typeface="Verdana"/>
              </a:rPr>
              <a:t>2017,</a:t>
            </a:r>
            <a:r>
              <a:rPr sz="14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Pg.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10" dirty="0">
                <a:solidFill>
                  <a:srgbClr val="404040"/>
                </a:solidFill>
                <a:latin typeface="Verdana"/>
                <a:cs typeface="Verdana"/>
              </a:rPr>
              <a:t>410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23" y="645414"/>
            <a:ext cx="41459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-15" dirty="0"/>
              <a:t>PROPORCIONALIDAD </a:t>
            </a:r>
            <a:r>
              <a:rPr sz="2700" spc="-5" dirty="0"/>
              <a:t>EN  SENTIDO</a:t>
            </a:r>
            <a:r>
              <a:rPr sz="2700" spc="-15" dirty="0"/>
              <a:t> </a:t>
            </a:r>
            <a:r>
              <a:rPr sz="2700" dirty="0"/>
              <a:t>ESTRICTO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778255" y="2374214"/>
            <a:ext cx="7595234" cy="284607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1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Ponderación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intereses;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-1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400" spc="-85" dirty="0">
                <a:solidFill>
                  <a:srgbClr val="404040"/>
                </a:solidFill>
                <a:latin typeface="TeXGyreAdventor"/>
                <a:cs typeface="TeXGyreAdventor"/>
              </a:rPr>
              <a:t>pretende 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restringir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spc="15" dirty="0">
                <a:solidFill>
                  <a:srgbClr val="404040"/>
                </a:solidFill>
                <a:latin typeface="TeXGyreAdventor"/>
                <a:cs typeface="TeXGyreAdventor"/>
              </a:rPr>
              <a:t>lo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que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se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pretende alcanzar </a:t>
            </a: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con su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limitación.</a:t>
            </a:r>
            <a:endParaRPr sz="2400">
              <a:latin typeface="TeXGyreAdventor"/>
              <a:cs typeface="TeXGyreAdventor"/>
            </a:endParaRPr>
          </a:p>
          <a:p>
            <a:pPr marL="355600" marR="9525" indent="-343535" algn="just">
              <a:lnSpc>
                <a:spcPct val="100000"/>
              </a:lnSpc>
              <a:spcBef>
                <a:spcPts val="101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400" dirty="0">
                <a:solidFill>
                  <a:srgbClr val="404040"/>
                </a:solidFill>
                <a:latin typeface="TeXGyreAdventor"/>
                <a:cs typeface="TeXGyreAdventor"/>
              </a:rPr>
              <a:t>Pugna entre bienes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jurídicos colectivos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2400" spc="-114" dirty="0">
                <a:solidFill>
                  <a:srgbClr val="404040"/>
                </a:solidFill>
                <a:latin typeface="TeXGyreAdventor"/>
                <a:cs typeface="TeXGyreAdventor"/>
              </a:rPr>
              <a:t>bienes 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jurídicos</a:t>
            </a:r>
            <a:r>
              <a:rPr sz="24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individuales.</a:t>
            </a:r>
            <a:endParaRPr sz="2400">
              <a:latin typeface="TeXGyreAdventor"/>
              <a:cs typeface="TeXGyreAdventor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No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necesariamente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bien </a:t>
            </a:r>
            <a:r>
              <a:rPr sz="2400" spc="-10" dirty="0">
                <a:solidFill>
                  <a:srgbClr val="404040"/>
                </a:solidFill>
                <a:latin typeface="TeXGyreAdventor"/>
                <a:cs typeface="TeXGyreAdventor"/>
              </a:rPr>
              <a:t>colectivo </a:t>
            </a:r>
            <a:r>
              <a:rPr sz="2400" spc="-5" dirty="0">
                <a:solidFill>
                  <a:srgbClr val="404040"/>
                </a:solidFill>
                <a:latin typeface="TeXGyreAdventor"/>
                <a:cs typeface="TeXGyreAdventor"/>
              </a:rPr>
              <a:t>prima </a:t>
            </a:r>
            <a:r>
              <a:rPr sz="2400" spc="-130" dirty="0">
                <a:solidFill>
                  <a:srgbClr val="404040"/>
                </a:solidFill>
                <a:latin typeface="TeXGyreAdventor"/>
                <a:cs typeface="TeXGyreAdventor"/>
              </a:rPr>
              <a:t>sobre  </a:t>
            </a:r>
            <a:r>
              <a:rPr sz="2400" spc="20" dirty="0">
                <a:solidFill>
                  <a:srgbClr val="404040"/>
                </a:solidFill>
                <a:latin typeface="TeXGyreAdventor"/>
                <a:cs typeface="TeXGyreAdventor"/>
              </a:rPr>
              <a:t>bien </a:t>
            </a:r>
            <a:r>
              <a:rPr sz="2400" spc="10" dirty="0">
                <a:solidFill>
                  <a:srgbClr val="404040"/>
                </a:solidFill>
                <a:latin typeface="TeXGyreAdventor"/>
                <a:cs typeface="TeXGyreAdventor"/>
              </a:rPr>
              <a:t>jurídico</a:t>
            </a:r>
            <a:r>
              <a:rPr sz="2400" spc="-2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eXGyreAdventor"/>
                <a:cs typeface="TeXGyreAdventor"/>
              </a:rPr>
              <a:t>individual.</a:t>
            </a:r>
            <a:endParaRPr sz="24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PROPORCIONALIDAD</a:t>
            </a:r>
            <a:r>
              <a:rPr spc="-125" dirty="0"/>
              <a:t> </a:t>
            </a:r>
            <a:r>
              <a:rPr spc="5" dirty="0"/>
              <a:t>EN  SENTIDO</a:t>
            </a:r>
            <a:r>
              <a:rPr spc="-100" dirty="0"/>
              <a:t> </a:t>
            </a:r>
            <a:r>
              <a:rPr spc="5" dirty="0"/>
              <a:t>ESTRICTO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4842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La proporcionalidad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strictu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sensu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grado </a:t>
            </a:r>
            <a:r>
              <a:rPr sz="1800" spc="-19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0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realización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objeto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esta debe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ser por lo menos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equivalente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proporcional 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grado de afectación  del derecho fundamental,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comparándose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dos  intensidades o grados: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realización del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fin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la 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mediad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examinada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y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de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afectación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derecho  fundamental.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2263" y="5014086"/>
            <a:ext cx="5837555" cy="4546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7060" marR="5080" indent="-594995">
              <a:lnSpc>
                <a:spcPct val="100699"/>
              </a:lnSpc>
              <a:spcBef>
                <a:spcPts val="90"/>
              </a:spcBef>
            </a:pP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Gálvez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Villegas,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Verdana"/>
                <a:cs typeface="Verdana"/>
              </a:rPr>
              <a:t>Tomás</a:t>
            </a:r>
            <a:r>
              <a:rPr sz="14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404040"/>
                </a:solidFill>
                <a:latin typeface="Verdana"/>
                <a:cs typeface="Verdana"/>
              </a:rPr>
              <a:t>Aladino,</a:t>
            </a:r>
            <a:r>
              <a:rPr sz="1400" spc="-2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404040"/>
                </a:solidFill>
                <a:latin typeface="Verdana"/>
                <a:cs typeface="Verdana"/>
              </a:rPr>
              <a:t>“La</a:t>
            </a:r>
            <a:r>
              <a:rPr sz="14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404040"/>
                </a:solidFill>
                <a:latin typeface="Verdana"/>
                <a:cs typeface="Verdana"/>
              </a:rPr>
              <a:t>prisión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preventiva.</a:t>
            </a:r>
            <a:r>
              <a:rPr sz="1400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Verdana"/>
                <a:cs typeface="Verdana"/>
              </a:rPr>
              <a:t>Naturaleza</a:t>
            </a:r>
            <a:r>
              <a:rPr sz="1400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sz="1400" spc="-25" dirty="0">
                <a:solidFill>
                  <a:srgbClr val="404040"/>
                </a:solidFill>
                <a:latin typeface="Verdana"/>
                <a:cs typeface="Verdana"/>
              </a:rPr>
              <a:t>funciones.”,</a:t>
            </a:r>
            <a:r>
              <a:rPr sz="1400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Ideas</a:t>
            </a:r>
            <a:r>
              <a:rPr sz="14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Verdana"/>
                <a:cs typeface="Verdana"/>
              </a:rPr>
              <a:t>Solución</a:t>
            </a:r>
            <a:r>
              <a:rPr sz="1400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Verdana"/>
                <a:cs typeface="Verdana"/>
              </a:rPr>
              <a:t>Editorial,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Verdana"/>
                <a:cs typeface="Verdana"/>
              </a:rPr>
              <a:t>Lima,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Verdana"/>
                <a:cs typeface="Verdana"/>
              </a:rPr>
              <a:t>Perú,</a:t>
            </a:r>
            <a:r>
              <a:rPr sz="14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Verdana"/>
                <a:cs typeface="Verdana"/>
              </a:rPr>
              <a:t>2017,</a:t>
            </a:r>
            <a:r>
              <a:rPr sz="1400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Verdana"/>
                <a:cs typeface="Verdana"/>
              </a:rPr>
              <a:t>Pg.</a:t>
            </a:r>
            <a:r>
              <a:rPr sz="14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Verdana"/>
                <a:cs typeface="Verdana"/>
              </a:rPr>
              <a:t>410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69695" cy="782320"/>
          </a:xfrm>
          <a:custGeom>
            <a:avLst/>
            <a:gdLst/>
            <a:ahLst/>
            <a:cxnLst/>
            <a:rect l="l" t="t" r="r" b="b"/>
            <a:pathLst>
              <a:path w="1369695" h="782320">
                <a:moveTo>
                  <a:pt x="0" y="0"/>
                </a:moveTo>
                <a:lnTo>
                  <a:pt x="0" y="780982"/>
                </a:lnTo>
                <a:lnTo>
                  <a:pt x="973531" y="781720"/>
                </a:lnTo>
                <a:lnTo>
                  <a:pt x="983187" y="780912"/>
                </a:lnTo>
                <a:lnTo>
                  <a:pt x="991085" y="778783"/>
                </a:lnTo>
                <a:lnTo>
                  <a:pt x="997227" y="775773"/>
                </a:lnTo>
                <a:lnTo>
                  <a:pt x="1001610" y="772322"/>
                </a:lnTo>
                <a:lnTo>
                  <a:pt x="1001610" y="767623"/>
                </a:lnTo>
                <a:lnTo>
                  <a:pt x="1006297" y="767623"/>
                </a:lnTo>
                <a:lnTo>
                  <a:pt x="1362456" y="411134"/>
                </a:lnTo>
                <a:lnTo>
                  <a:pt x="1367742" y="402564"/>
                </a:lnTo>
                <a:lnTo>
                  <a:pt x="1369504" y="391814"/>
                </a:lnTo>
                <a:lnTo>
                  <a:pt x="1367742" y="380184"/>
                </a:lnTo>
                <a:lnTo>
                  <a:pt x="1362456" y="368970"/>
                </a:lnTo>
                <a:lnTo>
                  <a:pt x="1006297" y="17180"/>
                </a:lnTo>
                <a:lnTo>
                  <a:pt x="1006297" y="12354"/>
                </a:lnTo>
                <a:lnTo>
                  <a:pt x="1001610" y="12354"/>
                </a:lnTo>
                <a:lnTo>
                  <a:pt x="997227" y="8977"/>
                </a:lnTo>
                <a:lnTo>
                  <a:pt x="991085" y="6004"/>
                </a:lnTo>
                <a:lnTo>
                  <a:pt x="983187" y="3889"/>
                </a:lnTo>
                <a:lnTo>
                  <a:pt x="973531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861" y="1056589"/>
            <a:ext cx="72631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PROLONGACIÓN </a:t>
            </a:r>
            <a:r>
              <a:rPr spc="-490" dirty="0">
                <a:latin typeface="Verdana"/>
                <a:cs typeface="Verdana"/>
              </a:rPr>
              <a:t>– </a:t>
            </a:r>
            <a:r>
              <a:rPr dirty="0"/>
              <a:t>PRÓRROGA -  </a:t>
            </a:r>
            <a:r>
              <a:rPr spc="5" dirty="0"/>
              <a:t>AMPLIACIÓN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pc="-10" dirty="0"/>
              <a:t>DE </a:t>
            </a:r>
            <a:r>
              <a:rPr spc="10" dirty="0"/>
              <a:t>PRISION</a:t>
            </a:r>
            <a:r>
              <a:rPr spc="-85" dirty="0"/>
              <a:t> </a:t>
            </a:r>
            <a:r>
              <a:rPr dirty="0"/>
              <a:t>PREVENTIVA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0040" y="118871"/>
            <a:ext cx="8755380" cy="6174740"/>
            <a:chOff x="320040" y="118871"/>
            <a:chExt cx="8755380" cy="6174740"/>
          </a:xfrm>
        </p:grpSpPr>
        <p:sp>
          <p:nvSpPr>
            <p:cNvPr id="5" name="object 5"/>
            <p:cNvSpPr/>
            <p:nvPr/>
          </p:nvSpPr>
          <p:spPr>
            <a:xfrm>
              <a:off x="320040" y="3497580"/>
              <a:ext cx="8428482" cy="27957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43316" y="118871"/>
              <a:ext cx="832103" cy="644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23" y="535000"/>
            <a:ext cx="5962650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3200" dirty="0"/>
              <a:t>Casación </a:t>
            </a:r>
            <a:r>
              <a:rPr sz="3200" spc="-5" dirty="0"/>
              <a:t>147-2016-Lima  </a:t>
            </a:r>
            <a:r>
              <a:rPr sz="3200" dirty="0"/>
              <a:t>Prorroga de </a:t>
            </a:r>
            <a:r>
              <a:rPr sz="3200" spc="5" dirty="0"/>
              <a:t>prisión</a:t>
            </a:r>
            <a:r>
              <a:rPr sz="3200" spc="-120" dirty="0"/>
              <a:t> </a:t>
            </a:r>
            <a:r>
              <a:rPr sz="3200" dirty="0"/>
              <a:t>preventiva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78255" y="2250770"/>
            <a:ext cx="7593965" cy="377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FUNDAMENTO 2.2.3: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eXGyreAdventor"/>
              <a:cs typeface="TeXGyreAdventor"/>
            </a:endParaRPr>
          </a:p>
          <a:p>
            <a:pPr marL="369570" algn="just">
              <a:lnSpc>
                <a:spcPts val="2050"/>
              </a:lnSpc>
            </a:pP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La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prórroga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(o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ampliación) no está prevista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legalmente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en</a:t>
            </a:r>
            <a:r>
              <a:rPr sz="1800" b="1" i="1" spc="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el</a:t>
            </a:r>
            <a:endParaRPr sz="1800">
              <a:latin typeface="TeXGyreAdventor"/>
              <a:cs typeface="TeXGyreAdventor"/>
            </a:endParaRPr>
          </a:p>
          <a:p>
            <a:pPr marL="369570" algn="just">
              <a:lnSpc>
                <a:spcPts val="2050"/>
              </a:lnSpc>
            </a:pP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Código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Procesal</a:t>
            </a:r>
            <a:r>
              <a:rPr sz="1800" b="1" i="1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Penal.</a:t>
            </a:r>
            <a:endParaRPr sz="1800">
              <a:latin typeface="TeXGyreAdventor"/>
              <a:cs typeface="TeXGyreAdventor"/>
            </a:endParaRPr>
          </a:p>
          <a:p>
            <a:pPr marL="369570" marR="5080" algn="just">
              <a:lnSpc>
                <a:spcPct val="90100"/>
              </a:lnSpc>
              <a:spcBef>
                <a:spcPts val="969"/>
              </a:spcBef>
            </a:pPr>
            <a:r>
              <a:rPr sz="1800" i="1" spc="-85" dirty="0">
                <a:solidFill>
                  <a:srgbClr val="404040"/>
                </a:solidFill>
                <a:latin typeface="Verdana"/>
                <a:cs typeface="Verdana"/>
              </a:rPr>
              <a:t>Así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sz="1800" i="1" spc="60" dirty="0">
                <a:solidFill>
                  <a:srgbClr val="404040"/>
                </a:solidFill>
                <a:latin typeface="Verdana"/>
                <a:cs typeface="Verdana"/>
              </a:rPr>
              <a:t>ha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considerado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Sala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Penal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Especial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Corte  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Suprema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800" i="1" spc="7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50" dirty="0">
                <a:solidFill>
                  <a:srgbClr val="404040"/>
                </a:solidFill>
                <a:latin typeface="Verdana"/>
                <a:cs typeface="Verdana"/>
              </a:rPr>
              <a:t>Apelación </a:t>
            </a:r>
            <a:r>
              <a:rPr sz="1800" i="1" spc="-140" dirty="0">
                <a:solidFill>
                  <a:srgbClr val="404040"/>
                </a:solidFill>
                <a:latin typeface="Verdana"/>
                <a:cs typeface="Verdana"/>
              </a:rPr>
              <a:t>N° </a:t>
            </a:r>
            <a:r>
              <a:rPr sz="1800" i="1" spc="-210" dirty="0">
                <a:solidFill>
                  <a:srgbClr val="404040"/>
                </a:solidFill>
                <a:latin typeface="Verdana"/>
                <a:cs typeface="Verdana"/>
              </a:rPr>
              <a:t>03-2015″22″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-Caso </a:t>
            </a:r>
            <a:r>
              <a:rPr sz="1800" i="1" spc="-110" dirty="0">
                <a:solidFill>
                  <a:srgbClr val="404040"/>
                </a:solidFill>
                <a:latin typeface="Verdana"/>
                <a:cs typeface="Verdana"/>
              </a:rPr>
              <a:t>Torrejón  </a:t>
            </a:r>
            <a:r>
              <a:rPr sz="1800" i="1" dirty="0">
                <a:solidFill>
                  <a:srgbClr val="404040"/>
                </a:solidFill>
                <a:latin typeface="Verdana"/>
                <a:cs typeface="Verdana"/>
              </a:rPr>
              <a:t>Guevara-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sz="1800" i="1" spc="-90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preventiva,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resuelta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nueve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75" dirty="0">
                <a:solidFill>
                  <a:srgbClr val="404040"/>
                </a:solidFill>
                <a:latin typeface="Verdana"/>
                <a:cs typeface="Verdana"/>
              </a:rPr>
              <a:t>junio</a:t>
            </a:r>
            <a:r>
              <a:rPr sz="1800" i="1" spc="-2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dos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mil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dieciséis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Pleno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Jurisdiccional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Nacional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Penal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Penal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realizado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Chiclayo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veintiséis </a:t>
            </a:r>
            <a:r>
              <a:rPr sz="18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800" i="1" spc="-65" dirty="0">
                <a:solidFill>
                  <a:srgbClr val="404040"/>
                </a:solidFill>
                <a:latin typeface="Verdana"/>
                <a:cs typeface="Verdana"/>
              </a:rPr>
              <a:t>veintisiete </a:t>
            </a:r>
            <a:r>
              <a:rPr sz="18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junio</a:t>
            </a:r>
            <a:r>
              <a:rPr sz="1800" i="1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8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dos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05" dirty="0">
                <a:solidFill>
                  <a:srgbClr val="404040"/>
                </a:solidFill>
                <a:latin typeface="Verdana"/>
                <a:cs typeface="Verdana"/>
              </a:rPr>
              <a:t>mil</a:t>
            </a:r>
            <a:r>
              <a:rPr sz="18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35" dirty="0">
                <a:solidFill>
                  <a:srgbClr val="404040"/>
                </a:solidFill>
                <a:latin typeface="Verdana"/>
                <a:cs typeface="Verdana"/>
              </a:rPr>
              <a:t>quince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8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determinó</a:t>
            </a:r>
            <a:r>
              <a:rPr sz="1800" i="1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por</a:t>
            </a:r>
            <a:r>
              <a:rPr sz="1800" i="1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MAYORÍA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que:</a:t>
            </a:r>
            <a:endParaRPr sz="1800">
              <a:latin typeface="Verdana"/>
              <a:cs typeface="Verdana"/>
            </a:endParaRPr>
          </a:p>
          <a:p>
            <a:pPr marL="369570" marR="6985" algn="just">
              <a:lnSpc>
                <a:spcPct val="90000"/>
              </a:lnSpc>
              <a:spcBef>
                <a:spcPts val="1010"/>
              </a:spcBef>
            </a:pP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“Una </a:t>
            </a: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vez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dictada la prisión por un plazo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menor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al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máximo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legal,  no es posible la ampliación del plazo, </a:t>
            </a:r>
            <a:r>
              <a:rPr sz="18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sino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la prolongación de la  prisión </a:t>
            </a:r>
            <a:r>
              <a:rPr sz="1800" b="1" i="1" spc="-15" dirty="0">
                <a:solidFill>
                  <a:srgbClr val="404040"/>
                </a:solidFill>
                <a:latin typeface="TeXGyreAdventor"/>
                <a:cs typeface="TeXGyreAdventor"/>
              </a:rPr>
              <a:t>preventiva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”.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129915" cy="6858000"/>
            <a:chOff x="0" y="0"/>
            <a:chExt cx="312991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713231"/>
              <a:ext cx="1365250" cy="508000"/>
            </a:xfrm>
            <a:custGeom>
              <a:avLst/>
              <a:gdLst/>
              <a:ahLst/>
              <a:cxnLst/>
              <a:rect l="l" t="t" r="r" b="b"/>
              <a:pathLst>
                <a:path w="1365250" h="508000">
                  <a:moveTo>
                    <a:pt x="0" y="0"/>
                  </a:moveTo>
                  <a:lnTo>
                    <a:pt x="0" y="504316"/>
                  </a:lnTo>
                  <a:lnTo>
                    <a:pt x="1019098" y="507491"/>
                  </a:lnTo>
                  <a:lnTo>
                    <a:pt x="1119378" y="507491"/>
                  </a:lnTo>
                  <a:lnTo>
                    <a:pt x="1124013" y="502665"/>
                  </a:lnTo>
                  <a:lnTo>
                    <a:pt x="1125562" y="501141"/>
                  </a:lnTo>
                  <a:lnTo>
                    <a:pt x="1127455" y="499490"/>
                  </a:lnTo>
                  <a:lnTo>
                    <a:pt x="1357884" y="269239"/>
                  </a:lnTo>
                  <a:lnTo>
                    <a:pt x="1363170" y="262096"/>
                  </a:lnTo>
                  <a:lnTo>
                    <a:pt x="1364932" y="254952"/>
                  </a:lnTo>
                  <a:lnTo>
                    <a:pt x="1363170" y="247808"/>
                  </a:lnTo>
                  <a:lnTo>
                    <a:pt x="1357884" y="240664"/>
                  </a:lnTo>
                  <a:lnTo>
                    <a:pt x="1128991" y="11937"/>
                  </a:lnTo>
                  <a:lnTo>
                    <a:pt x="1124013" y="11937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2"/>
                  </a:lnTo>
                  <a:lnTo>
                    <a:pt x="1019098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7472" y="3040379"/>
              <a:ext cx="2782062" cy="14424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763" y="3063239"/>
              <a:ext cx="2683764" cy="1344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763" y="3063239"/>
              <a:ext cx="2684145" cy="1344295"/>
            </a:xfrm>
            <a:custGeom>
              <a:avLst/>
              <a:gdLst/>
              <a:ahLst/>
              <a:cxnLst/>
              <a:rect l="l" t="t" r="r" b="b"/>
              <a:pathLst>
                <a:path w="2684145" h="1344295">
                  <a:moveTo>
                    <a:pt x="0" y="224027"/>
                  </a:moveTo>
                  <a:lnTo>
                    <a:pt x="4551" y="178886"/>
                  </a:lnTo>
                  <a:lnTo>
                    <a:pt x="17605" y="136838"/>
                  </a:lnTo>
                  <a:lnTo>
                    <a:pt x="38261" y="98784"/>
                  </a:lnTo>
                  <a:lnTo>
                    <a:pt x="65617" y="65627"/>
                  </a:lnTo>
                  <a:lnTo>
                    <a:pt x="98773" y="38268"/>
                  </a:lnTo>
                  <a:lnTo>
                    <a:pt x="136827" y="17609"/>
                  </a:lnTo>
                  <a:lnTo>
                    <a:pt x="178879" y="4552"/>
                  </a:lnTo>
                  <a:lnTo>
                    <a:pt x="224028" y="0"/>
                  </a:lnTo>
                  <a:lnTo>
                    <a:pt x="2459736" y="0"/>
                  </a:lnTo>
                  <a:lnTo>
                    <a:pt x="2504877" y="4552"/>
                  </a:lnTo>
                  <a:lnTo>
                    <a:pt x="2546925" y="17609"/>
                  </a:lnTo>
                  <a:lnTo>
                    <a:pt x="2584979" y="38268"/>
                  </a:lnTo>
                  <a:lnTo>
                    <a:pt x="2618136" y="65627"/>
                  </a:lnTo>
                  <a:lnTo>
                    <a:pt x="2645495" y="98784"/>
                  </a:lnTo>
                  <a:lnTo>
                    <a:pt x="2666154" y="136838"/>
                  </a:lnTo>
                  <a:lnTo>
                    <a:pt x="2679211" y="178886"/>
                  </a:lnTo>
                  <a:lnTo>
                    <a:pt x="2683764" y="224027"/>
                  </a:lnTo>
                  <a:lnTo>
                    <a:pt x="2683764" y="1120140"/>
                  </a:lnTo>
                  <a:lnTo>
                    <a:pt x="2679211" y="1165281"/>
                  </a:lnTo>
                  <a:lnTo>
                    <a:pt x="2666154" y="1207329"/>
                  </a:lnTo>
                  <a:lnTo>
                    <a:pt x="2645495" y="1245383"/>
                  </a:lnTo>
                  <a:lnTo>
                    <a:pt x="2618136" y="1278540"/>
                  </a:lnTo>
                  <a:lnTo>
                    <a:pt x="2584979" y="1305899"/>
                  </a:lnTo>
                  <a:lnTo>
                    <a:pt x="2546925" y="1326558"/>
                  </a:lnTo>
                  <a:lnTo>
                    <a:pt x="2504877" y="1339615"/>
                  </a:lnTo>
                  <a:lnTo>
                    <a:pt x="2459736" y="1344168"/>
                  </a:lnTo>
                  <a:lnTo>
                    <a:pt x="224028" y="1344168"/>
                  </a:lnTo>
                  <a:lnTo>
                    <a:pt x="178879" y="1339615"/>
                  </a:lnTo>
                  <a:lnTo>
                    <a:pt x="136827" y="1326558"/>
                  </a:lnTo>
                  <a:lnTo>
                    <a:pt x="98773" y="1305899"/>
                  </a:lnTo>
                  <a:lnTo>
                    <a:pt x="65617" y="1278540"/>
                  </a:lnTo>
                  <a:lnTo>
                    <a:pt x="38261" y="1245383"/>
                  </a:lnTo>
                  <a:lnTo>
                    <a:pt x="17605" y="1207329"/>
                  </a:lnTo>
                  <a:lnTo>
                    <a:pt x="4551" y="1165281"/>
                  </a:lnTo>
                  <a:lnTo>
                    <a:pt x="0" y="1120140"/>
                  </a:lnTo>
                  <a:lnTo>
                    <a:pt x="0" y="224027"/>
                  </a:lnTo>
                  <a:close/>
                </a:path>
              </a:pathLst>
            </a:custGeom>
            <a:ln w="9524">
              <a:solidFill>
                <a:srgbClr val="0D6A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9132" y="3583889"/>
            <a:ext cx="1619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PRESUPUESTOS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20528" y="122364"/>
            <a:ext cx="4633595" cy="3088640"/>
            <a:chOff x="3720528" y="122364"/>
            <a:chExt cx="4633595" cy="3088640"/>
          </a:xfrm>
        </p:grpSpPr>
        <p:sp>
          <p:nvSpPr>
            <p:cNvPr id="9" name="object 9"/>
            <p:cNvSpPr/>
            <p:nvPr/>
          </p:nvSpPr>
          <p:spPr>
            <a:xfrm>
              <a:off x="3728465" y="130302"/>
              <a:ext cx="4617720" cy="3072765"/>
            </a:xfrm>
            <a:custGeom>
              <a:avLst/>
              <a:gdLst/>
              <a:ahLst/>
              <a:cxnLst/>
              <a:rect l="l" t="t" r="r" b="b"/>
              <a:pathLst>
                <a:path w="4617720" h="3072765">
                  <a:moveTo>
                    <a:pt x="4105656" y="0"/>
                  </a:moveTo>
                  <a:lnTo>
                    <a:pt x="512063" y="0"/>
                  </a:lnTo>
                  <a:lnTo>
                    <a:pt x="465452" y="2092"/>
                  </a:lnTo>
                  <a:lnTo>
                    <a:pt x="420013" y="8249"/>
                  </a:lnTo>
                  <a:lnTo>
                    <a:pt x="375928" y="18289"/>
                  </a:lnTo>
                  <a:lnTo>
                    <a:pt x="333378" y="32033"/>
                  </a:lnTo>
                  <a:lnTo>
                    <a:pt x="292543" y="49299"/>
                  </a:lnTo>
                  <a:lnTo>
                    <a:pt x="253604" y="69906"/>
                  </a:lnTo>
                  <a:lnTo>
                    <a:pt x="216742" y="93674"/>
                  </a:lnTo>
                  <a:lnTo>
                    <a:pt x="182137" y="120423"/>
                  </a:lnTo>
                  <a:lnTo>
                    <a:pt x="149971" y="149971"/>
                  </a:lnTo>
                  <a:lnTo>
                    <a:pt x="120423" y="182137"/>
                  </a:lnTo>
                  <a:lnTo>
                    <a:pt x="93674" y="216742"/>
                  </a:lnTo>
                  <a:lnTo>
                    <a:pt x="69906" y="253604"/>
                  </a:lnTo>
                  <a:lnTo>
                    <a:pt x="49299" y="292543"/>
                  </a:lnTo>
                  <a:lnTo>
                    <a:pt x="32033" y="333378"/>
                  </a:lnTo>
                  <a:lnTo>
                    <a:pt x="18289" y="375928"/>
                  </a:lnTo>
                  <a:lnTo>
                    <a:pt x="8249" y="420013"/>
                  </a:lnTo>
                  <a:lnTo>
                    <a:pt x="2092" y="465452"/>
                  </a:lnTo>
                  <a:lnTo>
                    <a:pt x="0" y="512063"/>
                  </a:lnTo>
                  <a:lnTo>
                    <a:pt x="0" y="2560320"/>
                  </a:lnTo>
                  <a:lnTo>
                    <a:pt x="2092" y="2606931"/>
                  </a:lnTo>
                  <a:lnTo>
                    <a:pt x="8249" y="2652370"/>
                  </a:lnTo>
                  <a:lnTo>
                    <a:pt x="18289" y="2696455"/>
                  </a:lnTo>
                  <a:lnTo>
                    <a:pt x="32033" y="2739005"/>
                  </a:lnTo>
                  <a:lnTo>
                    <a:pt x="49299" y="2779840"/>
                  </a:lnTo>
                  <a:lnTo>
                    <a:pt x="69906" y="2818779"/>
                  </a:lnTo>
                  <a:lnTo>
                    <a:pt x="93674" y="2855641"/>
                  </a:lnTo>
                  <a:lnTo>
                    <a:pt x="120423" y="2890246"/>
                  </a:lnTo>
                  <a:lnTo>
                    <a:pt x="149971" y="2922412"/>
                  </a:lnTo>
                  <a:lnTo>
                    <a:pt x="182137" y="2951960"/>
                  </a:lnTo>
                  <a:lnTo>
                    <a:pt x="216742" y="2978709"/>
                  </a:lnTo>
                  <a:lnTo>
                    <a:pt x="253604" y="3002477"/>
                  </a:lnTo>
                  <a:lnTo>
                    <a:pt x="292543" y="3023084"/>
                  </a:lnTo>
                  <a:lnTo>
                    <a:pt x="333378" y="3040350"/>
                  </a:lnTo>
                  <a:lnTo>
                    <a:pt x="375928" y="3054094"/>
                  </a:lnTo>
                  <a:lnTo>
                    <a:pt x="420013" y="3064134"/>
                  </a:lnTo>
                  <a:lnTo>
                    <a:pt x="465452" y="3070291"/>
                  </a:lnTo>
                  <a:lnTo>
                    <a:pt x="512063" y="3072384"/>
                  </a:lnTo>
                  <a:lnTo>
                    <a:pt x="4105656" y="3072384"/>
                  </a:lnTo>
                  <a:lnTo>
                    <a:pt x="4152267" y="3070291"/>
                  </a:lnTo>
                  <a:lnTo>
                    <a:pt x="4197706" y="3064134"/>
                  </a:lnTo>
                  <a:lnTo>
                    <a:pt x="4241791" y="3054094"/>
                  </a:lnTo>
                  <a:lnTo>
                    <a:pt x="4284341" y="3040350"/>
                  </a:lnTo>
                  <a:lnTo>
                    <a:pt x="4325176" y="3023084"/>
                  </a:lnTo>
                  <a:lnTo>
                    <a:pt x="4364115" y="3002477"/>
                  </a:lnTo>
                  <a:lnTo>
                    <a:pt x="4400977" y="2978709"/>
                  </a:lnTo>
                  <a:lnTo>
                    <a:pt x="4435582" y="2951960"/>
                  </a:lnTo>
                  <a:lnTo>
                    <a:pt x="4467748" y="2922412"/>
                  </a:lnTo>
                  <a:lnTo>
                    <a:pt x="4497296" y="2890246"/>
                  </a:lnTo>
                  <a:lnTo>
                    <a:pt x="4524045" y="2855641"/>
                  </a:lnTo>
                  <a:lnTo>
                    <a:pt x="4547813" y="2818779"/>
                  </a:lnTo>
                  <a:lnTo>
                    <a:pt x="4568420" y="2779840"/>
                  </a:lnTo>
                  <a:lnTo>
                    <a:pt x="4585686" y="2739005"/>
                  </a:lnTo>
                  <a:lnTo>
                    <a:pt x="4599430" y="2696455"/>
                  </a:lnTo>
                  <a:lnTo>
                    <a:pt x="4609470" y="2652370"/>
                  </a:lnTo>
                  <a:lnTo>
                    <a:pt x="4615627" y="2606931"/>
                  </a:lnTo>
                  <a:lnTo>
                    <a:pt x="4617720" y="2560320"/>
                  </a:lnTo>
                  <a:lnTo>
                    <a:pt x="4617720" y="512063"/>
                  </a:lnTo>
                  <a:lnTo>
                    <a:pt x="4615627" y="465452"/>
                  </a:lnTo>
                  <a:lnTo>
                    <a:pt x="4609470" y="420013"/>
                  </a:lnTo>
                  <a:lnTo>
                    <a:pt x="4599430" y="375928"/>
                  </a:lnTo>
                  <a:lnTo>
                    <a:pt x="4585686" y="333378"/>
                  </a:lnTo>
                  <a:lnTo>
                    <a:pt x="4568420" y="292543"/>
                  </a:lnTo>
                  <a:lnTo>
                    <a:pt x="4547813" y="253604"/>
                  </a:lnTo>
                  <a:lnTo>
                    <a:pt x="4524045" y="216742"/>
                  </a:lnTo>
                  <a:lnTo>
                    <a:pt x="4497296" y="182137"/>
                  </a:lnTo>
                  <a:lnTo>
                    <a:pt x="4467748" y="149971"/>
                  </a:lnTo>
                  <a:lnTo>
                    <a:pt x="4435582" y="120423"/>
                  </a:lnTo>
                  <a:lnTo>
                    <a:pt x="4400977" y="93674"/>
                  </a:lnTo>
                  <a:lnTo>
                    <a:pt x="4364115" y="69906"/>
                  </a:lnTo>
                  <a:lnTo>
                    <a:pt x="4325176" y="49299"/>
                  </a:lnTo>
                  <a:lnTo>
                    <a:pt x="4284341" y="32033"/>
                  </a:lnTo>
                  <a:lnTo>
                    <a:pt x="4241791" y="18289"/>
                  </a:lnTo>
                  <a:lnTo>
                    <a:pt x="4197706" y="8249"/>
                  </a:lnTo>
                  <a:lnTo>
                    <a:pt x="4152267" y="2092"/>
                  </a:lnTo>
                  <a:lnTo>
                    <a:pt x="4105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8465" y="130302"/>
              <a:ext cx="4617720" cy="3072765"/>
            </a:xfrm>
            <a:custGeom>
              <a:avLst/>
              <a:gdLst/>
              <a:ahLst/>
              <a:cxnLst/>
              <a:rect l="l" t="t" r="r" b="b"/>
              <a:pathLst>
                <a:path w="4617720" h="3072765">
                  <a:moveTo>
                    <a:pt x="0" y="512063"/>
                  </a:moveTo>
                  <a:lnTo>
                    <a:pt x="2092" y="465452"/>
                  </a:lnTo>
                  <a:lnTo>
                    <a:pt x="8249" y="420013"/>
                  </a:lnTo>
                  <a:lnTo>
                    <a:pt x="18289" y="375928"/>
                  </a:lnTo>
                  <a:lnTo>
                    <a:pt x="32033" y="333378"/>
                  </a:lnTo>
                  <a:lnTo>
                    <a:pt x="49299" y="292543"/>
                  </a:lnTo>
                  <a:lnTo>
                    <a:pt x="69906" y="253604"/>
                  </a:lnTo>
                  <a:lnTo>
                    <a:pt x="93674" y="216742"/>
                  </a:lnTo>
                  <a:lnTo>
                    <a:pt x="120423" y="182137"/>
                  </a:lnTo>
                  <a:lnTo>
                    <a:pt x="149971" y="149971"/>
                  </a:lnTo>
                  <a:lnTo>
                    <a:pt x="182137" y="120423"/>
                  </a:lnTo>
                  <a:lnTo>
                    <a:pt x="216742" y="93674"/>
                  </a:lnTo>
                  <a:lnTo>
                    <a:pt x="253604" y="69906"/>
                  </a:lnTo>
                  <a:lnTo>
                    <a:pt x="292543" y="49299"/>
                  </a:lnTo>
                  <a:lnTo>
                    <a:pt x="333378" y="32033"/>
                  </a:lnTo>
                  <a:lnTo>
                    <a:pt x="375928" y="18289"/>
                  </a:lnTo>
                  <a:lnTo>
                    <a:pt x="420013" y="8249"/>
                  </a:lnTo>
                  <a:lnTo>
                    <a:pt x="465452" y="2092"/>
                  </a:lnTo>
                  <a:lnTo>
                    <a:pt x="512063" y="0"/>
                  </a:lnTo>
                  <a:lnTo>
                    <a:pt x="4105656" y="0"/>
                  </a:lnTo>
                  <a:lnTo>
                    <a:pt x="4152267" y="2092"/>
                  </a:lnTo>
                  <a:lnTo>
                    <a:pt x="4197706" y="8249"/>
                  </a:lnTo>
                  <a:lnTo>
                    <a:pt x="4241791" y="18289"/>
                  </a:lnTo>
                  <a:lnTo>
                    <a:pt x="4284341" y="32033"/>
                  </a:lnTo>
                  <a:lnTo>
                    <a:pt x="4325176" y="49299"/>
                  </a:lnTo>
                  <a:lnTo>
                    <a:pt x="4364115" y="69906"/>
                  </a:lnTo>
                  <a:lnTo>
                    <a:pt x="4400977" y="93674"/>
                  </a:lnTo>
                  <a:lnTo>
                    <a:pt x="4435582" y="120423"/>
                  </a:lnTo>
                  <a:lnTo>
                    <a:pt x="4467748" y="149971"/>
                  </a:lnTo>
                  <a:lnTo>
                    <a:pt x="4497296" y="182137"/>
                  </a:lnTo>
                  <a:lnTo>
                    <a:pt x="4524045" y="216742"/>
                  </a:lnTo>
                  <a:lnTo>
                    <a:pt x="4547813" y="253604"/>
                  </a:lnTo>
                  <a:lnTo>
                    <a:pt x="4568420" y="292543"/>
                  </a:lnTo>
                  <a:lnTo>
                    <a:pt x="4585686" y="333378"/>
                  </a:lnTo>
                  <a:lnTo>
                    <a:pt x="4599430" y="375928"/>
                  </a:lnTo>
                  <a:lnTo>
                    <a:pt x="4609470" y="420013"/>
                  </a:lnTo>
                  <a:lnTo>
                    <a:pt x="4615627" y="465452"/>
                  </a:lnTo>
                  <a:lnTo>
                    <a:pt x="4617720" y="512063"/>
                  </a:lnTo>
                  <a:lnTo>
                    <a:pt x="4617720" y="2560320"/>
                  </a:lnTo>
                  <a:lnTo>
                    <a:pt x="4615627" y="2606931"/>
                  </a:lnTo>
                  <a:lnTo>
                    <a:pt x="4609470" y="2652370"/>
                  </a:lnTo>
                  <a:lnTo>
                    <a:pt x="4599430" y="2696455"/>
                  </a:lnTo>
                  <a:lnTo>
                    <a:pt x="4585686" y="2739005"/>
                  </a:lnTo>
                  <a:lnTo>
                    <a:pt x="4568420" y="2779840"/>
                  </a:lnTo>
                  <a:lnTo>
                    <a:pt x="4547813" y="2818779"/>
                  </a:lnTo>
                  <a:lnTo>
                    <a:pt x="4524045" y="2855641"/>
                  </a:lnTo>
                  <a:lnTo>
                    <a:pt x="4497296" y="2890246"/>
                  </a:lnTo>
                  <a:lnTo>
                    <a:pt x="4467748" y="2922412"/>
                  </a:lnTo>
                  <a:lnTo>
                    <a:pt x="4435582" y="2951960"/>
                  </a:lnTo>
                  <a:lnTo>
                    <a:pt x="4400977" y="2978709"/>
                  </a:lnTo>
                  <a:lnTo>
                    <a:pt x="4364115" y="3002477"/>
                  </a:lnTo>
                  <a:lnTo>
                    <a:pt x="4325176" y="3023084"/>
                  </a:lnTo>
                  <a:lnTo>
                    <a:pt x="4284341" y="3040350"/>
                  </a:lnTo>
                  <a:lnTo>
                    <a:pt x="4241791" y="3054094"/>
                  </a:lnTo>
                  <a:lnTo>
                    <a:pt x="4197706" y="3064134"/>
                  </a:lnTo>
                  <a:lnTo>
                    <a:pt x="4152267" y="3070291"/>
                  </a:lnTo>
                  <a:lnTo>
                    <a:pt x="4105656" y="3072384"/>
                  </a:lnTo>
                  <a:lnTo>
                    <a:pt x="512063" y="3072384"/>
                  </a:lnTo>
                  <a:lnTo>
                    <a:pt x="465452" y="3070291"/>
                  </a:lnTo>
                  <a:lnTo>
                    <a:pt x="420013" y="3064134"/>
                  </a:lnTo>
                  <a:lnTo>
                    <a:pt x="375928" y="3054094"/>
                  </a:lnTo>
                  <a:lnTo>
                    <a:pt x="333378" y="3040350"/>
                  </a:lnTo>
                  <a:lnTo>
                    <a:pt x="292543" y="3023084"/>
                  </a:lnTo>
                  <a:lnTo>
                    <a:pt x="253604" y="3002477"/>
                  </a:lnTo>
                  <a:lnTo>
                    <a:pt x="216742" y="2978709"/>
                  </a:lnTo>
                  <a:lnTo>
                    <a:pt x="182137" y="2951960"/>
                  </a:lnTo>
                  <a:lnTo>
                    <a:pt x="149971" y="2922412"/>
                  </a:lnTo>
                  <a:lnTo>
                    <a:pt x="120423" y="2890246"/>
                  </a:lnTo>
                  <a:lnTo>
                    <a:pt x="93674" y="2855641"/>
                  </a:lnTo>
                  <a:lnTo>
                    <a:pt x="69906" y="2818779"/>
                  </a:lnTo>
                  <a:lnTo>
                    <a:pt x="49299" y="2779840"/>
                  </a:lnTo>
                  <a:lnTo>
                    <a:pt x="32033" y="2739005"/>
                  </a:lnTo>
                  <a:lnTo>
                    <a:pt x="18289" y="2696455"/>
                  </a:lnTo>
                  <a:lnTo>
                    <a:pt x="8249" y="2652370"/>
                  </a:lnTo>
                  <a:lnTo>
                    <a:pt x="2092" y="2606931"/>
                  </a:lnTo>
                  <a:lnTo>
                    <a:pt x="0" y="2560320"/>
                  </a:lnTo>
                  <a:lnTo>
                    <a:pt x="0" y="512063"/>
                  </a:lnTo>
                  <a:close/>
                </a:path>
              </a:pathLst>
            </a:custGeom>
            <a:ln w="1587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54907" y="386918"/>
            <a:ext cx="3957954" cy="24587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3835" algn="ctr">
              <a:lnSpc>
                <a:spcPct val="100000"/>
              </a:lnSpc>
              <a:spcBef>
                <a:spcPts val="135"/>
              </a:spcBef>
            </a:pPr>
            <a:r>
              <a:rPr sz="1550" b="1" spc="20" dirty="0">
                <a:latin typeface="TeXGyreAdventor"/>
                <a:cs typeface="TeXGyreAdventor"/>
              </a:rPr>
              <a:t>PRESUPUESTOS</a:t>
            </a:r>
            <a:r>
              <a:rPr sz="1550" b="1" spc="145" dirty="0">
                <a:latin typeface="TeXGyreAdventor"/>
                <a:cs typeface="TeXGyreAdventor"/>
              </a:rPr>
              <a:t> </a:t>
            </a:r>
            <a:r>
              <a:rPr sz="1550" b="1" spc="20" dirty="0">
                <a:latin typeface="TeXGyreAdventor"/>
                <a:cs typeface="TeXGyreAdventor"/>
              </a:rPr>
              <a:t>GENERALES</a:t>
            </a:r>
            <a:endParaRPr sz="1550">
              <a:latin typeface="TeXGyreAdventor"/>
              <a:cs typeface="TeXGyreAdventor"/>
            </a:endParaRPr>
          </a:p>
          <a:p>
            <a:pPr marL="203200" algn="ctr">
              <a:lnSpc>
                <a:spcPct val="100000"/>
              </a:lnSpc>
              <a:spcBef>
                <a:spcPts val="55"/>
              </a:spcBef>
            </a:pPr>
            <a:r>
              <a:rPr sz="1150" spc="25" dirty="0">
                <a:latin typeface="TeXGyreAdventor"/>
                <a:cs typeface="TeXGyreAdventor"/>
              </a:rPr>
              <a:t>SECCIÓN</a:t>
            </a:r>
            <a:r>
              <a:rPr sz="1150" spc="20" dirty="0">
                <a:latin typeface="TeXGyreAdventor"/>
                <a:cs typeface="TeXGyreAdventor"/>
              </a:rPr>
              <a:t> </a:t>
            </a:r>
            <a:r>
              <a:rPr sz="1150" spc="15" dirty="0">
                <a:latin typeface="TeXGyreAdventor"/>
                <a:cs typeface="TeXGyreAdventor"/>
              </a:rPr>
              <a:t>III</a:t>
            </a:r>
            <a:endParaRPr sz="1150">
              <a:latin typeface="TeXGyreAdventor"/>
              <a:cs typeface="TeXGyreAdventor"/>
            </a:endParaRPr>
          </a:p>
          <a:p>
            <a:pPr marL="634365" marR="422275" algn="ctr">
              <a:lnSpc>
                <a:spcPts val="1440"/>
              </a:lnSpc>
              <a:spcBef>
                <a:spcPts val="55"/>
              </a:spcBef>
            </a:pPr>
            <a:r>
              <a:rPr sz="1150" spc="-5" dirty="0">
                <a:latin typeface="TeXGyreAdventor"/>
                <a:cs typeface="TeXGyreAdventor"/>
              </a:rPr>
              <a:t>LAS </a:t>
            </a:r>
            <a:r>
              <a:rPr sz="1150" spc="25" dirty="0">
                <a:latin typeface="TeXGyreAdventor"/>
                <a:cs typeface="TeXGyreAdventor"/>
              </a:rPr>
              <a:t>MEDIDAS </a:t>
            </a:r>
            <a:r>
              <a:rPr sz="1150" spc="30" dirty="0">
                <a:latin typeface="TeXGyreAdventor"/>
                <a:cs typeface="TeXGyreAdventor"/>
              </a:rPr>
              <a:t>DE COERCIÓN </a:t>
            </a:r>
            <a:r>
              <a:rPr sz="1150" spc="15" dirty="0">
                <a:latin typeface="TeXGyreAdventor"/>
                <a:cs typeface="TeXGyreAdventor"/>
              </a:rPr>
              <a:t>PROCESAL  </a:t>
            </a:r>
            <a:r>
              <a:rPr sz="1150" dirty="0">
                <a:latin typeface="TeXGyreAdventor"/>
                <a:cs typeface="TeXGyreAdventor"/>
              </a:rPr>
              <a:t>TÍTULO</a:t>
            </a:r>
            <a:r>
              <a:rPr sz="1150" spc="114" dirty="0">
                <a:latin typeface="TeXGyreAdventor"/>
                <a:cs typeface="TeXGyreAdventor"/>
              </a:rPr>
              <a:t> </a:t>
            </a:r>
            <a:r>
              <a:rPr sz="1150" spc="5" dirty="0">
                <a:latin typeface="TeXGyreAdventor"/>
                <a:cs typeface="TeXGyreAdventor"/>
              </a:rPr>
              <a:t>I</a:t>
            </a:r>
            <a:endParaRPr sz="1150">
              <a:latin typeface="TeXGyreAdventor"/>
              <a:cs typeface="TeXGyreAdventor"/>
            </a:endParaRPr>
          </a:p>
          <a:p>
            <a:pPr marL="201930" algn="ctr">
              <a:lnSpc>
                <a:spcPct val="100000"/>
              </a:lnSpc>
              <a:spcBef>
                <a:spcPts val="5"/>
              </a:spcBef>
            </a:pPr>
            <a:r>
              <a:rPr sz="1150" spc="20" dirty="0">
                <a:latin typeface="TeXGyreAdventor"/>
                <a:cs typeface="TeXGyreAdventor"/>
              </a:rPr>
              <a:t>PRECEPTOS</a:t>
            </a:r>
            <a:r>
              <a:rPr sz="1150" spc="15" dirty="0">
                <a:latin typeface="TeXGyreAdventor"/>
                <a:cs typeface="TeXGyreAdventor"/>
              </a:rPr>
              <a:t> GENERALES</a:t>
            </a:r>
            <a:endParaRPr sz="1150">
              <a:latin typeface="TeXGyreAdventor"/>
              <a:cs typeface="TeXGyreAdventor"/>
            </a:endParaRPr>
          </a:p>
          <a:p>
            <a:pPr marL="300990" indent="-28829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550" spc="10" dirty="0">
                <a:latin typeface="TeXGyreAdventor"/>
                <a:cs typeface="TeXGyreAdventor"/>
              </a:rPr>
              <a:t>Principio </a:t>
            </a:r>
            <a:r>
              <a:rPr sz="1550" spc="15" dirty="0">
                <a:latin typeface="TeXGyreAdventor"/>
                <a:cs typeface="TeXGyreAdventor"/>
              </a:rPr>
              <a:t>de</a:t>
            </a:r>
            <a:r>
              <a:rPr sz="1550" spc="105" dirty="0">
                <a:latin typeface="TeXGyreAdventor"/>
                <a:cs typeface="TeXGyreAdventor"/>
              </a:rPr>
              <a:t> </a:t>
            </a:r>
            <a:r>
              <a:rPr sz="1550" spc="20" dirty="0">
                <a:latin typeface="TeXGyreAdventor"/>
                <a:cs typeface="TeXGyreAdventor"/>
              </a:rPr>
              <a:t>Legalidad.</a:t>
            </a:r>
            <a:endParaRPr sz="1550">
              <a:latin typeface="TeXGyreAdventor"/>
              <a:cs typeface="TeXGyreAdventor"/>
            </a:endParaRPr>
          </a:p>
          <a:p>
            <a:pPr marL="300990" indent="-28829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550" spc="15" dirty="0">
                <a:latin typeface="TeXGyreAdventor"/>
                <a:cs typeface="TeXGyreAdventor"/>
              </a:rPr>
              <a:t>Jurisdiccionalidad.</a:t>
            </a:r>
            <a:endParaRPr sz="1550">
              <a:latin typeface="TeXGyreAdventor"/>
              <a:cs typeface="TeXGyreAdventor"/>
            </a:endParaRPr>
          </a:p>
          <a:p>
            <a:pPr marL="300990" indent="-28829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550" spc="15" dirty="0">
                <a:latin typeface="TeXGyreAdventor"/>
                <a:cs typeface="TeXGyreAdventor"/>
              </a:rPr>
              <a:t>Proporcionalidad.</a:t>
            </a:r>
            <a:endParaRPr sz="1550">
              <a:latin typeface="TeXGyreAdventor"/>
              <a:cs typeface="TeXGyreAdventor"/>
            </a:endParaRPr>
          </a:p>
          <a:p>
            <a:pPr marL="300990" indent="-28829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550" spc="20" dirty="0">
                <a:latin typeface="TeXGyreAdventor"/>
                <a:cs typeface="TeXGyreAdventor"/>
              </a:rPr>
              <a:t>Temporalidad.</a:t>
            </a:r>
            <a:endParaRPr sz="1550">
              <a:latin typeface="TeXGyreAdventor"/>
              <a:cs typeface="TeXGyreAdventor"/>
            </a:endParaRPr>
          </a:p>
          <a:p>
            <a:pPr marL="300990" indent="-28829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300355" algn="l"/>
                <a:tab pos="300990" algn="l"/>
              </a:tabLst>
            </a:pPr>
            <a:r>
              <a:rPr sz="1550" spc="15" dirty="0">
                <a:latin typeface="TeXGyreAdventor"/>
                <a:cs typeface="TeXGyreAdventor"/>
              </a:rPr>
              <a:t>Función cautelar, asegurativa,</a:t>
            </a:r>
            <a:r>
              <a:rPr sz="1550" spc="135" dirty="0">
                <a:latin typeface="TeXGyreAdventor"/>
                <a:cs typeface="TeXGyreAdventor"/>
              </a:rPr>
              <a:t> </a:t>
            </a:r>
            <a:r>
              <a:rPr sz="1550" spc="10" dirty="0">
                <a:latin typeface="TeXGyreAdventor"/>
                <a:cs typeface="TeXGyreAdventor"/>
              </a:rPr>
              <a:t>tuitivo</a:t>
            </a:r>
            <a:endParaRPr sz="1550">
              <a:latin typeface="TeXGyreAdventor"/>
              <a:cs typeface="TeXGyreAdventor"/>
            </a:endParaRPr>
          </a:p>
          <a:p>
            <a:pPr marL="300355">
              <a:lnSpc>
                <a:spcPct val="100000"/>
              </a:lnSpc>
              <a:spcBef>
                <a:spcPts val="45"/>
              </a:spcBef>
            </a:pPr>
            <a:r>
              <a:rPr sz="1550" spc="10" dirty="0">
                <a:latin typeface="TeXGyreAdventor"/>
                <a:cs typeface="TeXGyreAdventor"/>
              </a:rPr>
              <a:t>coercitiva.</a:t>
            </a:r>
            <a:endParaRPr sz="1550">
              <a:latin typeface="TeXGyreAdventor"/>
              <a:cs typeface="TeXGyreAdventor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20528" y="4264596"/>
            <a:ext cx="4633595" cy="2503170"/>
            <a:chOff x="3720528" y="4264596"/>
            <a:chExt cx="4633595" cy="2503170"/>
          </a:xfrm>
        </p:grpSpPr>
        <p:sp>
          <p:nvSpPr>
            <p:cNvPr id="13" name="object 13"/>
            <p:cNvSpPr/>
            <p:nvPr/>
          </p:nvSpPr>
          <p:spPr>
            <a:xfrm>
              <a:off x="3728465" y="4272534"/>
              <a:ext cx="4617720" cy="2487295"/>
            </a:xfrm>
            <a:custGeom>
              <a:avLst/>
              <a:gdLst/>
              <a:ahLst/>
              <a:cxnLst/>
              <a:rect l="l" t="t" r="r" b="b"/>
              <a:pathLst>
                <a:path w="4617720" h="2487295">
                  <a:moveTo>
                    <a:pt x="4203192" y="0"/>
                  </a:moveTo>
                  <a:lnTo>
                    <a:pt x="414528" y="0"/>
                  </a:lnTo>
                  <a:lnTo>
                    <a:pt x="366177" y="2788"/>
                  </a:lnTo>
                  <a:lnTo>
                    <a:pt x="319466" y="10945"/>
                  </a:lnTo>
                  <a:lnTo>
                    <a:pt x="274707" y="24161"/>
                  </a:lnTo>
                  <a:lnTo>
                    <a:pt x="232210" y="42125"/>
                  </a:lnTo>
                  <a:lnTo>
                    <a:pt x="192285" y="64526"/>
                  </a:lnTo>
                  <a:lnTo>
                    <a:pt x="155243" y="91053"/>
                  </a:lnTo>
                  <a:lnTo>
                    <a:pt x="121396" y="121396"/>
                  </a:lnTo>
                  <a:lnTo>
                    <a:pt x="91053" y="155243"/>
                  </a:lnTo>
                  <a:lnTo>
                    <a:pt x="64526" y="192285"/>
                  </a:lnTo>
                  <a:lnTo>
                    <a:pt x="42125" y="232210"/>
                  </a:lnTo>
                  <a:lnTo>
                    <a:pt x="24161" y="274707"/>
                  </a:lnTo>
                  <a:lnTo>
                    <a:pt x="10945" y="319466"/>
                  </a:lnTo>
                  <a:lnTo>
                    <a:pt x="2788" y="366177"/>
                  </a:lnTo>
                  <a:lnTo>
                    <a:pt x="0" y="414528"/>
                  </a:lnTo>
                  <a:lnTo>
                    <a:pt x="0" y="2072627"/>
                  </a:lnTo>
                  <a:lnTo>
                    <a:pt x="2788" y="2120971"/>
                  </a:lnTo>
                  <a:lnTo>
                    <a:pt x="10945" y="2167677"/>
                  </a:lnTo>
                  <a:lnTo>
                    <a:pt x="24161" y="2212434"/>
                  </a:lnTo>
                  <a:lnTo>
                    <a:pt x="42125" y="2254931"/>
                  </a:lnTo>
                  <a:lnTo>
                    <a:pt x="64526" y="2294856"/>
                  </a:lnTo>
                  <a:lnTo>
                    <a:pt x="91053" y="2331900"/>
                  </a:lnTo>
                  <a:lnTo>
                    <a:pt x="121396" y="2365751"/>
                  </a:lnTo>
                  <a:lnTo>
                    <a:pt x="155243" y="2396097"/>
                  </a:lnTo>
                  <a:lnTo>
                    <a:pt x="192285" y="2422628"/>
                  </a:lnTo>
                  <a:lnTo>
                    <a:pt x="232210" y="2445033"/>
                  </a:lnTo>
                  <a:lnTo>
                    <a:pt x="274707" y="2463000"/>
                  </a:lnTo>
                  <a:lnTo>
                    <a:pt x="319466" y="2476219"/>
                  </a:lnTo>
                  <a:lnTo>
                    <a:pt x="366177" y="2484379"/>
                  </a:lnTo>
                  <a:lnTo>
                    <a:pt x="414528" y="2487168"/>
                  </a:lnTo>
                  <a:lnTo>
                    <a:pt x="4203192" y="2487168"/>
                  </a:lnTo>
                  <a:lnTo>
                    <a:pt x="4251542" y="2484379"/>
                  </a:lnTo>
                  <a:lnTo>
                    <a:pt x="4298253" y="2476219"/>
                  </a:lnTo>
                  <a:lnTo>
                    <a:pt x="4343012" y="2463000"/>
                  </a:lnTo>
                  <a:lnTo>
                    <a:pt x="4385509" y="2445033"/>
                  </a:lnTo>
                  <a:lnTo>
                    <a:pt x="4425434" y="2422628"/>
                  </a:lnTo>
                  <a:lnTo>
                    <a:pt x="4462476" y="2396097"/>
                  </a:lnTo>
                  <a:lnTo>
                    <a:pt x="4496323" y="2365751"/>
                  </a:lnTo>
                  <a:lnTo>
                    <a:pt x="4526666" y="2331900"/>
                  </a:lnTo>
                  <a:lnTo>
                    <a:pt x="4553193" y="2294856"/>
                  </a:lnTo>
                  <a:lnTo>
                    <a:pt x="4575594" y="2254931"/>
                  </a:lnTo>
                  <a:lnTo>
                    <a:pt x="4593558" y="2212434"/>
                  </a:lnTo>
                  <a:lnTo>
                    <a:pt x="4606774" y="2167677"/>
                  </a:lnTo>
                  <a:lnTo>
                    <a:pt x="4614931" y="2120971"/>
                  </a:lnTo>
                  <a:lnTo>
                    <a:pt x="4617720" y="2072627"/>
                  </a:lnTo>
                  <a:lnTo>
                    <a:pt x="4617720" y="414528"/>
                  </a:lnTo>
                  <a:lnTo>
                    <a:pt x="4614931" y="366177"/>
                  </a:lnTo>
                  <a:lnTo>
                    <a:pt x="4606774" y="319466"/>
                  </a:lnTo>
                  <a:lnTo>
                    <a:pt x="4593558" y="274707"/>
                  </a:lnTo>
                  <a:lnTo>
                    <a:pt x="4575594" y="232210"/>
                  </a:lnTo>
                  <a:lnTo>
                    <a:pt x="4553193" y="192285"/>
                  </a:lnTo>
                  <a:lnTo>
                    <a:pt x="4526666" y="155243"/>
                  </a:lnTo>
                  <a:lnTo>
                    <a:pt x="4496323" y="121396"/>
                  </a:lnTo>
                  <a:lnTo>
                    <a:pt x="4462476" y="91053"/>
                  </a:lnTo>
                  <a:lnTo>
                    <a:pt x="4425434" y="64526"/>
                  </a:lnTo>
                  <a:lnTo>
                    <a:pt x="4385509" y="42125"/>
                  </a:lnTo>
                  <a:lnTo>
                    <a:pt x="4343012" y="24161"/>
                  </a:lnTo>
                  <a:lnTo>
                    <a:pt x="4298253" y="10945"/>
                  </a:lnTo>
                  <a:lnTo>
                    <a:pt x="4251542" y="2788"/>
                  </a:lnTo>
                  <a:lnTo>
                    <a:pt x="4203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8465" y="4272534"/>
              <a:ext cx="4617720" cy="2487295"/>
            </a:xfrm>
            <a:custGeom>
              <a:avLst/>
              <a:gdLst/>
              <a:ahLst/>
              <a:cxnLst/>
              <a:rect l="l" t="t" r="r" b="b"/>
              <a:pathLst>
                <a:path w="4617720" h="2487295">
                  <a:moveTo>
                    <a:pt x="0" y="414528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203192" y="0"/>
                  </a:lnTo>
                  <a:lnTo>
                    <a:pt x="4251542" y="2788"/>
                  </a:lnTo>
                  <a:lnTo>
                    <a:pt x="4298253" y="10945"/>
                  </a:lnTo>
                  <a:lnTo>
                    <a:pt x="4343012" y="24161"/>
                  </a:lnTo>
                  <a:lnTo>
                    <a:pt x="4385509" y="42125"/>
                  </a:lnTo>
                  <a:lnTo>
                    <a:pt x="4425434" y="64526"/>
                  </a:lnTo>
                  <a:lnTo>
                    <a:pt x="4462476" y="91053"/>
                  </a:lnTo>
                  <a:lnTo>
                    <a:pt x="4496323" y="121396"/>
                  </a:lnTo>
                  <a:lnTo>
                    <a:pt x="4526666" y="155243"/>
                  </a:lnTo>
                  <a:lnTo>
                    <a:pt x="4553193" y="192285"/>
                  </a:lnTo>
                  <a:lnTo>
                    <a:pt x="4575594" y="232210"/>
                  </a:lnTo>
                  <a:lnTo>
                    <a:pt x="4593558" y="274707"/>
                  </a:lnTo>
                  <a:lnTo>
                    <a:pt x="4606774" y="319466"/>
                  </a:lnTo>
                  <a:lnTo>
                    <a:pt x="4614931" y="366177"/>
                  </a:lnTo>
                  <a:lnTo>
                    <a:pt x="4617720" y="414528"/>
                  </a:lnTo>
                  <a:lnTo>
                    <a:pt x="4617720" y="2072627"/>
                  </a:lnTo>
                  <a:lnTo>
                    <a:pt x="4614931" y="2120971"/>
                  </a:lnTo>
                  <a:lnTo>
                    <a:pt x="4606774" y="2167677"/>
                  </a:lnTo>
                  <a:lnTo>
                    <a:pt x="4593558" y="2212434"/>
                  </a:lnTo>
                  <a:lnTo>
                    <a:pt x="4575594" y="2254931"/>
                  </a:lnTo>
                  <a:lnTo>
                    <a:pt x="4553193" y="2294856"/>
                  </a:lnTo>
                  <a:lnTo>
                    <a:pt x="4526666" y="2331900"/>
                  </a:lnTo>
                  <a:lnTo>
                    <a:pt x="4496323" y="2365751"/>
                  </a:lnTo>
                  <a:lnTo>
                    <a:pt x="4462476" y="2396097"/>
                  </a:lnTo>
                  <a:lnTo>
                    <a:pt x="4425434" y="2422628"/>
                  </a:lnTo>
                  <a:lnTo>
                    <a:pt x="4385509" y="2445033"/>
                  </a:lnTo>
                  <a:lnTo>
                    <a:pt x="4343012" y="2463000"/>
                  </a:lnTo>
                  <a:lnTo>
                    <a:pt x="4298253" y="2476219"/>
                  </a:lnTo>
                  <a:lnTo>
                    <a:pt x="4251542" y="2484379"/>
                  </a:lnTo>
                  <a:lnTo>
                    <a:pt x="4203192" y="2487168"/>
                  </a:lnTo>
                  <a:lnTo>
                    <a:pt x="414528" y="2487168"/>
                  </a:lnTo>
                  <a:lnTo>
                    <a:pt x="366177" y="2484379"/>
                  </a:lnTo>
                  <a:lnTo>
                    <a:pt x="319466" y="2476219"/>
                  </a:lnTo>
                  <a:lnTo>
                    <a:pt x="274707" y="2463000"/>
                  </a:lnTo>
                  <a:lnTo>
                    <a:pt x="232210" y="2445033"/>
                  </a:lnTo>
                  <a:lnTo>
                    <a:pt x="192285" y="2422628"/>
                  </a:lnTo>
                  <a:lnTo>
                    <a:pt x="155243" y="2396097"/>
                  </a:lnTo>
                  <a:lnTo>
                    <a:pt x="121396" y="2365751"/>
                  </a:lnTo>
                  <a:lnTo>
                    <a:pt x="91053" y="2331900"/>
                  </a:lnTo>
                  <a:lnTo>
                    <a:pt x="64526" y="2294856"/>
                  </a:lnTo>
                  <a:lnTo>
                    <a:pt x="42125" y="2254931"/>
                  </a:lnTo>
                  <a:lnTo>
                    <a:pt x="24161" y="2212434"/>
                  </a:lnTo>
                  <a:lnTo>
                    <a:pt x="10945" y="2167677"/>
                  </a:lnTo>
                  <a:lnTo>
                    <a:pt x="2788" y="2120971"/>
                  </a:lnTo>
                  <a:lnTo>
                    <a:pt x="0" y="2072627"/>
                  </a:lnTo>
                  <a:lnTo>
                    <a:pt x="0" y="414528"/>
                  </a:lnTo>
                  <a:close/>
                </a:path>
              </a:pathLst>
            </a:custGeom>
            <a:ln w="15875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26204" y="4331970"/>
            <a:ext cx="4133850" cy="2367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7470" algn="ctr">
              <a:lnSpc>
                <a:spcPct val="100000"/>
              </a:lnSpc>
              <a:spcBef>
                <a:spcPts val="135"/>
              </a:spcBef>
            </a:pPr>
            <a:r>
              <a:rPr sz="1550" b="1" spc="15" dirty="0">
                <a:latin typeface="TeXGyreAdventor"/>
                <a:cs typeface="TeXGyreAdventor"/>
              </a:rPr>
              <a:t>PRESUPUESTOS</a:t>
            </a:r>
            <a:r>
              <a:rPr sz="1550" b="1" spc="140" dirty="0">
                <a:latin typeface="TeXGyreAdventor"/>
                <a:cs typeface="TeXGyreAdventor"/>
              </a:rPr>
              <a:t> </a:t>
            </a:r>
            <a:r>
              <a:rPr sz="1550" b="1" spc="15" dirty="0">
                <a:latin typeface="TeXGyreAdventor"/>
                <a:cs typeface="TeXGyreAdventor"/>
              </a:rPr>
              <a:t>MATERIALES</a:t>
            </a:r>
            <a:endParaRPr sz="1550">
              <a:latin typeface="TeXGyreAdventor"/>
              <a:cs typeface="TeXGyreAdventor"/>
            </a:endParaRPr>
          </a:p>
          <a:p>
            <a:pPr marL="80010" algn="ctr">
              <a:lnSpc>
                <a:spcPct val="100000"/>
              </a:lnSpc>
              <a:spcBef>
                <a:spcPts val="45"/>
              </a:spcBef>
            </a:pPr>
            <a:r>
              <a:rPr sz="1550" spc="25" dirty="0">
                <a:latin typeface="TeXGyreAdventor"/>
                <a:cs typeface="TeXGyreAdventor"/>
              </a:rPr>
              <a:t>SECCIÓN</a:t>
            </a:r>
            <a:r>
              <a:rPr sz="1550" spc="10" dirty="0">
                <a:latin typeface="TeXGyreAdventor"/>
                <a:cs typeface="TeXGyreAdventor"/>
              </a:rPr>
              <a:t> </a:t>
            </a:r>
            <a:r>
              <a:rPr sz="1550" spc="30" dirty="0">
                <a:latin typeface="TeXGyreAdventor"/>
                <a:cs typeface="TeXGyreAdventor"/>
              </a:rPr>
              <a:t>III</a:t>
            </a:r>
            <a:endParaRPr sz="1550">
              <a:latin typeface="TeXGyreAdventor"/>
              <a:cs typeface="TeXGyreAdventor"/>
            </a:endParaRPr>
          </a:p>
          <a:p>
            <a:pPr marL="177165" marR="86360" algn="ctr">
              <a:lnSpc>
                <a:spcPts val="1950"/>
              </a:lnSpc>
              <a:spcBef>
                <a:spcPts val="40"/>
              </a:spcBef>
            </a:pPr>
            <a:r>
              <a:rPr sz="1550" spc="-5" dirty="0">
                <a:latin typeface="TeXGyreAdventor"/>
                <a:cs typeface="TeXGyreAdventor"/>
              </a:rPr>
              <a:t>LAS </a:t>
            </a:r>
            <a:r>
              <a:rPr sz="1550" spc="30" dirty="0">
                <a:latin typeface="TeXGyreAdventor"/>
                <a:cs typeface="TeXGyreAdventor"/>
              </a:rPr>
              <a:t>MEDIDAS </a:t>
            </a:r>
            <a:r>
              <a:rPr sz="1550" spc="20" dirty="0">
                <a:latin typeface="TeXGyreAdventor"/>
                <a:cs typeface="TeXGyreAdventor"/>
              </a:rPr>
              <a:t>DE </a:t>
            </a:r>
            <a:r>
              <a:rPr sz="1550" spc="25" dirty="0">
                <a:latin typeface="TeXGyreAdventor"/>
                <a:cs typeface="TeXGyreAdventor"/>
              </a:rPr>
              <a:t>COERCIÓN </a:t>
            </a:r>
            <a:r>
              <a:rPr sz="1550" spc="15" dirty="0">
                <a:latin typeface="TeXGyreAdventor"/>
                <a:cs typeface="TeXGyreAdventor"/>
              </a:rPr>
              <a:t>PROCESAL  </a:t>
            </a:r>
            <a:r>
              <a:rPr sz="1550" spc="10" dirty="0">
                <a:latin typeface="TeXGyreAdventor"/>
                <a:cs typeface="TeXGyreAdventor"/>
              </a:rPr>
              <a:t>TÍTULO</a:t>
            </a:r>
            <a:r>
              <a:rPr sz="1550" spc="95" dirty="0">
                <a:latin typeface="TeXGyreAdventor"/>
                <a:cs typeface="TeXGyreAdventor"/>
              </a:rPr>
              <a:t> </a:t>
            </a:r>
            <a:r>
              <a:rPr sz="1550" spc="30" dirty="0">
                <a:latin typeface="TeXGyreAdventor"/>
                <a:cs typeface="TeXGyreAdventor"/>
              </a:rPr>
              <a:t>III</a:t>
            </a:r>
            <a:endParaRPr sz="1550">
              <a:latin typeface="TeXGyreAdventor"/>
              <a:cs typeface="TeXGyreAdventor"/>
            </a:endParaRPr>
          </a:p>
          <a:p>
            <a:pPr marL="300990" indent="-288925">
              <a:lnSpc>
                <a:spcPts val="2055"/>
              </a:lnSpc>
              <a:buFont typeface="Arial"/>
              <a:buChar char="•"/>
              <a:tabLst>
                <a:tab pos="300990" algn="l"/>
                <a:tab pos="301625" algn="l"/>
              </a:tabLst>
            </a:pPr>
            <a:r>
              <a:rPr sz="1800" dirty="0">
                <a:latin typeface="TeXGyreAdventor"/>
                <a:cs typeface="TeXGyreAdventor"/>
              </a:rPr>
              <a:t>Graves y </a:t>
            </a:r>
            <a:r>
              <a:rPr sz="1800" spc="-5" dirty="0">
                <a:latin typeface="TeXGyreAdventor"/>
                <a:cs typeface="TeXGyreAdventor"/>
              </a:rPr>
              <a:t>fundados </a:t>
            </a:r>
            <a:r>
              <a:rPr sz="1800" spc="10" dirty="0">
                <a:latin typeface="TeXGyreAdventor"/>
                <a:cs typeface="TeXGyreAdventor"/>
              </a:rPr>
              <a:t>elementos</a:t>
            </a:r>
            <a:r>
              <a:rPr sz="1800" spc="-175" dirty="0">
                <a:latin typeface="TeXGyreAdventor"/>
                <a:cs typeface="TeXGyreAdventor"/>
              </a:rPr>
              <a:t> </a:t>
            </a:r>
            <a:r>
              <a:rPr sz="1800" spc="-10" dirty="0">
                <a:latin typeface="TeXGyreAdventor"/>
                <a:cs typeface="TeXGyreAdventor"/>
              </a:rPr>
              <a:t>de</a:t>
            </a:r>
            <a:endParaRPr sz="1800">
              <a:latin typeface="TeXGyreAdventor"/>
              <a:cs typeface="TeXGyreAdventor"/>
            </a:endParaRPr>
          </a:p>
          <a:p>
            <a:pPr marL="30099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eXGyreAdventor"/>
                <a:cs typeface="TeXGyreAdventor"/>
              </a:rPr>
              <a:t>convicción.</a:t>
            </a:r>
            <a:endParaRPr sz="1800">
              <a:latin typeface="TeXGyreAdventor"/>
              <a:cs typeface="TeXGyreAdventor"/>
            </a:endParaRPr>
          </a:p>
          <a:p>
            <a:pPr marL="300990" indent="-288925">
              <a:lnSpc>
                <a:spcPct val="100000"/>
              </a:lnSpc>
              <a:buFont typeface="Arial"/>
              <a:buChar char="•"/>
              <a:tabLst>
                <a:tab pos="300990" algn="l"/>
                <a:tab pos="301625" algn="l"/>
              </a:tabLst>
            </a:pPr>
            <a:r>
              <a:rPr sz="1800" spc="-5" dirty="0">
                <a:latin typeface="TeXGyreAdventor"/>
                <a:cs typeface="TeXGyreAdventor"/>
              </a:rPr>
              <a:t>Prognosis de </a:t>
            </a:r>
            <a:r>
              <a:rPr sz="1800" dirty="0">
                <a:latin typeface="TeXGyreAdventor"/>
                <a:cs typeface="TeXGyreAdventor"/>
              </a:rPr>
              <a:t>pena.</a:t>
            </a:r>
            <a:endParaRPr sz="1800">
              <a:latin typeface="TeXGyreAdventor"/>
              <a:cs typeface="TeXGyreAdventor"/>
            </a:endParaRPr>
          </a:p>
          <a:p>
            <a:pPr marL="300990" marR="5080" indent="-288925">
              <a:lnSpc>
                <a:spcPct val="100000"/>
              </a:lnSpc>
              <a:buFont typeface="Arial"/>
              <a:buChar char="•"/>
              <a:tabLst>
                <a:tab pos="300990" algn="l"/>
                <a:tab pos="301625" algn="l"/>
              </a:tabLst>
            </a:pPr>
            <a:r>
              <a:rPr sz="1800" dirty="0">
                <a:latin typeface="TeXGyreAdventor"/>
                <a:cs typeface="TeXGyreAdventor"/>
              </a:rPr>
              <a:t>Peligro </a:t>
            </a:r>
            <a:r>
              <a:rPr sz="1800" spc="-5" dirty="0">
                <a:latin typeface="TeXGyreAdventor"/>
                <a:cs typeface="TeXGyreAdventor"/>
              </a:rPr>
              <a:t>procesal (Peligro de </a:t>
            </a:r>
            <a:r>
              <a:rPr sz="1800" dirty="0">
                <a:latin typeface="TeXGyreAdventor"/>
                <a:cs typeface="TeXGyreAdventor"/>
              </a:rPr>
              <a:t>fuga</a:t>
            </a:r>
            <a:r>
              <a:rPr sz="1800" spc="-95" dirty="0">
                <a:latin typeface="TeXGyreAdventor"/>
                <a:cs typeface="TeXGyreAdventor"/>
              </a:rPr>
              <a:t> </a:t>
            </a:r>
            <a:r>
              <a:rPr sz="1800" spc="-5" dirty="0">
                <a:latin typeface="TeXGyreAdventor"/>
                <a:cs typeface="TeXGyreAdventor"/>
              </a:rPr>
              <a:t>u  </a:t>
            </a:r>
            <a:r>
              <a:rPr sz="1800" spc="-10" dirty="0">
                <a:latin typeface="TeXGyreAdventor"/>
                <a:cs typeface="TeXGyreAdventor"/>
              </a:rPr>
              <a:t>obstaculización)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4400" y="1568196"/>
            <a:ext cx="5611495" cy="2493010"/>
            <a:chOff x="914400" y="1568196"/>
            <a:chExt cx="5611495" cy="2493010"/>
          </a:xfrm>
        </p:grpSpPr>
        <p:sp>
          <p:nvSpPr>
            <p:cNvPr id="17" name="object 17"/>
            <p:cNvSpPr/>
            <p:nvPr/>
          </p:nvSpPr>
          <p:spPr>
            <a:xfrm>
              <a:off x="914400" y="1568196"/>
              <a:ext cx="2868929" cy="15476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3835" y="1591056"/>
              <a:ext cx="2752343" cy="14310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1586" y="3422649"/>
              <a:ext cx="685800" cy="629920"/>
            </a:xfrm>
            <a:custGeom>
              <a:avLst/>
              <a:gdLst/>
              <a:ahLst/>
              <a:cxnLst/>
              <a:rect l="l" t="t" r="r" b="b"/>
              <a:pathLst>
                <a:path w="685800" h="629920">
                  <a:moveTo>
                    <a:pt x="685787" y="157480"/>
                  </a:moveTo>
                  <a:lnTo>
                    <a:pt x="528066" y="157480"/>
                  </a:lnTo>
                  <a:lnTo>
                    <a:pt x="528066" y="0"/>
                  </a:lnTo>
                  <a:lnTo>
                    <a:pt x="157734" y="0"/>
                  </a:lnTo>
                  <a:lnTo>
                    <a:pt x="157734" y="157480"/>
                  </a:lnTo>
                  <a:lnTo>
                    <a:pt x="0" y="157480"/>
                  </a:lnTo>
                  <a:lnTo>
                    <a:pt x="0" y="472440"/>
                  </a:lnTo>
                  <a:lnTo>
                    <a:pt x="157734" y="472440"/>
                  </a:lnTo>
                  <a:lnTo>
                    <a:pt x="157734" y="629920"/>
                  </a:lnTo>
                  <a:lnTo>
                    <a:pt x="528066" y="629920"/>
                  </a:lnTo>
                  <a:lnTo>
                    <a:pt x="528066" y="472440"/>
                  </a:lnTo>
                  <a:lnTo>
                    <a:pt x="685787" y="472440"/>
                  </a:lnTo>
                  <a:lnTo>
                    <a:pt x="685787" y="15748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1585" y="3422141"/>
              <a:ext cx="685800" cy="631190"/>
            </a:xfrm>
            <a:custGeom>
              <a:avLst/>
              <a:gdLst/>
              <a:ahLst/>
              <a:cxnLst/>
              <a:rect l="l" t="t" r="r" b="b"/>
              <a:pathLst>
                <a:path w="685800" h="631189">
                  <a:moveTo>
                    <a:pt x="0" y="157734"/>
                  </a:moveTo>
                  <a:lnTo>
                    <a:pt x="157734" y="157734"/>
                  </a:lnTo>
                  <a:lnTo>
                    <a:pt x="157734" y="0"/>
                  </a:lnTo>
                  <a:lnTo>
                    <a:pt x="528065" y="0"/>
                  </a:lnTo>
                  <a:lnTo>
                    <a:pt x="528065" y="157734"/>
                  </a:lnTo>
                  <a:lnTo>
                    <a:pt x="685799" y="157734"/>
                  </a:lnTo>
                  <a:lnTo>
                    <a:pt x="685799" y="473202"/>
                  </a:lnTo>
                  <a:lnTo>
                    <a:pt x="528065" y="473202"/>
                  </a:lnTo>
                  <a:lnTo>
                    <a:pt x="528065" y="630936"/>
                  </a:lnTo>
                  <a:lnTo>
                    <a:pt x="157734" y="630936"/>
                  </a:lnTo>
                  <a:lnTo>
                    <a:pt x="157734" y="473202"/>
                  </a:lnTo>
                  <a:lnTo>
                    <a:pt x="0" y="473202"/>
                  </a:lnTo>
                  <a:lnTo>
                    <a:pt x="0" y="157734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969" y="572846"/>
            <a:ext cx="5960110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3200" dirty="0"/>
              <a:t>Casación </a:t>
            </a:r>
            <a:r>
              <a:rPr sz="3200" spc="-5" dirty="0"/>
              <a:t>147-2016-Lima  </a:t>
            </a:r>
            <a:r>
              <a:rPr sz="3200" dirty="0"/>
              <a:t>Prorroga de </a:t>
            </a:r>
            <a:r>
              <a:rPr sz="3200" spc="5" dirty="0"/>
              <a:t>prisión</a:t>
            </a:r>
            <a:r>
              <a:rPr sz="3200" spc="-130" dirty="0"/>
              <a:t> </a:t>
            </a:r>
            <a:r>
              <a:rPr sz="3200" dirty="0"/>
              <a:t>preventiva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022094" y="2163266"/>
            <a:ext cx="6445885" cy="329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spc="340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FUNDAMENTO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2.2.4: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eXGyreAdventor"/>
              <a:cs typeface="TeXGyreAdventor"/>
            </a:endParaRPr>
          </a:p>
          <a:p>
            <a:pPr marL="455930" marR="5080" algn="just">
              <a:lnSpc>
                <a:spcPct val="99900"/>
              </a:lnSpc>
            </a:pP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“En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consecuencia,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requerimiento del </a:t>
            </a:r>
            <a:r>
              <a:rPr sz="18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fiscal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con la  denominación de prorroga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o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ampliación no </a:t>
            </a:r>
            <a:r>
              <a:rPr sz="1800" b="1" i="1" spc="-50" dirty="0">
                <a:solidFill>
                  <a:srgbClr val="404040"/>
                </a:solidFill>
                <a:latin typeface="TeXGyreAdventor"/>
                <a:cs typeface="TeXGyreAdventor"/>
              </a:rPr>
              <a:t>existe</a:t>
            </a:r>
            <a:r>
              <a:rPr sz="1800" i="1" spc="-50" dirty="0">
                <a:solidFill>
                  <a:srgbClr val="404040"/>
                </a:solidFill>
                <a:latin typeface="Verdana"/>
                <a:cs typeface="Verdana"/>
              </a:rPr>
              <a:t>; 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800" i="1" spc="-30" dirty="0">
                <a:solidFill>
                  <a:srgbClr val="404040"/>
                </a:solidFill>
                <a:latin typeface="Verdana"/>
                <a:cs typeface="Verdana"/>
              </a:rPr>
              <a:t>lo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que, </a:t>
            </a:r>
            <a:r>
              <a:rPr sz="1800" i="1" spc="75" dirty="0">
                <a:solidFill>
                  <a:srgbClr val="404040"/>
                </a:solidFill>
                <a:latin typeface="Verdana"/>
                <a:cs typeface="Verdana"/>
              </a:rPr>
              <a:t>cuando </a:t>
            </a:r>
            <a:r>
              <a:rPr sz="18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800" i="1" spc="60" dirty="0">
                <a:solidFill>
                  <a:srgbClr val="404040"/>
                </a:solidFill>
                <a:latin typeface="Verdana"/>
                <a:cs typeface="Verdana"/>
              </a:rPr>
              <a:t>ha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solicitado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aquello, el 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vencimiento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plazo </a:t>
            </a:r>
            <a:r>
              <a:rPr sz="1800" i="1" spc="-40" dirty="0">
                <a:solidFill>
                  <a:srgbClr val="404040"/>
                </a:solidFill>
                <a:latin typeface="Verdana"/>
                <a:cs typeface="Verdana"/>
              </a:rPr>
              <a:t>máximo </a:t>
            </a:r>
            <a:r>
              <a:rPr sz="1800" i="1" spc="9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preventiva 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y/o</a:t>
            </a:r>
            <a:r>
              <a:rPr sz="1800" i="1" spc="6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2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plazo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judicial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establecido </a:t>
            </a:r>
            <a:r>
              <a:rPr sz="1800" i="1" spc="-95" dirty="0">
                <a:solidFill>
                  <a:srgbClr val="404040"/>
                </a:solidFill>
                <a:latin typeface="Verdana"/>
                <a:cs typeface="Verdana"/>
              </a:rPr>
              <a:t>inferior,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el 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imputado </a:t>
            </a:r>
            <a:r>
              <a:rPr sz="18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deberá </a:t>
            </a:r>
            <a:r>
              <a:rPr sz="1800" b="1" i="1" dirty="0">
                <a:solidFill>
                  <a:srgbClr val="404040"/>
                </a:solidFill>
                <a:latin typeface="TeXGyreAdventor"/>
                <a:cs typeface="TeXGyreAdventor"/>
              </a:rPr>
              <a:t>ser </a:t>
            </a:r>
            <a:r>
              <a:rPr sz="1800" b="1" i="1" spc="-20" dirty="0">
                <a:solidFill>
                  <a:srgbClr val="404040"/>
                </a:solidFill>
                <a:latin typeface="TeXGyreAdventor"/>
                <a:cs typeface="TeXGyreAdventor"/>
              </a:rPr>
              <a:t>excarcelado</a:t>
            </a:r>
            <a:r>
              <a:rPr sz="1800" i="1" spc="-2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800" i="1" spc="-55" dirty="0">
                <a:solidFill>
                  <a:srgbClr val="404040"/>
                </a:solidFill>
                <a:latin typeface="Verdana"/>
                <a:cs typeface="Verdana"/>
              </a:rPr>
              <a:t>salvo </a:t>
            </a:r>
            <a:r>
              <a:rPr sz="18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800" i="1" spc="75" dirty="0">
                <a:solidFill>
                  <a:srgbClr val="404040"/>
                </a:solidFill>
                <a:latin typeface="Verdana"/>
                <a:cs typeface="Verdana"/>
              </a:rPr>
              <a:t>con  </a:t>
            </a:r>
            <a:r>
              <a:rPr sz="1800" i="1" spc="-25" dirty="0">
                <a:solidFill>
                  <a:srgbClr val="404040"/>
                </a:solidFill>
                <a:latin typeface="Verdana"/>
                <a:cs typeface="Verdana"/>
              </a:rPr>
              <a:t>arreglo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800" i="1" spc="-35" dirty="0">
                <a:solidFill>
                  <a:srgbClr val="404040"/>
                </a:solidFill>
                <a:latin typeface="Verdana"/>
                <a:cs typeface="Verdana"/>
              </a:rPr>
              <a:t>artículo </a:t>
            </a:r>
            <a:r>
              <a:rPr sz="1800" i="1" spc="-145" dirty="0">
                <a:solidFill>
                  <a:srgbClr val="404040"/>
                </a:solidFill>
                <a:latin typeface="Verdana"/>
                <a:cs typeface="Verdana"/>
              </a:rPr>
              <a:t>274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CPP, </a:t>
            </a:r>
            <a:r>
              <a:rPr sz="1800" i="1" spc="-45" dirty="0">
                <a:solidFill>
                  <a:srgbClr val="404040"/>
                </a:solidFill>
                <a:latin typeface="Verdana"/>
                <a:cs typeface="Verdana"/>
              </a:rPr>
              <a:t>solicitare </a:t>
            </a:r>
            <a:r>
              <a:rPr sz="1800" i="1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800" i="1" spc="-70" dirty="0">
                <a:solidFill>
                  <a:srgbClr val="404040"/>
                </a:solidFill>
                <a:latin typeface="Verdana"/>
                <a:cs typeface="Verdana"/>
              </a:rPr>
              <a:t>Ministerio  </a:t>
            </a:r>
            <a:r>
              <a:rPr sz="1800" i="1" spc="10" dirty="0">
                <a:solidFill>
                  <a:srgbClr val="404040"/>
                </a:solidFill>
                <a:latin typeface="Verdana"/>
                <a:cs typeface="Verdana"/>
              </a:rPr>
              <a:t>Público</a:t>
            </a:r>
            <a:r>
              <a:rPr sz="1800" i="1" spc="6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800" i="1" spc="15" dirty="0">
                <a:solidFill>
                  <a:srgbClr val="404040"/>
                </a:solidFill>
                <a:latin typeface="Verdana"/>
                <a:cs typeface="Verdana"/>
              </a:rPr>
              <a:t>prolongación </a:t>
            </a:r>
            <a:r>
              <a:rPr sz="1800" i="1" spc="20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800" i="1" spc="-5" dirty="0">
                <a:solidFill>
                  <a:srgbClr val="404040"/>
                </a:solidFill>
                <a:latin typeface="Verdana"/>
                <a:cs typeface="Verdana"/>
              </a:rPr>
              <a:t>plazo </a:t>
            </a:r>
            <a:r>
              <a:rPr sz="1800" i="1" spc="10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800" i="1" spc="-85" dirty="0">
                <a:solidFill>
                  <a:srgbClr val="404040"/>
                </a:solidFill>
                <a:latin typeface="Verdana"/>
                <a:cs typeface="Verdana"/>
              </a:rPr>
              <a:t>prisión  </a:t>
            </a:r>
            <a:r>
              <a:rPr sz="1800" i="1" spc="-10" dirty="0">
                <a:solidFill>
                  <a:srgbClr val="404040"/>
                </a:solidFill>
                <a:latin typeface="Verdana"/>
                <a:cs typeface="Verdana"/>
              </a:rPr>
              <a:t>preventiva”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038" y="243331"/>
            <a:ext cx="5504815" cy="694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95"/>
              </a:spcBef>
            </a:pPr>
            <a:r>
              <a:rPr sz="2200" spc="-5" dirty="0"/>
              <a:t>Casación</a:t>
            </a:r>
            <a:r>
              <a:rPr sz="2200" spc="-40" dirty="0"/>
              <a:t> </a:t>
            </a:r>
            <a:r>
              <a:rPr sz="2200" dirty="0"/>
              <a:t>147-2016-Lima</a:t>
            </a:r>
            <a:endParaRPr sz="2200"/>
          </a:p>
          <a:p>
            <a:pPr marL="12700">
              <a:lnSpc>
                <a:spcPts val="2635"/>
              </a:lnSpc>
            </a:pPr>
            <a:r>
              <a:rPr sz="2200" dirty="0"/>
              <a:t>Prolongación </a:t>
            </a:r>
            <a:r>
              <a:rPr sz="2200" spc="-5" dirty="0"/>
              <a:t>de </a:t>
            </a:r>
            <a:r>
              <a:rPr sz="2200" spc="30" dirty="0"/>
              <a:t>la </a:t>
            </a:r>
            <a:r>
              <a:rPr sz="2200" spc="-5" dirty="0"/>
              <a:t>prisión </a:t>
            </a:r>
            <a:r>
              <a:rPr sz="2200" spc="5" dirty="0"/>
              <a:t>preventiva</a:t>
            </a:r>
            <a:r>
              <a:rPr sz="2200" spc="-250" dirty="0"/>
              <a:t> </a:t>
            </a:r>
            <a:r>
              <a:rPr sz="2200" spc="-5" dirty="0"/>
              <a:t>no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447038" y="910793"/>
            <a:ext cx="5368290" cy="6997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2200" spc="5" dirty="0">
                <a:solidFill>
                  <a:srgbClr val="0076A2"/>
                </a:solidFill>
                <a:latin typeface="TeXGyreAdventor"/>
                <a:cs typeface="TeXGyreAdventor"/>
              </a:rPr>
              <a:t>debe respaldarse </a:t>
            </a:r>
            <a:r>
              <a:rPr sz="2200" dirty="0">
                <a:solidFill>
                  <a:srgbClr val="0076A2"/>
                </a:solidFill>
                <a:latin typeface="TeXGyreAdventor"/>
                <a:cs typeface="TeXGyreAdventor"/>
              </a:rPr>
              <a:t>en </a:t>
            </a:r>
            <a:r>
              <a:rPr sz="2200" spc="30" dirty="0">
                <a:solidFill>
                  <a:srgbClr val="0076A2"/>
                </a:solidFill>
                <a:latin typeface="TeXGyreAdventor"/>
                <a:cs typeface="TeXGyreAdventor"/>
              </a:rPr>
              <a:t>la </a:t>
            </a:r>
            <a:r>
              <a:rPr sz="2200" spc="5" dirty="0">
                <a:solidFill>
                  <a:srgbClr val="0076A2"/>
                </a:solidFill>
                <a:latin typeface="TeXGyreAdventor"/>
                <a:cs typeface="TeXGyreAdventor"/>
              </a:rPr>
              <a:t>complejidad  </a:t>
            </a:r>
            <a:r>
              <a:rPr sz="2200" dirty="0">
                <a:solidFill>
                  <a:srgbClr val="0076A2"/>
                </a:solidFill>
                <a:latin typeface="TeXGyreAdventor"/>
                <a:cs typeface="TeXGyreAdventor"/>
              </a:rPr>
              <a:t>establecida </a:t>
            </a:r>
            <a:r>
              <a:rPr sz="2200" spc="5" dirty="0">
                <a:solidFill>
                  <a:srgbClr val="0076A2"/>
                </a:solidFill>
                <a:latin typeface="TeXGyreAdventor"/>
                <a:cs typeface="TeXGyreAdventor"/>
              </a:rPr>
              <a:t>desde </a:t>
            </a:r>
            <a:r>
              <a:rPr sz="2200" dirty="0">
                <a:solidFill>
                  <a:srgbClr val="0076A2"/>
                </a:solidFill>
                <a:latin typeface="TeXGyreAdventor"/>
                <a:cs typeface="TeXGyreAdventor"/>
              </a:rPr>
              <a:t>el </a:t>
            </a:r>
            <a:r>
              <a:rPr sz="2200" spc="-15" dirty="0">
                <a:solidFill>
                  <a:srgbClr val="0076A2"/>
                </a:solidFill>
                <a:latin typeface="TeXGyreAdventor"/>
                <a:cs typeface="TeXGyreAdventor"/>
              </a:rPr>
              <a:t>inicio </a:t>
            </a:r>
            <a:r>
              <a:rPr sz="2200" dirty="0">
                <a:solidFill>
                  <a:srgbClr val="0076A2"/>
                </a:solidFill>
                <a:latin typeface="TeXGyreAdventor"/>
                <a:cs typeface="TeXGyreAdventor"/>
              </a:rPr>
              <a:t>de </a:t>
            </a:r>
            <a:r>
              <a:rPr sz="2200" spc="30" dirty="0">
                <a:solidFill>
                  <a:srgbClr val="0076A2"/>
                </a:solidFill>
                <a:latin typeface="TeXGyreAdventor"/>
                <a:cs typeface="TeXGyreAdventor"/>
              </a:rPr>
              <a:t>la</a:t>
            </a:r>
            <a:r>
              <a:rPr sz="2200" spc="-120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2200" spc="-5" dirty="0">
                <a:solidFill>
                  <a:srgbClr val="0076A2"/>
                </a:solidFill>
                <a:latin typeface="TeXGyreAdventor"/>
                <a:cs typeface="TeXGyreAdventor"/>
              </a:rPr>
              <a:t>causa</a:t>
            </a:r>
            <a:endParaRPr sz="22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939" y="1992630"/>
            <a:ext cx="8121650" cy="4032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400" spc="265" dirty="0">
                <a:solidFill>
                  <a:srgbClr val="0E6EC5"/>
                </a:solidFill>
                <a:latin typeface="Arial"/>
                <a:cs typeface="Arial"/>
              </a:rPr>
              <a:t>	</a:t>
            </a:r>
            <a:r>
              <a:rPr sz="14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400" b="1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eXGyreAdventor"/>
                <a:cs typeface="TeXGyreAdventor"/>
              </a:rPr>
              <a:t>2.4.2:</a:t>
            </a:r>
            <a:endParaRPr sz="14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eXGyreAdventor"/>
              <a:cs typeface="TeXGyreAdventor"/>
            </a:endParaRPr>
          </a:p>
          <a:p>
            <a:pPr marL="369570" marR="10160" algn="just">
              <a:lnSpc>
                <a:spcPct val="80400"/>
              </a:lnSpc>
              <a:spcBef>
                <a:spcPts val="5"/>
              </a:spcBef>
            </a:pPr>
            <a:r>
              <a:rPr sz="1400" i="1" spc="-45" dirty="0">
                <a:solidFill>
                  <a:srgbClr val="404040"/>
                </a:solidFill>
                <a:latin typeface="Verdana"/>
                <a:cs typeface="Verdana"/>
              </a:rPr>
              <a:t>“Está </a:t>
            </a:r>
            <a:r>
              <a:rPr sz="1400" i="1" spc="-50" dirty="0">
                <a:solidFill>
                  <a:srgbClr val="404040"/>
                </a:solidFill>
                <a:latin typeface="Verdana"/>
                <a:cs typeface="Verdana"/>
              </a:rPr>
              <a:t>institución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está </a:t>
            </a:r>
            <a:r>
              <a:rPr sz="1400" i="1" spc="-45" dirty="0">
                <a:solidFill>
                  <a:srgbClr val="404040"/>
                </a:solidFill>
                <a:latin typeface="Verdana"/>
                <a:cs typeface="Verdana"/>
              </a:rPr>
              <a:t>prevista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400" i="1" spc="-35" dirty="0">
                <a:solidFill>
                  <a:srgbClr val="404040"/>
                </a:solidFill>
                <a:latin typeface="Verdana"/>
                <a:cs typeface="Verdana"/>
              </a:rPr>
              <a:t>numeral </a:t>
            </a:r>
            <a:r>
              <a:rPr sz="1400" i="1" spc="-275" dirty="0">
                <a:solidFill>
                  <a:srgbClr val="404040"/>
                </a:solidFill>
                <a:latin typeface="Verdana"/>
                <a:cs typeface="Verdana"/>
              </a:rPr>
              <a:t>I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artículo </a:t>
            </a:r>
            <a:r>
              <a:rPr sz="1400" i="1" spc="-145" dirty="0">
                <a:solidFill>
                  <a:srgbClr val="404040"/>
                </a:solidFill>
                <a:latin typeface="Verdana"/>
                <a:cs typeface="Verdana"/>
              </a:rPr>
              <a:t>274°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400" i="1" spc="50" dirty="0">
                <a:solidFill>
                  <a:srgbClr val="404040"/>
                </a:solidFill>
                <a:latin typeface="Verdana"/>
                <a:cs typeface="Verdana"/>
              </a:rPr>
              <a:t>Código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Penal,  el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cual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requiere </a:t>
            </a:r>
            <a:r>
              <a:rPr sz="1400" i="1" dirty="0">
                <a:solidFill>
                  <a:srgbClr val="404040"/>
                </a:solidFill>
                <a:latin typeface="Verdana"/>
                <a:cs typeface="Verdana"/>
              </a:rPr>
              <a:t>acumulativamente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dos </a:t>
            </a:r>
            <a:r>
              <a:rPr sz="1400" i="1" spc="-65" dirty="0">
                <a:solidFill>
                  <a:srgbClr val="404040"/>
                </a:solidFill>
                <a:latin typeface="Verdana"/>
                <a:cs typeface="Verdana"/>
              </a:rPr>
              <a:t>presupuestos: 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i)</a:t>
            </a:r>
            <a:r>
              <a:rPr sz="1400" i="1" spc="3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especial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dificultad </a:t>
            </a:r>
            <a:r>
              <a:rPr sz="1400" i="1" spc="65" dirty="0">
                <a:solidFill>
                  <a:srgbClr val="404040"/>
                </a:solidFill>
                <a:latin typeface="Verdana"/>
                <a:cs typeface="Verdana"/>
              </a:rPr>
              <a:t>o 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prolongación</a:t>
            </a:r>
            <a:r>
              <a:rPr sz="1400" i="1" spc="-2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4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400" i="1" spc="-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investigación</a:t>
            </a:r>
            <a:r>
              <a:rPr sz="1400" i="1" spc="-2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del</a:t>
            </a:r>
            <a:r>
              <a:rPr sz="1400" i="1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dirty="0">
                <a:solidFill>
                  <a:srgbClr val="404040"/>
                </a:solidFill>
                <a:latin typeface="Verdana"/>
                <a:cs typeface="Verdana"/>
              </a:rPr>
              <a:t>proceso.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369570" marR="5080" algn="just">
              <a:lnSpc>
                <a:spcPct val="80000"/>
              </a:lnSpc>
              <a:spcBef>
                <a:spcPts val="1270"/>
              </a:spcBef>
            </a:pPr>
            <a:r>
              <a:rPr sz="1400" i="1" spc="-6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entiende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 concurrencia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circunstancias </a:t>
            </a:r>
            <a:r>
              <a:rPr sz="1400" i="1" spc="3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obstaculizan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realización </a:t>
            </a:r>
            <a:r>
              <a:rPr sz="14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determinada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diligencia,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4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35" dirty="0">
                <a:solidFill>
                  <a:srgbClr val="404040"/>
                </a:solidFill>
                <a:latin typeface="Verdana"/>
                <a:cs typeface="Verdana"/>
              </a:rPr>
              <a:t>práctica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40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alguna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pericia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65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400" i="1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alguna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circunstancia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propia </a:t>
            </a:r>
            <a:r>
              <a:rPr sz="1400" i="1" spc="90" dirty="0">
                <a:solidFill>
                  <a:srgbClr val="404040"/>
                </a:solidFill>
                <a:latin typeface="Verdana"/>
                <a:cs typeface="Verdana"/>
              </a:rPr>
              <a:t>de 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400" i="1" spc="50" dirty="0">
                <a:solidFill>
                  <a:srgbClr val="404040"/>
                </a:solidFill>
                <a:latin typeface="Verdana"/>
                <a:cs typeface="Verdana"/>
              </a:rPr>
              <a:t>conducta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imputado, </a:t>
            </a:r>
            <a:r>
              <a:rPr sz="14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elementos </a:t>
            </a:r>
            <a:r>
              <a:rPr sz="1400" b="1" i="1" dirty="0">
                <a:solidFill>
                  <a:srgbClr val="404040"/>
                </a:solidFill>
                <a:latin typeface="TeXGyreAdventor"/>
                <a:cs typeface="TeXGyreAdventor"/>
              </a:rPr>
              <a:t>del </a:t>
            </a:r>
            <a:r>
              <a:rPr sz="1400" b="1" i="1" spc="-10" dirty="0">
                <a:solidFill>
                  <a:srgbClr val="404040"/>
                </a:solidFill>
                <a:latin typeface="TeXGyreAdventor"/>
                <a:cs typeface="TeXGyreAdventor"/>
              </a:rPr>
              <a:t>juicio </a:t>
            </a:r>
            <a:r>
              <a:rPr sz="1400" b="1" i="1" spc="-5" dirty="0">
                <a:solidFill>
                  <a:srgbClr val="404040"/>
                </a:solidFill>
                <a:latin typeface="TeXGyreAdventor"/>
                <a:cs typeface="TeXGyreAdventor"/>
              </a:rPr>
              <a:t>objetivos posteriores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400" i="1" spc="45" dirty="0">
                <a:solidFill>
                  <a:srgbClr val="404040"/>
                </a:solidFill>
                <a:latin typeface="Verdana"/>
                <a:cs typeface="Verdana"/>
              </a:rPr>
              <a:t>dictado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400" i="1" spc="45" dirty="0">
                <a:solidFill>
                  <a:srgbClr val="404040"/>
                </a:solidFill>
                <a:latin typeface="Verdana"/>
                <a:cs typeface="Verdana"/>
              </a:rPr>
              <a:t>la  </a:t>
            </a:r>
            <a:r>
              <a:rPr sz="1400" i="1" spc="-55" dirty="0">
                <a:solidFill>
                  <a:srgbClr val="404040"/>
                </a:solidFill>
                <a:latin typeface="Verdana"/>
                <a:cs typeface="Verdana"/>
              </a:rPr>
              <a:t>prisión</a:t>
            </a:r>
            <a:r>
              <a:rPr sz="1400" i="1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preventiva</a:t>
            </a:r>
            <a:r>
              <a:rPr sz="1400" i="1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primigenia</a:t>
            </a:r>
            <a:r>
              <a:rPr sz="1400" i="1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y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su</a:t>
            </a:r>
            <a:r>
              <a:rPr sz="140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impugnación.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369570" marR="6985" algn="just">
              <a:lnSpc>
                <a:spcPct val="80400"/>
              </a:lnSpc>
              <a:spcBef>
                <a:spcPts val="1270"/>
              </a:spcBef>
            </a:pP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ley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establece </a:t>
            </a:r>
            <a:r>
              <a:rPr sz="1400" i="1" spc="3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400" i="1" spc="70" dirty="0">
                <a:solidFill>
                  <a:srgbClr val="404040"/>
                </a:solidFill>
                <a:latin typeface="Verdana"/>
                <a:cs typeface="Verdana"/>
              </a:rPr>
              <a:t>deban 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existir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nuevos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elementos </a:t>
            </a:r>
            <a:r>
              <a:rPr sz="1400" i="1" spc="65" dirty="0">
                <a:solidFill>
                  <a:srgbClr val="404040"/>
                </a:solidFill>
                <a:latin typeface="Verdana"/>
                <a:cs typeface="Verdana"/>
              </a:rPr>
              <a:t>o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actos </a:t>
            </a:r>
            <a:r>
              <a:rPr sz="1400" i="1" spc="40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su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tenten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este  </a:t>
            </a:r>
            <a:r>
              <a:rPr sz="1400" i="1" spc="-60" dirty="0">
                <a:solidFill>
                  <a:srgbClr val="404040"/>
                </a:solidFill>
                <a:latin typeface="Verdana"/>
                <a:cs typeface="Verdana"/>
              </a:rPr>
              <a:t>requisito,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pues 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juez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al momento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determinar 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plazo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400" i="1" spc="50" dirty="0">
                <a:solidFill>
                  <a:srgbClr val="404040"/>
                </a:solidFill>
                <a:latin typeface="Verdana"/>
                <a:cs typeface="Verdana"/>
              </a:rPr>
              <a:t>pudo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tener 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400" i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40" dirty="0">
                <a:solidFill>
                  <a:srgbClr val="404040"/>
                </a:solidFill>
                <a:latin typeface="Verdana"/>
                <a:cs typeface="Verdana"/>
              </a:rPr>
              <a:t>cuenta</a:t>
            </a:r>
            <a:r>
              <a:rPr sz="14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su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real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dimensión</a:t>
            </a:r>
            <a:r>
              <a:rPr sz="1400" i="1" spc="-2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0" dirty="0">
                <a:solidFill>
                  <a:srgbClr val="404040"/>
                </a:solidFill>
                <a:latin typeface="Verdana"/>
                <a:cs typeface="Verdana"/>
              </a:rPr>
              <a:t>estas</a:t>
            </a:r>
            <a:r>
              <a:rPr sz="14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" dirty="0">
                <a:solidFill>
                  <a:srgbClr val="404040"/>
                </a:solidFill>
                <a:latin typeface="Verdana"/>
                <a:cs typeface="Verdana"/>
              </a:rPr>
              <a:t>particularidades</a:t>
            </a:r>
            <a:r>
              <a:rPr sz="1400" i="1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4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400" i="1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le</a:t>
            </a:r>
            <a:r>
              <a:rPr sz="14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60" dirty="0">
                <a:solidFill>
                  <a:srgbClr val="404040"/>
                </a:solidFill>
                <a:latin typeface="Verdana"/>
                <a:cs typeface="Verdana"/>
              </a:rPr>
              <a:t>dan</a:t>
            </a:r>
            <a:r>
              <a:rPr sz="14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complejidad</a:t>
            </a:r>
            <a:r>
              <a:rPr sz="1400" i="1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r>
              <a:rPr sz="1400" i="1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caso.</a:t>
            </a:r>
            <a:endParaRPr sz="1400">
              <a:latin typeface="Verdana"/>
              <a:cs typeface="Verdana"/>
            </a:endParaRPr>
          </a:p>
          <a:p>
            <a:pPr marL="369570" marR="8890" algn="just">
              <a:lnSpc>
                <a:spcPct val="80100"/>
              </a:lnSpc>
              <a:spcBef>
                <a:spcPts val="995"/>
              </a:spcBef>
            </a:pP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ii)</a:t>
            </a:r>
            <a:r>
              <a:rPr sz="1400" i="1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4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40" dirty="0">
                <a:solidFill>
                  <a:srgbClr val="404040"/>
                </a:solidFill>
                <a:latin typeface="Verdana"/>
                <a:cs typeface="Verdana"/>
              </a:rPr>
              <a:t>el</a:t>
            </a:r>
            <a:r>
              <a:rPr sz="1400" i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imputado</a:t>
            </a:r>
            <a:r>
              <a:rPr sz="14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pudiera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sustraerse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60" dirty="0">
                <a:solidFill>
                  <a:srgbClr val="404040"/>
                </a:solidFill>
                <a:latin typeface="Verdana"/>
                <a:cs typeface="Verdana"/>
              </a:rPr>
              <a:t>acción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4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404040"/>
                </a:solidFill>
                <a:latin typeface="Verdana"/>
                <a:cs typeface="Verdana"/>
              </a:rPr>
              <a:t>justicia</a:t>
            </a:r>
            <a:r>
              <a:rPr sz="14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35" dirty="0">
                <a:solidFill>
                  <a:srgbClr val="404040"/>
                </a:solidFill>
                <a:latin typeface="Verdana"/>
                <a:cs typeface="Verdana"/>
              </a:rPr>
              <a:t>u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obstaculizarla</a:t>
            </a:r>
            <a:r>
              <a:rPr sz="14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actividad 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probatoria,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4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400" i="1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400" i="1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establece</a:t>
            </a:r>
            <a:r>
              <a:rPr sz="14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400" i="1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función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14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400" i="1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reexamen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400" i="1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15" dirty="0">
                <a:solidFill>
                  <a:srgbClr val="404040"/>
                </a:solidFill>
                <a:latin typeface="Verdana"/>
                <a:cs typeface="Verdana"/>
              </a:rPr>
              <a:t>lo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ya</a:t>
            </a:r>
            <a:r>
              <a:rPr sz="1400" i="1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55" dirty="0">
                <a:solidFill>
                  <a:srgbClr val="404040"/>
                </a:solidFill>
                <a:latin typeface="Verdana"/>
                <a:cs typeface="Verdana"/>
              </a:rPr>
              <a:t>resuelto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15" dirty="0">
                <a:solidFill>
                  <a:srgbClr val="404040"/>
                </a:solidFill>
                <a:latin typeface="Verdana"/>
                <a:cs typeface="Verdana"/>
              </a:rPr>
              <a:t>en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400" i="1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70" dirty="0">
                <a:solidFill>
                  <a:srgbClr val="404040"/>
                </a:solidFill>
                <a:latin typeface="Verdana"/>
                <a:cs typeface="Verdana"/>
              </a:rPr>
              <a:t>prisión 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400" i="1" spc="114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400" i="1" spc="-25" dirty="0">
                <a:solidFill>
                  <a:srgbClr val="404040"/>
                </a:solidFill>
                <a:latin typeface="Verdana"/>
                <a:cs typeface="Verdana"/>
              </a:rPr>
              <a:t>propósito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400" i="1" spc="-20" dirty="0">
                <a:solidFill>
                  <a:srgbClr val="404040"/>
                </a:solidFill>
                <a:latin typeface="Verdana"/>
                <a:cs typeface="Verdana"/>
              </a:rPr>
              <a:t>peligro </a:t>
            </a:r>
            <a:r>
              <a:rPr sz="1400" i="1" spc="-10" dirty="0">
                <a:solidFill>
                  <a:srgbClr val="404040"/>
                </a:solidFill>
                <a:latin typeface="Verdana"/>
                <a:cs typeface="Verdana"/>
              </a:rPr>
              <a:t>procesal, </a:t>
            </a:r>
            <a:r>
              <a:rPr sz="1400" i="1" spc="-75" dirty="0">
                <a:solidFill>
                  <a:srgbClr val="404040"/>
                </a:solidFill>
                <a:latin typeface="Verdana"/>
                <a:cs typeface="Verdana"/>
              </a:rPr>
              <a:t>sino </a:t>
            </a:r>
            <a:r>
              <a:rPr sz="1400" i="1" spc="-35" dirty="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sz="14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400" i="1" spc="25" dirty="0">
                <a:solidFill>
                  <a:srgbClr val="404040"/>
                </a:solidFill>
                <a:latin typeface="Verdana"/>
                <a:cs typeface="Verdana"/>
              </a:rPr>
              <a:t>base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del </a:t>
            </a:r>
            <a:r>
              <a:rPr sz="1400" i="1" spc="-65" dirty="0">
                <a:solidFill>
                  <a:srgbClr val="404040"/>
                </a:solidFill>
                <a:latin typeface="Verdana"/>
                <a:cs typeface="Verdana"/>
              </a:rPr>
              <a:t>análisis </a:t>
            </a:r>
            <a:r>
              <a:rPr sz="1400" i="1" spc="-30" dirty="0">
                <a:solidFill>
                  <a:srgbClr val="404040"/>
                </a:solidFill>
                <a:latin typeface="Verdana"/>
                <a:cs typeface="Verdana"/>
              </a:rPr>
              <a:t>sobre </a:t>
            </a:r>
            <a:r>
              <a:rPr sz="1400" i="1" spc="-170" dirty="0">
                <a:solidFill>
                  <a:srgbClr val="404040"/>
                </a:solidFill>
                <a:latin typeface="Verdana"/>
                <a:cs typeface="Verdana"/>
              </a:rPr>
              <a:t>si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dichas  </a:t>
            </a:r>
            <a:r>
              <a:rPr sz="1400" i="1" spc="20" dirty="0">
                <a:solidFill>
                  <a:srgbClr val="404040"/>
                </a:solidFill>
                <a:latin typeface="Verdana"/>
                <a:cs typeface="Verdana"/>
              </a:rPr>
              <a:t>condiciones</a:t>
            </a:r>
            <a:r>
              <a:rPr sz="1400" i="1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65" dirty="0">
                <a:solidFill>
                  <a:srgbClr val="404040"/>
                </a:solidFill>
                <a:latin typeface="Verdana"/>
                <a:cs typeface="Verdana"/>
              </a:rPr>
              <a:t>subsisten</a:t>
            </a:r>
            <a:r>
              <a:rPr sz="1400" i="1" spc="-2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70" dirty="0">
                <a:solidFill>
                  <a:srgbClr val="404040"/>
                </a:solidFill>
                <a:latin typeface="Verdana"/>
                <a:cs typeface="Verdana"/>
              </a:rPr>
              <a:t>o</a:t>
            </a:r>
            <a:r>
              <a:rPr sz="14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-60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4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400" i="1" spc="5" dirty="0">
                <a:solidFill>
                  <a:srgbClr val="404040"/>
                </a:solidFill>
                <a:latin typeface="Verdana"/>
                <a:cs typeface="Verdana"/>
              </a:rPr>
              <a:t>mantienen”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69695" cy="782320"/>
          </a:xfrm>
          <a:custGeom>
            <a:avLst/>
            <a:gdLst/>
            <a:ahLst/>
            <a:cxnLst/>
            <a:rect l="l" t="t" r="r" b="b"/>
            <a:pathLst>
              <a:path w="1369695" h="782320">
                <a:moveTo>
                  <a:pt x="0" y="0"/>
                </a:moveTo>
                <a:lnTo>
                  <a:pt x="0" y="780982"/>
                </a:lnTo>
                <a:lnTo>
                  <a:pt x="973531" y="781720"/>
                </a:lnTo>
                <a:lnTo>
                  <a:pt x="983187" y="780912"/>
                </a:lnTo>
                <a:lnTo>
                  <a:pt x="991085" y="778783"/>
                </a:lnTo>
                <a:lnTo>
                  <a:pt x="997227" y="775773"/>
                </a:lnTo>
                <a:lnTo>
                  <a:pt x="1001610" y="772322"/>
                </a:lnTo>
                <a:lnTo>
                  <a:pt x="1001610" y="767623"/>
                </a:lnTo>
                <a:lnTo>
                  <a:pt x="1006297" y="767623"/>
                </a:lnTo>
                <a:lnTo>
                  <a:pt x="1362456" y="411134"/>
                </a:lnTo>
                <a:lnTo>
                  <a:pt x="1367742" y="402564"/>
                </a:lnTo>
                <a:lnTo>
                  <a:pt x="1369504" y="391814"/>
                </a:lnTo>
                <a:lnTo>
                  <a:pt x="1367742" y="380184"/>
                </a:lnTo>
                <a:lnTo>
                  <a:pt x="1362456" y="368970"/>
                </a:lnTo>
                <a:lnTo>
                  <a:pt x="1006297" y="17180"/>
                </a:lnTo>
                <a:lnTo>
                  <a:pt x="1006297" y="12354"/>
                </a:lnTo>
                <a:lnTo>
                  <a:pt x="1001610" y="12354"/>
                </a:lnTo>
                <a:lnTo>
                  <a:pt x="997227" y="8977"/>
                </a:lnTo>
                <a:lnTo>
                  <a:pt x="991085" y="6004"/>
                </a:lnTo>
                <a:lnTo>
                  <a:pt x="983187" y="3889"/>
                </a:lnTo>
                <a:lnTo>
                  <a:pt x="973531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644" y="285445"/>
            <a:ext cx="5004435" cy="151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dirty="0"/>
              <a:t>CESE </a:t>
            </a:r>
            <a:r>
              <a:rPr sz="4900" spc="-5" dirty="0"/>
              <a:t>DE</a:t>
            </a:r>
            <a:r>
              <a:rPr sz="4900" spc="-114" dirty="0"/>
              <a:t> </a:t>
            </a:r>
            <a:r>
              <a:rPr sz="4900" spc="15" dirty="0"/>
              <a:t>PRISION  </a:t>
            </a:r>
            <a:r>
              <a:rPr sz="4900" spc="-10" dirty="0"/>
              <a:t>PREVENTIVA</a:t>
            </a:r>
            <a:endParaRPr sz="4900"/>
          </a:p>
        </p:txBody>
      </p:sp>
      <p:grpSp>
        <p:nvGrpSpPr>
          <p:cNvPr id="4" name="object 4"/>
          <p:cNvGrpSpPr/>
          <p:nvPr/>
        </p:nvGrpSpPr>
        <p:grpSpPr>
          <a:xfrm>
            <a:off x="466344" y="118871"/>
            <a:ext cx="8609330" cy="5328920"/>
            <a:chOff x="466344" y="118871"/>
            <a:chExt cx="8609330" cy="5328920"/>
          </a:xfrm>
        </p:grpSpPr>
        <p:sp>
          <p:nvSpPr>
            <p:cNvPr id="5" name="object 5"/>
            <p:cNvSpPr/>
            <p:nvPr/>
          </p:nvSpPr>
          <p:spPr>
            <a:xfrm>
              <a:off x="466344" y="2368295"/>
              <a:ext cx="8433054" cy="30792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43315" y="118871"/>
              <a:ext cx="832103" cy="644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Casación </a:t>
            </a:r>
            <a:r>
              <a:rPr spc="-10" dirty="0"/>
              <a:t>391-2011-Piura  </a:t>
            </a:r>
            <a:r>
              <a:rPr dirty="0"/>
              <a:t>Cese </a:t>
            </a:r>
            <a:r>
              <a:rPr spc="10" dirty="0"/>
              <a:t>de</a:t>
            </a:r>
            <a:r>
              <a:rPr spc="-35" dirty="0"/>
              <a:t> </a:t>
            </a:r>
            <a:r>
              <a:rPr spc="-5" dirty="0"/>
              <a:t>Prisión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44334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700" b="1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2.3: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0E6EC5"/>
              </a:buClr>
              <a:buFont typeface="Arial"/>
              <a:buChar char=""/>
            </a:pPr>
            <a:endParaRPr sz="2450">
              <a:latin typeface="TeXGyreAdventor"/>
              <a:cs typeface="TeXGyreAdventor"/>
            </a:endParaRPr>
          </a:p>
          <a:p>
            <a:pPr marL="12700" marR="5080" algn="just">
              <a:lnSpc>
                <a:spcPts val="1839"/>
              </a:lnSpc>
            </a:pP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“del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texto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norma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procesal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se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desprende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70" dirty="0">
                <a:solidFill>
                  <a:srgbClr val="404040"/>
                </a:solidFill>
                <a:latin typeface="Verdana"/>
                <a:cs typeface="Verdana"/>
              </a:rPr>
              <a:t>como  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requisito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primordial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55" dirty="0">
                <a:solidFill>
                  <a:srgbClr val="404040"/>
                </a:solidFill>
                <a:latin typeface="Verdana"/>
                <a:cs typeface="Verdana"/>
              </a:rPr>
              <a:t>procedencia </a:t>
            </a:r>
            <a:r>
              <a:rPr sz="1700" i="1" spc="65" dirty="0">
                <a:solidFill>
                  <a:srgbClr val="404040"/>
                </a:solidFill>
                <a:latin typeface="Verdana"/>
                <a:cs typeface="Verdana"/>
              </a:rPr>
              <a:t>deben </a:t>
            </a:r>
            <a:r>
              <a:rPr sz="1700" i="1" spc="-130" dirty="0">
                <a:solidFill>
                  <a:srgbClr val="404040"/>
                </a:solidFill>
                <a:latin typeface="Verdana"/>
                <a:cs typeface="Verdana"/>
              </a:rPr>
              <a:t>existir </a:t>
            </a:r>
            <a:r>
              <a:rPr sz="1700" i="1" spc="-35" dirty="0">
                <a:solidFill>
                  <a:srgbClr val="404040"/>
                </a:solidFill>
                <a:latin typeface="Verdana"/>
                <a:cs typeface="Verdana"/>
              </a:rPr>
              <a:t>nuevos 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elementos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</a:t>
            </a:r>
            <a:r>
              <a:rPr sz="1700" i="1" spc="-3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convicción”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Verdana"/>
              <a:cs typeface="Verdana"/>
            </a:endParaRPr>
          </a:p>
          <a:p>
            <a:pPr marL="355600" indent="-343535" algn="just">
              <a:lnSpc>
                <a:spcPct val="100000"/>
              </a:lnSpc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700" b="1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2.7: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eXGyreAdventor"/>
              <a:cs typeface="TeXGyreAdventor"/>
            </a:endParaRPr>
          </a:p>
          <a:p>
            <a:pPr marL="12700" marR="6985" algn="just">
              <a:lnSpc>
                <a:spcPct val="90100"/>
              </a:lnSpc>
            </a:pP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“del</a:t>
            </a:r>
            <a:r>
              <a:rPr sz="1700" i="1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texto</a:t>
            </a:r>
            <a:r>
              <a:rPr sz="17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se</a:t>
            </a:r>
            <a:r>
              <a:rPr sz="1700" i="1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desprende</a:t>
            </a:r>
            <a:r>
              <a:rPr sz="1700" i="1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</a:t>
            </a:r>
            <a:r>
              <a:rPr sz="17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700" i="1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cesación</a:t>
            </a:r>
            <a:r>
              <a:rPr sz="17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implica</a:t>
            </a:r>
            <a:r>
              <a:rPr sz="1700" i="1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700" i="1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variación  </a:t>
            </a:r>
            <a:r>
              <a:rPr sz="1700" i="1" spc="85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situación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jurídica </a:t>
            </a:r>
            <a:r>
              <a:rPr sz="1700" i="1" spc="-60" dirty="0">
                <a:solidFill>
                  <a:srgbClr val="404040"/>
                </a:solidFill>
                <a:latin typeface="Verdana"/>
                <a:cs typeface="Verdana"/>
              </a:rPr>
              <a:t>existente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momento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-85" dirty="0">
                <a:solidFill>
                  <a:srgbClr val="404040"/>
                </a:solidFill>
                <a:latin typeface="Verdana"/>
                <a:cs typeface="Verdana"/>
              </a:rPr>
              <a:t>se 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impuso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prisión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preventiva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conforme </a:t>
            </a:r>
            <a:r>
              <a:rPr sz="1700" i="1" spc="13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1700" i="1" spc="-90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700" i="1" spc="-80" dirty="0">
                <a:solidFill>
                  <a:srgbClr val="404040"/>
                </a:solidFill>
                <a:latin typeface="Verdana"/>
                <a:cs typeface="Verdana"/>
              </a:rPr>
              <a:t>requisitos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del 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articulo</a:t>
            </a:r>
            <a:r>
              <a:rPr sz="1700" i="1" spc="-1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30" dirty="0">
                <a:solidFill>
                  <a:srgbClr val="404040"/>
                </a:solidFill>
                <a:latin typeface="Verdana"/>
                <a:cs typeface="Verdana"/>
              </a:rPr>
              <a:t>268°”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6815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Casación </a:t>
            </a:r>
            <a:r>
              <a:rPr spc="-10" dirty="0"/>
              <a:t>391-2011-Piura  </a:t>
            </a:r>
            <a:r>
              <a:rPr dirty="0"/>
              <a:t>Cese </a:t>
            </a:r>
            <a:r>
              <a:rPr spc="10" dirty="0"/>
              <a:t>de</a:t>
            </a:r>
            <a:r>
              <a:rPr spc="-35" dirty="0"/>
              <a:t> </a:t>
            </a:r>
            <a:r>
              <a:rPr spc="-5" dirty="0"/>
              <a:t>Prisión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2094" y="2140407"/>
            <a:ext cx="644334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95"/>
              </a:spcBef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700" b="1" spc="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2.8: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0E6EC5"/>
              </a:buClr>
              <a:buFont typeface="Arial"/>
              <a:buChar char=""/>
            </a:pPr>
            <a:endParaRPr sz="2450">
              <a:latin typeface="TeXGyreAdventor"/>
              <a:cs typeface="TeXGyreAdventor"/>
            </a:endParaRPr>
          </a:p>
          <a:p>
            <a:pPr marL="12700" marR="6985" algn="just">
              <a:lnSpc>
                <a:spcPts val="1839"/>
              </a:lnSpc>
            </a:pP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“cesación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no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implica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reevaluación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-90" dirty="0">
                <a:solidFill>
                  <a:srgbClr val="404040"/>
                </a:solidFill>
                <a:latin typeface="Verdana"/>
                <a:cs typeface="Verdana"/>
              </a:rPr>
              <a:t>los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elemento 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propuestos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700" i="1" spc="-75" dirty="0">
                <a:solidFill>
                  <a:srgbClr val="404040"/>
                </a:solidFill>
                <a:latin typeface="Verdana"/>
                <a:cs typeface="Verdana"/>
              </a:rPr>
              <a:t>las </a:t>
            </a:r>
            <a:r>
              <a:rPr sz="1700" i="1" spc="-30" dirty="0">
                <a:solidFill>
                  <a:srgbClr val="404040"/>
                </a:solidFill>
                <a:latin typeface="Verdana"/>
                <a:cs typeface="Verdana"/>
              </a:rPr>
              <a:t>partes </a:t>
            </a:r>
            <a:r>
              <a:rPr sz="1700" i="1" spc="-5" dirty="0">
                <a:solidFill>
                  <a:srgbClr val="404040"/>
                </a:solidFill>
                <a:latin typeface="Verdana"/>
                <a:cs typeface="Verdana"/>
              </a:rPr>
              <a:t>al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momento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700" i="1" spc="3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el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MP </a:t>
            </a:r>
            <a:r>
              <a:rPr sz="1700" i="1" spc="-45" dirty="0">
                <a:solidFill>
                  <a:srgbClr val="404040"/>
                </a:solidFill>
                <a:latin typeface="Verdana"/>
                <a:cs typeface="Verdana"/>
              </a:rPr>
              <a:t>solicitó  </a:t>
            </a:r>
            <a:r>
              <a:rPr sz="1700" i="1" spc="-15" dirty="0">
                <a:solidFill>
                  <a:srgbClr val="404040"/>
                </a:solidFill>
                <a:latin typeface="Verdana"/>
                <a:cs typeface="Verdana"/>
              </a:rPr>
              <a:t>inicialmente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</a:t>
            </a:r>
            <a:r>
              <a:rPr sz="1700" i="1" spc="-3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dirty="0">
                <a:solidFill>
                  <a:srgbClr val="404040"/>
                </a:solidFill>
                <a:latin typeface="Verdana"/>
                <a:cs typeface="Verdana"/>
              </a:rPr>
              <a:t>PP”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Verdana"/>
              <a:cs typeface="Verdana"/>
            </a:endParaRPr>
          </a:p>
          <a:p>
            <a:pPr marL="355600" indent="-343535" algn="just">
              <a:lnSpc>
                <a:spcPct val="100000"/>
              </a:lnSpc>
              <a:buClr>
                <a:srgbClr val="0E6EC5"/>
              </a:buClr>
              <a:buFont typeface="Arial"/>
              <a:buChar char=""/>
              <a:tabLst>
                <a:tab pos="356235" algn="l"/>
              </a:tabLst>
            </a:pPr>
            <a:r>
              <a:rPr sz="1700" b="1" spc="-10" dirty="0">
                <a:solidFill>
                  <a:srgbClr val="404040"/>
                </a:solidFill>
                <a:latin typeface="TeXGyreAdventor"/>
                <a:cs typeface="TeXGyreAdventor"/>
              </a:rPr>
              <a:t>FUNDAMENTO</a:t>
            </a:r>
            <a:r>
              <a:rPr sz="1700" b="1" spc="4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700" b="1" spc="-15" dirty="0">
                <a:solidFill>
                  <a:srgbClr val="404040"/>
                </a:solidFill>
                <a:latin typeface="TeXGyreAdventor"/>
                <a:cs typeface="TeXGyreAdventor"/>
              </a:rPr>
              <a:t>2.9:</a:t>
            </a:r>
            <a:endParaRPr sz="17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eXGyreAdventor"/>
              <a:cs typeface="TeXGyreAdventor"/>
            </a:endParaRPr>
          </a:p>
          <a:p>
            <a:pPr marL="12700" marR="5080" algn="just">
              <a:lnSpc>
                <a:spcPct val="90100"/>
              </a:lnSpc>
            </a:pPr>
            <a:r>
              <a:rPr sz="1700" i="1" spc="30" dirty="0">
                <a:solidFill>
                  <a:srgbClr val="404040"/>
                </a:solidFill>
                <a:latin typeface="Verdana"/>
                <a:cs typeface="Verdana"/>
              </a:rPr>
              <a:t>“la </a:t>
            </a:r>
            <a:r>
              <a:rPr sz="1700" i="1" spc="40" dirty="0">
                <a:solidFill>
                  <a:srgbClr val="404040"/>
                </a:solidFill>
                <a:latin typeface="Verdana"/>
                <a:cs typeface="Verdana"/>
              </a:rPr>
              <a:t>cesación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PP </a:t>
            </a:r>
            <a:r>
              <a:rPr sz="1700" i="1" spc="-35" dirty="0">
                <a:solidFill>
                  <a:srgbClr val="404040"/>
                </a:solidFill>
                <a:latin typeface="Verdana"/>
                <a:cs typeface="Verdana"/>
              </a:rPr>
              <a:t>requiere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una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nueva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evaluación 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legítimamente </a:t>
            </a:r>
            <a:r>
              <a:rPr sz="1700" i="1" spc="5" dirty="0">
                <a:solidFill>
                  <a:srgbClr val="404040"/>
                </a:solidFill>
                <a:latin typeface="Verdana"/>
                <a:cs typeface="Verdana"/>
              </a:rPr>
              <a:t>aportados </a:t>
            </a:r>
            <a:r>
              <a:rPr sz="1700" i="1" spc="-20" dirty="0">
                <a:solidFill>
                  <a:srgbClr val="404040"/>
                </a:solidFill>
                <a:latin typeface="Verdana"/>
                <a:cs typeface="Verdana"/>
              </a:rPr>
              <a:t>por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parte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solicitante,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elementos  </a:t>
            </a:r>
            <a:r>
              <a:rPr sz="1700" i="1" spc="45" dirty="0">
                <a:solidFill>
                  <a:srgbClr val="404040"/>
                </a:solidFill>
                <a:latin typeface="Verdana"/>
                <a:cs typeface="Verdana"/>
              </a:rPr>
              <a:t>que </a:t>
            </a:r>
            <a:r>
              <a:rPr sz="1700" i="1" spc="65" dirty="0">
                <a:solidFill>
                  <a:srgbClr val="404040"/>
                </a:solidFill>
                <a:latin typeface="Verdana"/>
                <a:cs typeface="Verdana"/>
              </a:rPr>
              <a:t>deben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incidir</a:t>
            </a:r>
            <a:r>
              <a:rPr sz="1700" i="1" spc="5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25" dirty="0">
                <a:solidFill>
                  <a:srgbClr val="404040"/>
                </a:solidFill>
                <a:latin typeface="Verdana"/>
                <a:cs typeface="Verdana"/>
              </a:rPr>
              <a:t>en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20" dirty="0">
                <a:solidFill>
                  <a:srgbClr val="404040"/>
                </a:solidFill>
                <a:latin typeface="Verdana"/>
                <a:cs typeface="Verdana"/>
              </a:rPr>
              <a:t>modificación </a:t>
            </a:r>
            <a:r>
              <a:rPr sz="1700" i="1" spc="90" dirty="0">
                <a:solidFill>
                  <a:srgbClr val="404040"/>
                </a:solidFill>
                <a:latin typeface="Verdana"/>
                <a:cs typeface="Verdana"/>
              </a:rPr>
              <a:t>de </a:t>
            </a:r>
            <a:r>
              <a:rPr sz="1700" i="1" spc="10" dirty="0">
                <a:solidFill>
                  <a:srgbClr val="404040"/>
                </a:solidFill>
                <a:latin typeface="Verdana"/>
                <a:cs typeface="Verdana"/>
              </a:rPr>
              <a:t>la </a:t>
            </a:r>
            <a:r>
              <a:rPr sz="1700" i="1" spc="-25" dirty="0">
                <a:solidFill>
                  <a:srgbClr val="404040"/>
                </a:solidFill>
                <a:latin typeface="Verdana"/>
                <a:cs typeface="Verdana"/>
              </a:rPr>
              <a:t>situación  </a:t>
            </a:r>
            <a:r>
              <a:rPr sz="1700" i="1" spc="-40" dirty="0">
                <a:solidFill>
                  <a:srgbClr val="404040"/>
                </a:solidFill>
                <a:latin typeface="Verdana"/>
                <a:cs typeface="Verdana"/>
              </a:rPr>
              <a:t>preexistente</a:t>
            </a:r>
            <a:r>
              <a:rPr sz="1700" i="1" spc="-2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00" dirty="0">
                <a:solidFill>
                  <a:srgbClr val="404040"/>
                </a:solidFill>
                <a:latin typeface="Verdana"/>
                <a:cs typeface="Verdana"/>
              </a:rPr>
              <a:t>y </a:t>
            </a:r>
            <a:r>
              <a:rPr sz="1700" i="1" spc="75" dirty="0">
                <a:solidFill>
                  <a:srgbClr val="404040"/>
                </a:solidFill>
                <a:latin typeface="Verdana"/>
                <a:cs typeface="Verdana"/>
              </a:rPr>
              <a:t>con</a:t>
            </a:r>
            <a:r>
              <a:rPr sz="1700" i="1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404040"/>
                </a:solidFill>
                <a:latin typeface="Verdana"/>
                <a:cs typeface="Verdana"/>
              </a:rPr>
              <a:t>ello</a:t>
            </a:r>
            <a:r>
              <a:rPr sz="17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50" dirty="0">
                <a:solidFill>
                  <a:srgbClr val="404040"/>
                </a:solidFill>
                <a:latin typeface="Verdana"/>
                <a:cs typeface="Verdana"/>
              </a:rPr>
              <a:t>posibilitar</a:t>
            </a:r>
            <a:r>
              <a:rPr sz="1700" i="1" spc="-1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-145" dirty="0">
                <a:solidFill>
                  <a:srgbClr val="404040"/>
                </a:solidFill>
                <a:latin typeface="Verdana"/>
                <a:cs typeface="Verdana"/>
              </a:rPr>
              <a:t>su</a:t>
            </a:r>
            <a:r>
              <a:rPr sz="1700" i="1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700" i="1" spc="50" dirty="0">
                <a:solidFill>
                  <a:srgbClr val="404040"/>
                </a:solidFill>
                <a:latin typeface="Verdana"/>
                <a:cs typeface="Verdana"/>
              </a:rPr>
              <a:t>aplicación”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69695" cy="782320"/>
          </a:xfrm>
          <a:custGeom>
            <a:avLst/>
            <a:gdLst/>
            <a:ahLst/>
            <a:cxnLst/>
            <a:rect l="l" t="t" r="r" b="b"/>
            <a:pathLst>
              <a:path w="1369695" h="782320">
                <a:moveTo>
                  <a:pt x="0" y="0"/>
                </a:moveTo>
                <a:lnTo>
                  <a:pt x="0" y="780982"/>
                </a:lnTo>
                <a:lnTo>
                  <a:pt x="973531" y="781720"/>
                </a:lnTo>
                <a:lnTo>
                  <a:pt x="983187" y="780912"/>
                </a:lnTo>
                <a:lnTo>
                  <a:pt x="991085" y="778783"/>
                </a:lnTo>
                <a:lnTo>
                  <a:pt x="997227" y="775773"/>
                </a:lnTo>
                <a:lnTo>
                  <a:pt x="1001610" y="772322"/>
                </a:lnTo>
                <a:lnTo>
                  <a:pt x="1001610" y="767623"/>
                </a:lnTo>
                <a:lnTo>
                  <a:pt x="1006297" y="767623"/>
                </a:lnTo>
                <a:lnTo>
                  <a:pt x="1362456" y="411134"/>
                </a:lnTo>
                <a:lnTo>
                  <a:pt x="1367742" y="402564"/>
                </a:lnTo>
                <a:lnTo>
                  <a:pt x="1369504" y="391814"/>
                </a:lnTo>
                <a:lnTo>
                  <a:pt x="1367742" y="380184"/>
                </a:lnTo>
                <a:lnTo>
                  <a:pt x="1362456" y="368970"/>
                </a:lnTo>
                <a:lnTo>
                  <a:pt x="1006297" y="17180"/>
                </a:lnTo>
                <a:lnTo>
                  <a:pt x="1006297" y="12354"/>
                </a:lnTo>
                <a:lnTo>
                  <a:pt x="1001610" y="12354"/>
                </a:lnTo>
                <a:lnTo>
                  <a:pt x="997227" y="8977"/>
                </a:lnTo>
                <a:lnTo>
                  <a:pt x="991085" y="6004"/>
                </a:lnTo>
                <a:lnTo>
                  <a:pt x="983187" y="3889"/>
                </a:lnTo>
                <a:lnTo>
                  <a:pt x="973531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2094" y="3066110"/>
            <a:ext cx="636397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76A2"/>
                </a:solidFill>
                <a:latin typeface="TeXGyreAdventor"/>
                <a:cs typeface="TeXGyreAdventor"/>
              </a:rPr>
              <a:t>ADECUACIÓN </a:t>
            </a:r>
            <a:r>
              <a:rPr sz="3600" spc="-5" dirty="0">
                <a:solidFill>
                  <a:srgbClr val="0076A2"/>
                </a:solidFill>
                <a:latin typeface="TeXGyreAdventor"/>
                <a:cs typeface="TeXGyreAdventor"/>
              </a:rPr>
              <a:t>DEL PLAZO</a:t>
            </a:r>
            <a:r>
              <a:rPr sz="3600" spc="-95" dirty="0">
                <a:solidFill>
                  <a:srgbClr val="0076A2"/>
                </a:solidFill>
                <a:latin typeface="TeXGyreAdventor"/>
                <a:cs typeface="TeXGyreAdventor"/>
              </a:rPr>
              <a:t> </a:t>
            </a:r>
            <a:r>
              <a:rPr sz="3600" spc="-10" dirty="0">
                <a:solidFill>
                  <a:srgbClr val="0076A2"/>
                </a:solidFill>
                <a:latin typeface="TeXGyreAdventor"/>
                <a:cs typeface="TeXGyreAdventor"/>
              </a:rPr>
              <a:t>DE  </a:t>
            </a:r>
            <a:r>
              <a:rPr sz="3600" spc="5" dirty="0">
                <a:solidFill>
                  <a:srgbClr val="0076A2"/>
                </a:solidFill>
                <a:latin typeface="TeXGyreAdventor"/>
                <a:cs typeface="TeXGyreAdventor"/>
              </a:rPr>
              <a:t>PROLONGACIÓN  </a:t>
            </a:r>
            <a:r>
              <a:rPr sz="3600" dirty="0">
                <a:solidFill>
                  <a:srgbClr val="0076A2"/>
                </a:solidFill>
                <a:latin typeface="TeXGyreAdventor"/>
                <a:cs typeface="TeXGyreAdventor"/>
              </a:rPr>
              <a:t>PREVENTIVA</a:t>
            </a:r>
            <a:endParaRPr sz="36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979930" cy="6858000"/>
            <a:chOff x="0" y="0"/>
            <a:chExt cx="19799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320631"/>
              <a:ext cx="1369695" cy="782320"/>
            </a:xfrm>
            <a:custGeom>
              <a:avLst/>
              <a:gdLst/>
              <a:ahLst/>
              <a:cxnLst/>
              <a:rect l="l" t="t" r="r" b="b"/>
              <a:pathLst>
                <a:path w="1369695" h="782320">
                  <a:moveTo>
                    <a:pt x="0" y="0"/>
                  </a:moveTo>
                  <a:lnTo>
                    <a:pt x="0" y="780982"/>
                  </a:lnTo>
                  <a:lnTo>
                    <a:pt x="973531" y="781720"/>
                  </a:lnTo>
                  <a:lnTo>
                    <a:pt x="983187" y="780912"/>
                  </a:lnTo>
                  <a:lnTo>
                    <a:pt x="991085" y="778783"/>
                  </a:lnTo>
                  <a:lnTo>
                    <a:pt x="997227" y="775773"/>
                  </a:lnTo>
                  <a:lnTo>
                    <a:pt x="1001610" y="772322"/>
                  </a:lnTo>
                  <a:lnTo>
                    <a:pt x="1001610" y="767623"/>
                  </a:lnTo>
                  <a:lnTo>
                    <a:pt x="1006297" y="767623"/>
                  </a:lnTo>
                  <a:lnTo>
                    <a:pt x="1362456" y="411134"/>
                  </a:lnTo>
                  <a:lnTo>
                    <a:pt x="1367742" y="402564"/>
                  </a:lnTo>
                  <a:lnTo>
                    <a:pt x="1369504" y="391814"/>
                  </a:lnTo>
                  <a:lnTo>
                    <a:pt x="1367742" y="380184"/>
                  </a:lnTo>
                  <a:lnTo>
                    <a:pt x="1362456" y="368970"/>
                  </a:lnTo>
                  <a:lnTo>
                    <a:pt x="1006297" y="17180"/>
                  </a:lnTo>
                  <a:lnTo>
                    <a:pt x="1006297" y="12354"/>
                  </a:lnTo>
                  <a:lnTo>
                    <a:pt x="1001610" y="12354"/>
                  </a:lnTo>
                  <a:lnTo>
                    <a:pt x="997227" y="8977"/>
                  </a:lnTo>
                  <a:lnTo>
                    <a:pt x="991085" y="6004"/>
                  </a:lnTo>
                  <a:lnTo>
                    <a:pt x="983187" y="3889"/>
                  </a:lnTo>
                  <a:lnTo>
                    <a:pt x="973531" y="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250" y="4900548"/>
              <a:ext cx="374015" cy="291465"/>
            </a:xfrm>
            <a:custGeom>
              <a:avLst/>
              <a:gdLst/>
              <a:ahLst/>
              <a:cxnLst/>
              <a:rect l="l" t="t" r="r" b="b"/>
              <a:pathLst>
                <a:path w="374015" h="291464">
                  <a:moveTo>
                    <a:pt x="373722" y="275717"/>
                  </a:moveTo>
                  <a:lnTo>
                    <a:pt x="362292" y="265176"/>
                  </a:lnTo>
                  <a:lnTo>
                    <a:pt x="311086" y="217932"/>
                  </a:lnTo>
                  <a:lnTo>
                    <a:pt x="302272" y="248450"/>
                  </a:lnTo>
                  <a:lnTo>
                    <a:pt x="38087" y="172161"/>
                  </a:lnTo>
                  <a:lnTo>
                    <a:pt x="308038" y="39878"/>
                  </a:lnTo>
                  <a:lnTo>
                    <a:pt x="322008" y="68326"/>
                  </a:lnTo>
                  <a:lnTo>
                    <a:pt x="357860" y="21336"/>
                  </a:lnTo>
                  <a:lnTo>
                    <a:pt x="373672" y="635"/>
                  </a:lnTo>
                  <a:lnTo>
                    <a:pt x="288480" y="0"/>
                  </a:lnTo>
                  <a:lnTo>
                    <a:pt x="302437" y="28460"/>
                  </a:lnTo>
                  <a:lnTo>
                    <a:pt x="19888" y="166903"/>
                  </a:lnTo>
                  <a:lnTo>
                    <a:pt x="8839" y="163703"/>
                  </a:lnTo>
                  <a:lnTo>
                    <a:pt x="5473" y="162687"/>
                  </a:lnTo>
                  <a:lnTo>
                    <a:pt x="1943" y="164719"/>
                  </a:lnTo>
                  <a:lnTo>
                    <a:pt x="0" y="171450"/>
                  </a:lnTo>
                  <a:lnTo>
                    <a:pt x="1943" y="174879"/>
                  </a:lnTo>
                  <a:lnTo>
                    <a:pt x="5308" y="175895"/>
                  </a:lnTo>
                  <a:lnTo>
                    <a:pt x="298754" y="260642"/>
                  </a:lnTo>
                  <a:lnTo>
                    <a:pt x="289941" y="291211"/>
                  </a:lnTo>
                  <a:lnTo>
                    <a:pt x="373722" y="275717"/>
                  </a:lnTo>
                  <a:close/>
                </a:path>
              </a:pathLst>
            </a:custGeom>
            <a:solidFill>
              <a:srgbClr val="0D6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937629" y="4107814"/>
            <a:ext cx="389890" cy="351155"/>
          </a:xfrm>
          <a:custGeom>
            <a:avLst/>
            <a:gdLst/>
            <a:ahLst/>
            <a:cxnLst/>
            <a:rect l="l" t="t" r="r" b="b"/>
            <a:pathLst>
              <a:path w="389890" h="351154">
                <a:moveTo>
                  <a:pt x="377786" y="194818"/>
                </a:moveTo>
                <a:lnTo>
                  <a:pt x="329438" y="194818"/>
                </a:lnTo>
                <a:lnTo>
                  <a:pt x="325882" y="194818"/>
                </a:lnTo>
                <a:lnTo>
                  <a:pt x="313232" y="194818"/>
                </a:lnTo>
                <a:lnTo>
                  <a:pt x="312928" y="226441"/>
                </a:lnTo>
                <a:lnTo>
                  <a:pt x="377786" y="194818"/>
                </a:lnTo>
                <a:close/>
              </a:path>
              <a:path w="389890" h="351154">
                <a:moveTo>
                  <a:pt x="389509" y="2413"/>
                </a:moveTo>
                <a:lnTo>
                  <a:pt x="304292" y="0"/>
                </a:lnTo>
                <a:lnTo>
                  <a:pt x="317639" y="28727"/>
                </a:lnTo>
                <a:lnTo>
                  <a:pt x="9144" y="172085"/>
                </a:lnTo>
                <a:lnTo>
                  <a:pt x="5969" y="173609"/>
                </a:lnTo>
                <a:lnTo>
                  <a:pt x="4572" y="177419"/>
                </a:lnTo>
                <a:lnTo>
                  <a:pt x="6096" y="180594"/>
                </a:lnTo>
                <a:lnTo>
                  <a:pt x="6261" y="180975"/>
                </a:lnTo>
                <a:lnTo>
                  <a:pt x="5461" y="181737"/>
                </a:lnTo>
                <a:lnTo>
                  <a:pt x="5461" y="183095"/>
                </a:lnTo>
                <a:lnTo>
                  <a:pt x="2921" y="184023"/>
                </a:lnTo>
                <a:lnTo>
                  <a:pt x="1524" y="187198"/>
                </a:lnTo>
                <a:lnTo>
                  <a:pt x="0" y="190373"/>
                </a:lnTo>
                <a:lnTo>
                  <a:pt x="1397" y="194183"/>
                </a:lnTo>
                <a:lnTo>
                  <a:pt x="4572" y="195580"/>
                </a:lnTo>
                <a:lnTo>
                  <a:pt x="273481" y="322008"/>
                </a:lnTo>
                <a:lnTo>
                  <a:pt x="259969" y="350774"/>
                </a:lnTo>
                <a:lnTo>
                  <a:pt x="345186" y="348615"/>
                </a:lnTo>
                <a:lnTo>
                  <a:pt x="329615" y="328930"/>
                </a:lnTo>
                <a:lnTo>
                  <a:pt x="292354" y="281813"/>
                </a:lnTo>
                <a:lnTo>
                  <a:pt x="278904" y="310438"/>
                </a:lnTo>
                <a:lnTo>
                  <a:pt x="26174" y="191795"/>
                </a:lnTo>
                <a:lnTo>
                  <a:pt x="313245" y="194691"/>
                </a:lnTo>
                <a:lnTo>
                  <a:pt x="329565" y="194691"/>
                </a:lnTo>
                <a:lnTo>
                  <a:pt x="378040" y="194691"/>
                </a:lnTo>
                <a:lnTo>
                  <a:pt x="389509" y="189103"/>
                </a:lnTo>
                <a:lnTo>
                  <a:pt x="313690" y="150241"/>
                </a:lnTo>
                <a:lnTo>
                  <a:pt x="313372" y="181991"/>
                </a:lnTo>
                <a:lnTo>
                  <a:pt x="24320" y="179070"/>
                </a:lnTo>
                <a:lnTo>
                  <a:pt x="323037" y="40322"/>
                </a:lnTo>
                <a:lnTo>
                  <a:pt x="336423" y="69088"/>
                </a:lnTo>
                <a:lnTo>
                  <a:pt x="373926" y="21971"/>
                </a:lnTo>
                <a:lnTo>
                  <a:pt x="389509" y="2413"/>
                </a:lnTo>
                <a:close/>
              </a:path>
            </a:pathLst>
          </a:custGeom>
          <a:solidFill>
            <a:srgbClr val="0D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6481" y="4715890"/>
            <a:ext cx="385445" cy="382270"/>
          </a:xfrm>
          <a:custGeom>
            <a:avLst/>
            <a:gdLst/>
            <a:ahLst/>
            <a:cxnLst/>
            <a:rect l="l" t="t" r="r" b="b"/>
            <a:pathLst>
              <a:path w="385445" h="382270">
                <a:moveTo>
                  <a:pt x="373214" y="194818"/>
                </a:moveTo>
                <a:lnTo>
                  <a:pt x="324866" y="194818"/>
                </a:lnTo>
                <a:lnTo>
                  <a:pt x="321310" y="194818"/>
                </a:lnTo>
                <a:lnTo>
                  <a:pt x="308660" y="194818"/>
                </a:lnTo>
                <a:lnTo>
                  <a:pt x="308356" y="226441"/>
                </a:lnTo>
                <a:lnTo>
                  <a:pt x="373214" y="194818"/>
                </a:lnTo>
                <a:close/>
              </a:path>
              <a:path w="385445" h="382270">
                <a:moveTo>
                  <a:pt x="384937" y="2413"/>
                </a:moveTo>
                <a:lnTo>
                  <a:pt x="299720" y="0"/>
                </a:lnTo>
                <a:lnTo>
                  <a:pt x="313067" y="28727"/>
                </a:lnTo>
                <a:lnTo>
                  <a:pt x="4572" y="172085"/>
                </a:lnTo>
                <a:lnTo>
                  <a:pt x="1397" y="173609"/>
                </a:lnTo>
                <a:lnTo>
                  <a:pt x="0" y="177419"/>
                </a:lnTo>
                <a:lnTo>
                  <a:pt x="1524" y="180594"/>
                </a:lnTo>
                <a:lnTo>
                  <a:pt x="1689" y="180975"/>
                </a:lnTo>
                <a:lnTo>
                  <a:pt x="889" y="181737"/>
                </a:lnTo>
                <a:lnTo>
                  <a:pt x="889" y="183718"/>
                </a:lnTo>
                <a:lnTo>
                  <a:pt x="0" y="185420"/>
                </a:lnTo>
                <a:lnTo>
                  <a:pt x="889" y="188391"/>
                </a:lnTo>
                <a:lnTo>
                  <a:pt x="889" y="188722"/>
                </a:lnTo>
                <a:lnTo>
                  <a:pt x="1028" y="188887"/>
                </a:lnTo>
                <a:lnTo>
                  <a:pt x="1143" y="189230"/>
                </a:lnTo>
                <a:lnTo>
                  <a:pt x="1612" y="189496"/>
                </a:lnTo>
                <a:lnTo>
                  <a:pt x="3683" y="191643"/>
                </a:lnTo>
                <a:lnTo>
                  <a:pt x="5638" y="191643"/>
                </a:lnTo>
                <a:lnTo>
                  <a:pt x="304774" y="351764"/>
                </a:lnTo>
                <a:lnTo>
                  <a:pt x="289814" y="379730"/>
                </a:lnTo>
                <a:lnTo>
                  <a:pt x="375031" y="382143"/>
                </a:lnTo>
                <a:lnTo>
                  <a:pt x="358927" y="359410"/>
                </a:lnTo>
                <a:lnTo>
                  <a:pt x="325755" y="312547"/>
                </a:lnTo>
                <a:lnTo>
                  <a:pt x="310743" y="340601"/>
                </a:lnTo>
                <a:lnTo>
                  <a:pt x="33058" y="191909"/>
                </a:lnTo>
                <a:lnTo>
                  <a:pt x="308673" y="194691"/>
                </a:lnTo>
                <a:lnTo>
                  <a:pt x="324993" y="194691"/>
                </a:lnTo>
                <a:lnTo>
                  <a:pt x="373468" y="194691"/>
                </a:lnTo>
                <a:lnTo>
                  <a:pt x="384937" y="189103"/>
                </a:lnTo>
                <a:lnTo>
                  <a:pt x="309118" y="150241"/>
                </a:lnTo>
                <a:lnTo>
                  <a:pt x="308800" y="181991"/>
                </a:lnTo>
                <a:lnTo>
                  <a:pt x="19723" y="179082"/>
                </a:lnTo>
                <a:lnTo>
                  <a:pt x="318465" y="40322"/>
                </a:lnTo>
                <a:lnTo>
                  <a:pt x="331851" y="69088"/>
                </a:lnTo>
                <a:lnTo>
                  <a:pt x="369354" y="21971"/>
                </a:lnTo>
                <a:lnTo>
                  <a:pt x="384937" y="2413"/>
                </a:lnTo>
                <a:close/>
              </a:path>
            </a:pathLst>
          </a:custGeom>
          <a:solidFill>
            <a:srgbClr val="0D6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06373" y="2073401"/>
            <a:ext cx="1600200" cy="558165"/>
            <a:chOff x="706373" y="2073401"/>
            <a:chExt cx="1600200" cy="558165"/>
          </a:xfrm>
        </p:grpSpPr>
        <p:sp>
          <p:nvSpPr>
            <p:cNvPr id="8" name="object 8"/>
            <p:cNvSpPr/>
            <p:nvPr/>
          </p:nvSpPr>
          <p:spPr>
            <a:xfrm>
              <a:off x="706373" y="2073401"/>
              <a:ext cx="1600200" cy="558165"/>
            </a:xfrm>
            <a:custGeom>
              <a:avLst/>
              <a:gdLst/>
              <a:ahLst/>
              <a:cxnLst/>
              <a:rect l="l" t="t" r="r" b="b"/>
              <a:pathLst>
                <a:path w="1600200" h="558164">
                  <a:moveTo>
                    <a:pt x="160020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600200" y="55778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8135" y="2176271"/>
              <a:ext cx="843534" cy="400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6373" y="2073401"/>
            <a:ext cx="1600200" cy="558165"/>
          </a:xfrm>
          <a:prstGeom prst="rect">
            <a:avLst/>
          </a:prstGeom>
          <a:ln w="15875">
            <a:solidFill>
              <a:srgbClr val="08509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1325"/>
              </a:spcBef>
            </a:pPr>
            <a:r>
              <a:rPr sz="1350" spc="15" dirty="0">
                <a:solidFill>
                  <a:srgbClr val="FFFFFF"/>
                </a:solidFill>
                <a:latin typeface="Caladea"/>
                <a:cs typeface="Caladea"/>
              </a:rPr>
              <a:t>Art.</a:t>
            </a:r>
            <a:r>
              <a:rPr sz="1350" spc="-8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274</a:t>
            </a:r>
            <a:endParaRPr sz="1350">
              <a:latin typeface="Caladea"/>
              <a:cs typeface="Calad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36926" y="2073401"/>
            <a:ext cx="1600200" cy="558165"/>
            <a:chOff x="2836926" y="2073401"/>
            <a:chExt cx="1600200" cy="558165"/>
          </a:xfrm>
        </p:grpSpPr>
        <p:sp>
          <p:nvSpPr>
            <p:cNvPr id="12" name="object 12"/>
            <p:cNvSpPr/>
            <p:nvPr/>
          </p:nvSpPr>
          <p:spPr>
            <a:xfrm>
              <a:off x="2836926" y="2073401"/>
              <a:ext cx="1600200" cy="558165"/>
            </a:xfrm>
            <a:custGeom>
              <a:avLst/>
              <a:gdLst/>
              <a:ahLst/>
              <a:cxnLst/>
              <a:rect l="l" t="t" r="r" b="b"/>
              <a:pathLst>
                <a:path w="1600200" h="558164">
                  <a:moveTo>
                    <a:pt x="160020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600200" y="55778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1820" y="2176271"/>
              <a:ext cx="1021842" cy="400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36926" y="2073401"/>
            <a:ext cx="1600200" cy="558165"/>
          </a:xfrm>
          <a:prstGeom prst="rect">
            <a:avLst/>
          </a:prstGeom>
          <a:ln w="15875">
            <a:solidFill>
              <a:srgbClr val="08509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325"/>
              </a:spcBef>
            </a:pP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Ley</a:t>
            </a:r>
            <a:r>
              <a:rPr sz="1350" spc="-6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30076</a:t>
            </a:r>
            <a:endParaRPr sz="1350">
              <a:latin typeface="Caladea"/>
              <a:cs typeface="Calade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36641" y="2050542"/>
            <a:ext cx="1605280" cy="558165"/>
            <a:chOff x="5136641" y="2050542"/>
            <a:chExt cx="1605280" cy="558165"/>
          </a:xfrm>
        </p:grpSpPr>
        <p:sp>
          <p:nvSpPr>
            <p:cNvPr id="16" name="object 16"/>
            <p:cNvSpPr/>
            <p:nvPr/>
          </p:nvSpPr>
          <p:spPr>
            <a:xfrm>
              <a:off x="5136641" y="2050542"/>
              <a:ext cx="1605280" cy="558165"/>
            </a:xfrm>
            <a:custGeom>
              <a:avLst/>
              <a:gdLst/>
              <a:ahLst/>
              <a:cxnLst/>
              <a:rect l="l" t="t" r="r" b="b"/>
              <a:pathLst>
                <a:path w="1605279" h="558164">
                  <a:moveTo>
                    <a:pt x="1604771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604771" y="557784"/>
                  </a:lnTo>
                  <a:lnTo>
                    <a:pt x="160477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31535" y="2153412"/>
              <a:ext cx="1021841" cy="400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36641" y="2050542"/>
            <a:ext cx="1605280" cy="558165"/>
          </a:xfrm>
          <a:prstGeom prst="rect">
            <a:avLst/>
          </a:prstGeom>
          <a:ln w="15875">
            <a:solidFill>
              <a:srgbClr val="085091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325"/>
              </a:spcBef>
            </a:pP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Ley</a:t>
            </a:r>
            <a:r>
              <a:rPr sz="1350" spc="-65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30077</a:t>
            </a:r>
            <a:endParaRPr sz="1350">
              <a:latin typeface="Caladea"/>
              <a:cs typeface="Calade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59256" y="2047176"/>
            <a:ext cx="1616075" cy="574040"/>
            <a:chOff x="7259256" y="2047176"/>
            <a:chExt cx="1616075" cy="574040"/>
          </a:xfrm>
        </p:grpSpPr>
        <p:sp>
          <p:nvSpPr>
            <p:cNvPr id="20" name="object 20"/>
            <p:cNvSpPr/>
            <p:nvPr/>
          </p:nvSpPr>
          <p:spPr>
            <a:xfrm>
              <a:off x="7267193" y="2055114"/>
              <a:ext cx="1600200" cy="558165"/>
            </a:xfrm>
            <a:custGeom>
              <a:avLst/>
              <a:gdLst/>
              <a:ahLst/>
              <a:cxnLst/>
              <a:rect l="l" t="t" r="r" b="b"/>
              <a:pathLst>
                <a:path w="1600200" h="558164">
                  <a:moveTo>
                    <a:pt x="1600200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600200" y="557784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67193" y="2055114"/>
              <a:ext cx="1600200" cy="558165"/>
            </a:xfrm>
            <a:custGeom>
              <a:avLst/>
              <a:gdLst/>
              <a:ahLst/>
              <a:cxnLst/>
              <a:rect l="l" t="t" r="r" b="b"/>
              <a:pathLst>
                <a:path w="1600200" h="558164">
                  <a:moveTo>
                    <a:pt x="0" y="557784"/>
                  </a:moveTo>
                  <a:lnTo>
                    <a:pt x="1600200" y="557784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1523" y="2157984"/>
              <a:ext cx="902970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75131" y="2207717"/>
            <a:ext cx="158432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20"/>
              </a:spcBef>
            </a:pPr>
            <a:r>
              <a:rPr sz="1350" spc="-5" dirty="0">
                <a:solidFill>
                  <a:srgbClr val="FFFFFF"/>
                </a:solidFill>
                <a:latin typeface="Caladea"/>
                <a:cs typeface="Caladea"/>
              </a:rPr>
              <a:t>D.L</a:t>
            </a:r>
            <a:r>
              <a:rPr sz="1350" spc="-40" dirty="0">
                <a:solidFill>
                  <a:srgbClr val="FFFFFF"/>
                </a:solidFill>
                <a:latin typeface="Caladea"/>
                <a:cs typeface="Caladea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Caladea"/>
                <a:cs typeface="Caladea"/>
              </a:rPr>
              <a:t>1307</a:t>
            </a:r>
            <a:endParaRPr sz="1350">
              <a:latin typeface="Caladea"/>
              <a:cs typeface="Calade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0148" y="2638044"/>
            <a:ext cx="1616075" cy="811530"/>
            <a:chOff x="680148" y="2638044"/>
            <a:chExt cx="1616075" cy="811530"/>
          </a:xfrm>
        </p:grpSpPr>
        <p:sp>
          <p:nvSpPr>
            <p:cNvPr id="25" name="object 25"/>
            <p:cNvSpPr/>
            <p:nvPr/>
          </p:nvSpPr>
          <p:spPr>
            <a:xfrm>
              <a:off x="688086" y="2699766"/>
              <a:ext cx="1600200" cy="631190"/>
            </a:xfrm>
            <a:custGeom>
              <a:avLst/>
              <a:gdLst/>
              <a:ahLst/>
              <a:cxnLst/>
              <a:rect l="l" t="t" r="r" b="b"/>
              <a:pathLst>
                <a:path w="1600200" h="631189">
                  <a:moveTo>
                    <a:pt x="1600200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600200" y="630936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8086" y="2699766"/>
              <a:ext cx="1600200" cy="631190"/>
            </a:xfrm>
            <a:custGeom>
              <a:avLst/>
              <a:gdLst/>
              <a:ahLst/>
              <a:cxnLst/>
              <a:rect l="l" t="t" r="r" b="b"/>
              <a:pathLst>
                <a:path w="1600200" h="631189">
                  <a:moveTo>
                    <a:pt x="0" y="630936"/>
                  </a:moveTo>
                  <a:lnTo>
                    <a:pt x="1600200" y="630936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4380" y="2638044"/>
              <a:ext cx="1506474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4380" y="2843784"/>
              <a:ext cx="1479041" cy="4000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5820" y="3049524"/>
              <a:ext cx="1319021" cy="400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5065" y="2673858"/>
            <a:ext cx="1261110" cy="645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4"/>
              </a:spcBef>
            </a:pP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Especial dificultad  </a:t>
            </a:r>
            <a:r>
              <a:rPr sz="1350" spc="-15" dirty="0">
                <a:solidFill>
                  <a:srgbClr val="FFFFFF"/>
                </a:solidFill>
                <a:latin typeface="Times New Roman"/>
                <a:cs typeface="Times New Roman"/>
              </a:rPr>
              <a:t>prolongación de</a:t>
            </a:r>
            <a:r>
              <a:rPr sz="135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55" dirty="0">
                <a:solidFill>
                  <a:srgbClr val="FFFFFF"/>
                </a:solidFill>
                <a:latin typeface="Times New Roman"/>
                <a:cs typeface="Times New Roman"/>
              </a:rPr>
              <a:t>la  </a:t>
            </a:r>
            <a:r>
              <a:rPr sz="1350" spc="-20" dirty="0">
                <a:solidFill>
                  <a:srgbClr val="FFFFFF"/>
                </a:solidFill>
                <a:latin typeface="Times New Roman"/>
                <a:cs typeface="Times New Roman"/>
              </a:rPr>
              <a:t>“Investigación”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8086" y="3386772"/>
            <a:ext cx="1600200" cy="936625"/>
            <a:chOff x="688086" y="3386772"/>
            <a:chExt cx="1600200" cy="936625"/>
          </a:xfrm>
        </p:grpSpPr>
        <p:sp>
          <p:nvSpPr>
            <p:cNvPr id="32" name="object 32"/>
            <p:cNvSpPr/>
            <p:nvPr/>
          </p:nvSpPr>
          <p:spPr>
            <a:xfrm>
              <a:off x="1163574" y="3394709"/>
              <a:ext cx="585470" cy="462280"/>
            </a:xfrm>
            <a:custGeom>
              <a:avLst/>
              <a:gdLst/>
              <a:ahLst/>
              <a:cxnLst/>
              <a:rect l="l" t="t" r="r" b="b"/>
              <a:pathLst>
                <a:path w="585469" h="462279">
                  <a:moveTo>
                    <a:pt x="585216" y="185420"/>
                  </a:moveTo>
                  <a:lnTo>
                    <a:pt x="400050" y="185420"/>
                  </a:lnTo>
                  <a:lnTo>
                    <a:pt x="400050" y="0"/>
                  </a:lnTo>
                  <a:lnTo>
                    <a:pt x="185166" y="0"/>
                  </a:lnTo>
                  <a:lnTo>
                    <a:pt x="185166" y="185420"/>
                  </a:lnTo>
                  <a:lnTo>
                    <a:pt x="0" y="185420"/>
                  </a:lnTo>
                  <a:lnTo>
                    <a:pt x="0" y="276860"/>
                  </a:lnTo>
                  <a:lnTo>
                    <a:pt x="185166" y="276860"/>
                  </a:lnTo>
                  <a:lnTo>
                    <a:pt x="185166" y="462280"/>
                  </a:lnTo>
                  <a:lnTo>
                    <a:pt x="400050" y="462280"/>
                  </a:lnTo>
                  <a:lnTo>
                    <a:pt x="400050" y="276860"/>
                  </a:lnTo>
                  <a:lnTo>
                    <a:pt x="585216" y="276860"/>
                  </a:lnTo>
                  <a:lnTo>
                    <a:pt x="585216" y="185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63573" y="3394709"/>
              <a:ext cx="585470" cy="462280"/>
            </a:xfrm>
            <a:custGeom>
              <a:avLst/>
              <a:gdLst/>
              <a:ahLst/>
              <a:cxnLst/>
              <a:rect l="l" t="t" r="r" b="b"/>
              <a:pathLst>
                <a:path w="585469" h="462279">
                  <a:moveTo>
                    <a:pt x="0" y="185165"/>
                  </a:moveTo>
                  <a:lnTo>
                    <a:pt x="185165" y="185165"/>
                  </a:lnTo>
                  <a:lnTo>
                    <a:pt x="185165" y="0"/>
                  </a:lnTo>
                  <a:lnTo>
                    <a:pt x="400050" y="0"/>
                  </a:lnTo>
                  <a:lnTo>
                    <a:pt x="400050" y="185165"/>
                  </a:lnTo>
                  <a:lnTo>
                    <a:pt x="585215" y="185165"/>
                  </a:lnTo>
                  <a:lnTo>
                    <a:pt x="585215" y="276606"/>
                  </a:lnTo>
                  <a:lnTo>
                    <a:pt x="400050" y="276606"/>
                  </a:lnTo>
                  <a:lnTo>
                    <a:pt x="400050" y="461771"/>
                  </a:lnTo>
                  <a:lnTo>
                    <a:pt x="185165" y="461771"/>
                  </a:lnTo>
                  <a:lnTo>
                    <a:pt x="185165" y="276606"/>
                  </a:lnTo>
                  <a:lnTo>
                    <a:pt x="0" y="276606"/>
                  </a:lnTo>
                  <a:lnTo>
                    <a:pt x="0" y="18516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8086" y="3897629"/>
              <a:ext cx="1600200" cy="393700"/>
            </a:xfrm>
            <a:custGeom>
              <a:avLst/>
              <a:gdLst/>
              <a:ahLst/>
              <a:cxnLst/>
              <a:rect l="l" t="t" r="r" b="b"/>
              <a:pathLst>
                <a:path w="1600200" h="393700">
                  <a:moveTo>
                    <a:pt x="1600200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1600200" y="393192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2104" y="3922775"/>
              <a:ext cx="1319022" cy="4000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8086" y="3897629"/>
            <a:ext cx="1600200" cy="393700"/>
          </a:xfrm>
          <a:prstGeom prst="rect">
            <a:avLst/>
          </a:prstGeom>
          <a:ln w="22225">
            <a:solidFill>
              <a:srgbClr val="FFFFFF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615"/>
              </a:spcBef>
            </a:pP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Peligro</a:t>
            </a:r>
            <a:r>
              <a:rPr sz="13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Procesal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88086" y="4325111"/>
            <a:ext cx="1600200" cy="400050"/>
            <a:chOff x="688086" y="4325111"/>
            <a:chExt cx="1600200" cy="400050"/>
          </a:xfrm>
        </p:grpSpPr>
        <p:sp>
          <p:nvSpPr>
            <p:cNvPr id="38" name="object 38"/>
            <p:cNvSpPr/>
            <p:nvPr/>
          </p:nvSpPr>
          <p:spPr>
            <a:xfrm>
              <a:off x="688086" y="4368545"/>
              <a:ext cx="1600200" cy="256540"/>
            </a:xfrm>
            <a:custGeom>
              <a:avLst/>
              <a:gdLst/>
              <a:ahLst/>
              <a:cxnLst/>
              <a:rect l="l" t="t" r="r" b="b"/>
              <a:pathLst>
                <a:path w="1600200" h="256539">
                  <a:moveTo>
                    <a:pt x="1600200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1600200" y="256031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2708" y="4325111"/>
              <a:ext cx="797814" cy="4000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8086" y="4368546"/>
            <a:ext cx="1600200" cy="256540"/>
          </a:xfrm>
          <a:prstGeom prst="rect">
            <a:avLst/>
          </a:prstGeom>
          <a:ln w="15875">
            <a:solidFill>
              <a:srgbClr val="085091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65"/>
              </a:spcBef>
            </a:pPr>
            <a:r>
              <a:rPr sz="1350" spc="-5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135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Times New Roman"/>
                <a:cs typeface="Times New Roman"/>
              </a:rPr>
              <a:t>272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2083" y="4768596"/>
            <a:ext cx="1616710" cy="720090"/>
            <a:chOff x="672083" y="4768596"/>
            <a:chExt cx="1616710" cy="720090"/>
          </a:xfrm>
        </p:grpSpPr>
        <p:sp>
          <p:nvSpPr>
            <p:cNvPr id="42" name="object 42"/>
            <p:cNvSpPr/>
            <p:nvPr/>
          </p:nvSpPr>
          <p:spPr>
            <a:xfrm>
              <a:off x="672083" y="4768596"/>
              <a:ext cx="1488186" cy="3543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2083" y="5134356"/>
              <a:ext cx="1616202" cy="3543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62711" y="4802504"/>
            <a:ext cx="143002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07060" algn="l"/>
              </a:tabLst>
            </a:pPr>
            <a:r>
              <a:rPr sz="1150" spc="-20" dirty="0">
                <a:latin typeface="Times New Roman"/>
                <a:cs typeface="Times New Roman"/>
              </a:rPr>
              <a:t>Simple	</a:t>
            </a:r>
            <a:r>
              <a:rPr sz="1150" spc="-25" dirty="0">
                <a:latin typeface="Times New Roman"/>
                <a:cs typeface="Times New Roman"/>
              </a:rPr>
              <a:t>(9m) </a:t>
            </a:r>
            <a:r>
              <a:rPr sz="1150" spc="140" dirty="0">
                <a:latin typeface="Times New Roman"/>
                <a:cs typeface="Times New Roman"/>
              </a:rPr>
              <a:t>+ </a:t>
            </a:r>
            <a:r>
              <a:rPr sz="1150" spc="-20" dirty="0">
                <a:latin typeface="Times New Roman"/>
                <a:cs typeface="Times New Roman"/>
              </a:rPr>
              <a:t>9</a:t>
            </a:r>
            <a:r>
              <a:rPr sz="1150" spc="-85" dirty="0">
                <a:latin typeface="Times New Roman"/>
                <a:cs typeface="Times New Roman"/>
              </a:rPr>
              <a:t> </a:t>
            </a:r>
            <a:r>
              <a:rPr sz="1150" spc="20" dirty="0">
                <a:latin typeface="Times New Roman"/>
                <a:cs typeface="Times New Roman"/>
              </a:rPr>
              <a:t>m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50" dirty="0">
                <a:latin typeface="Times New Roman"/>
                <a:cs typeface="Times New Roman"/>
              </a:rPr>
              <a:t>Complejo </a:t>
            </a:r>
            <a:r>
              <a:rPr sz="1150" spc="-25" dirty="0">
                <a:latin typeface="Times New Roman"/>
                <a:cs typeface="Times New Roman"/>
              </a:rPr>
              <a:t>(18m) </a:t>
            </a:r>
            <a:r>
              <a:rPr sz="1150" spc="140" dirty="0">
                <a:latin typeface="Times New Roman"/>
                <a:cs typeface="Times New Roman"/>
              </a:rPr>
              <a:t>+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5" dirty="0">
                <a:latin typeface="Times New Roman"/>
                <a:cs typeface="Times New Roman"/>
              </a:rPr>
              <a:t>18m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48144" y="5426964"/>
            <a:ext cx="1616075" cy="610870"/>
            <a:chOff x="648144" y="5426964"/>
            <a:chExt cx="1616075" cy="610870"/>
          </a:xfrm>
        </p:grpSpPr>
        <p:sp>
          <p:nvSpPr>
            <p:cNvPr id="46" name="object 46"/>
            <p:cNvSpPr/>
            <p:nvPr/>
          </p:nvSpPr>
          <p:spPr>
            <a:xfrm>
              <a:off x="656081" y="5488686"/>
              <a:ext cx="1600200" cy="429895"/>
            </a:xfrm>
            <a:custGeom>
              <a:avLst/>
              <a:gdLst/>
              <a:ahLst/>
              <a:cxnLst/>
              <a:rect l="l" t="t" r="r" b="b"/>
              <a:pathLst>
                <a:path w="1600200" h="429895">
                  <a:moveTo>
                    <a:pt x="16002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1600200" y="429767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6081" y="5488686"/>
              <a:ext cx="1600200" cy="429895"/>
            </a:xfrm>
            <a:custGeom>
              <a:avLst/>
              <a:gdLst/>
              <a:ahLst/>
              <a:cxnLst/>
              <a:rect l="l" t="t" r="r" b="b"/>
              <a:pathLst>
                <a:path w="1600200" h="429895">
                  <a:moveTo>
                    <a:pt x="0" y="429767"/>
                  </a:moveTo>
                  <a:lnTo>
                    <a:pt x="1600200" y="429767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429767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0704" y="5426964"/>
              <a:ext cx="838961" cy="4046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9848" y="5632704"/>
              <a:ext cx="779526" cy="4046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162913" y="5467299"/>
            <a:ext cx="577215" cy="440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5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135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Times New Roman"/>
                <a:cs typeface="Times New Roman"/>
              </a:rPr>
              <a:t>342</a:t>
            </a:r>
            <a:endParaRPr sz="13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1350" spc="-15" dirty="0">
                <a:solidFill>
                  <a:srgbClr val="FFFFFF"/>
                </a:solidFill>
                <a:latin typeface="Times New Roman"/>
                <a:cs typeface="Times New Roman"/>
              </a:rPr>
              <a:t>Inciso</a:t>
            </a:r>
            <a:r>
              <a:rPr sz="135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819844" y="2638044"/>
            <a:ext cx="1654175" cy="811530"/>
            <a:chOff x="2819844" y="2638044"/>
            <a:chExt cx="1654175" cy="811530"/>
          </a:xfrm>
        </p:grpSpPr>
        <p:sp>
          <p:nvSpPr>
            <p:cNvPr id="52" name="object 52"/>
            <p:cNvSpPr/>
            <p:nvPr/>
          </p:nvSpPr>
          <p:spPr>
            <a:xfrm>
              <a:off x="2827782" y="2699766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1604771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604771" y="630936"/>
                  </a:lnTo>
                  <a:lnTo>
                    <a:pt x="1604771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27782" y="2699766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0" y="630936"/>
                  </a:moveTo>
                  <a:lnTo>
                    <a:pt x="1604771" y="630936"/>
                  </a:lnTo>
                  <a:lnTo>
                    <a:pt x="1604771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58084" y="2638044"/>
              <a:ext cx="1351025" cy="4000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30068" y="2843784"/>
              <a:ext cx="1643633" cy="4000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22676" y="3049524"/>
              <a:ext cx="1044701" cy="4000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34716" y="2673858"/>
            <a:ext cx="1383665" cy="645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14"/>
              </a:spcBef>
            </a:pPr>
            <a:r>
              <a:rPr sz="1350" spc="25" dirty="0">
                <a:solidFill>
                  <a:srgbClr val="FFFFFF"/>
                </a:solidFill>
                <a:latin typeface="Times New Roman"/>
                <a:cs typeface="Times New Roman"/>
              </a:rPr>
              <a:t>19/agosto/2013  </a:t>
            </a:r>
            <a:r>
              <a:rPr sz="1350" spc="-60" dirty="0">
                <a:solidFill>
                  <a:srgbClr val="FFFFFF"/>
                </a:solidFill>
                <a:latin typeface="Times New Roman"/>
                <a:cs typeface="Times New Roman"/>
              </a:rPr>
              <a:t>Ley </a:t>
            </a: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para </a:t>
            </a:r>
            <a:r>
              <a:rPr sz="1350" spc="-15" dirty="0">
                <a:solidFill>
                  <a:srgbClr val="FFFFFF"/>
                </a:solidFill>
                <a:latin typeface="Times New Roman"/>
                <a:cs typeface="Times New Roman"/>
              </a:rPr>
              <a:t>combatir</a:t>
            </a:r>
            <a:r>
              <a:rPr sz="135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Times New Roman"/>
                <a:cs typeface="Times New Roman"/>
              </a:rPr>
              <a:t>la  </a:t>
            </a: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inseguridad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815272" y="3442715"/>
            <a:ext cx="1621155" cy="811530"/>
            <a:chOff x="2815272" y="3442715"/>
            <a:chExt cx="1621155" cy="811530"/>
          </a:xfrm>
        </p:grpSpPr>
        <p:sp>
          <p:nvSpPr>
            <p:cNvPr id="59" name="object 59"/>
            <p:cNvSpPr/>
            <p:nvPr/>
          </p:nvSpPr>
          <p:spPr>
            <a:xfrm>
              <a:off x="2823210" y="3504437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1604772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604772" y="63093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23210" y="3504437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0" y="630936"/>
                  </a:moveTo>
                  <a:lnTo>
                    <a:pt x="1604772" y="630936"/>
                  </a:lnTo>
                  <a:lnTo>
                    <a:pt x="1604772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944368" y="3442715"/>
              <a:ext cx="1405890" cy="40004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41548" y="3648455"/>
              <a:ext cx="774953" cy="40005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89504" y="3854195"/>
              <a:ext cx="1474470" cy="4000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95041" y="3480003"/>
            <a:ext cx="1255395" cy="646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0"/>
              </a:spcBef>
            </a:pP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Investigación</a:t>
            </a:r>
            <a:r>
              <a:rPr sz="135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  <a:endParaRPr sz="135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</a:pPr>
            <a:r>
              <a:rPr sz="1350" spc="-5" dirty="0">
                <a:solidFill>
                  <a:srgbClr val="FFFFFF"/>
                </a:solidFill>
                <a:latin typeface="Times New Roman"/>
                <a:cs typeface="Times New Roman"/>
              </a:rPr>
              <a:t>proceso</a:t>
            </a: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350" spc="10" dirty="0">
                <a:solidFill>
                  <a:srgbClr val="FFFFFF"/>
                </a:solidFill>
                <a:latin typeface="Times New Roman"/>
                <a:cs typeface="Times New Roman"/>
              </a:rPr>
              <a:t>(No</a:t>
            </a:r>
            <a:r>
              <a:rPr sz="135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impugnación)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111813" y="2647188"/>
            <a:ext cx="1657350" cy="811530"/>
            <a:chOff x="5111813" y="2647188"/>
            <a:chExt cx="1657350" cy="811530"/>
          </a:xfrm>
        </p:grpSpPr>
        <p:sp>
          <p:nvSpPr>
            <p:cNvPr id="66" name="object 66"/>
            <p:cNvSpPr/>
            <p:nvPr/>
          </p:nvSpPr>
          <p:spPr>
            <a:xfrm>
              <a:off x="5122926" y="2708910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1604772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604772" y="630936"/>
                  </a:lnTo>
                  <a:lnTo>
                    <a:pt x="1604772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22926" y="2708910"/>
              <a:ext cx="1605280" cy="631190"/>
            </a:xfrm>
            <a:custGeom>
              <a:avLst/>
              <a:gdLst/>
              <a:ahLst/>
              <a:cxnLst/>
              <a:rect l="l" t="t" r="r" b="b"/>
              <a:pathLst>
                <a:path w="1605279" h="631189">
                  <a:moveTo>
                    <a:pt x="0" y="630936"/>
                  </a:moveTo>
                  <a:lnTo>
                    <a:pt x="1604772" y="630936"/>
                  </a:lnTo>
                  <a:lnTo>
                    <a:pt x="1604772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253228" y="2647188"/>
              <a:ext cx="1351026" cy="4000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20640" y="2852928"/>
              <a:ext cx="1648206" cy="4000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36108" y="3058668"/>
              <a:ext cx="985265" cy="4000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226811" y="2683255"/>
            <a:ext cx="1402715" cy="645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985" algn="ctr">
              <a:lnSpc>
                <a:spcPct val="100000"/>
              </a:lnSpc>
              <a:spcBef>
                <a:spcPts val="114"/>
              </a:spcBef>
            </a:pPr>
            <a:r>
              <a:rPr sz="1350" spc="25" dirty="0">
                <a:solidFill>
                  <a:srgbClr val="FFFFFF"/>
                </a:solidFill>
                <a:latin typeface="Times New Roman"/>
                <a:cs typeface="Times New Roman"/>
              </a:rPr>
              <a:t>20/agosto/2013  </a:t>
            </a:r>
            <a:r>
              <a:rPr sz="1350" spc="-55" dirty="0">
                <a:solidFill>
                  <a:srgbClr val="FFFFFF"/>
                </a:solidFill>
                <a:latin typeface="Times New Roman"/>
                <a:cs typeface="Times New Roman"/>
              </a:rPr>
              <a:t>Ley </a:t>
            </a:r>
            <a:r>
              <a:rPr sz="1350" spc="-5" dirty="0">
                <a:solidFill>
                  <a:srgbClr val="FFFFFF"/>
                </a:solidFill>
                <a:latin typeface="Times New Roman"/>
                <a:cs typeface="Times New Roman"/>
              </a:rPr>
              <a:t>contra </a:t>
            </a:r>
            <a:r>
              <a:rPr sz="1350" spc="-45" dirty="0">
                <a:solidFill>
                  <a:srgbClr val="FFFFFF"/>
                </a:solidFill>
                <a:latin typeface="Times New Roman"/>
                <a:cs typeface="Times New Roman"/>
              </a:rPr>
              <a:t>el</a:t>
            </a:r>
            <a:r>
              <a:rPr sz="13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imes New Roman"/>
                <a:cs typeface="Times New Roman"/>
              </a:rPr>
              <a:t>crimen  </a:t>
            </a:r>
            <a:r>
              <a:rPr sz="1350" spc="-20" dirty="0">
                <a:solidFill>
                  <a:srgbClr val="FFFFFF"/>
                </a:solidFill>
                <a:latin typeface="Times New Roman"/>
                <a:cs typeface="Times New Roman"/>
              </a:rPr>
              <a:t>organizado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494972" y="3501453"/>
            <a:ext cx="678180" cy="316865"/>
            <a:chOff x="5494972" y="3501453"/>
            <a:chExt cx="678180" cy="316865"/>
          </a:xfrm>
        </p:grpSpPr>
        <p:sp>
          <p:nvSpPr>
            <p:cNvPr id="73" name="object 73"/>
            <p:cNvSpPr/>
            <p:nvPr/>
          </p:nvSpPr>
          <p:spPr>
            <a:xfrm>
              <a:off x="5502909" y="3509390"/>
              <a:ext cx="662305" cy="120650"/>
            </a:xfrm>
            <a:custGeom>
              <a:avLst/>
              <a:gdLst/>
              <a:ahLst/>
              <a:cxnLst/>
              <a:rect l="l" t="t" r="r" b="b"/>
              <a:pathLst>
                <a:path w="662304" h="120650">
                  <a:moveTo>
                    <a:pt x="66192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661924" y="120396"/>
                  </a:lnTo>
                  <a:lnTo>
                    <a:pt x="661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02909" y="3509390"/>
              <a:ext cx="662305" cy="120650"/>
            </a:xfrm>
            <a:custGeom>
              <a:avLst/>
              <a:gdLst/>
              <a:ahLst/>
              <a:cxnLst/>
              <a:rect l="l" t="t" r="r" b="b"/>
              <a:pathLst>
                <a:path w="662304" h="120650">
                  <a:moveTo>
                    <a:pt x="0" y="0"/>
                  </a:moveTo>
                  <a:lnTo>
                    <a:pt x="661924" y="0"/>
                  </a:lnTo>
                  <a:lnTo>
                    <a:pt x="661924" y="120396"/>
                  </a:lnTo>
                  <a:lnTo>
                    <a:pt x="0" y="120396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02909" y="3689984"/>
              <a:ext cx="662305" cy="120650"/>
            </a:xfrm>
            <a:custGeom>
              <a:avLst/>
              <a:gdLst/>
              <a:ahLst/>
              <a:cxnLst/>
              <a:rect l="l" t="t" r="r" b="b"/>
              <a:pathLst>
                <a:path w="662304" h="120650">
                  <a:moveTo>
                    <a:pt x="661924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661924" y="120395"/>
                  </a:lnTo>
                  <a:lnTo>
                    <a:pt x="661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02909" y="3689984"/>
              <a:ext cx="662305" cy="120650"/>
            </a:xfrm>
            <a:custGeom>
              <a:avLst/>
              <a:gdLst/>
              <a:ahLst/>
              <a:cxnLst/>
              <a:rect l="l" t="t" r="r" b="b"/>
              <a:pathLst>
                <a:path w="662304" h="120650">
                  <a:moveTo>
                    <a:pt x="0" y="0"/>
                  </a:moveTo>
                  <a:lnTo>
                    <a:pt x="661924" y="0"/>
                  </a:lnTo>
                  <a:lnTo>
                    <a:pt x="661924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070347" y="3991355"/>
            <a:ext cx="1657350" cy="1505585"/>
            <a:chOff x="5070347" y="3991355"/>
            <a:chExt cx="1657350" cy="1505585"/>
          </a:xfrm>
        </p:grpSpPr>
        <p:sp>
          <p:nvSpPr>
            <p:cNvPr id="78" name="object 78"/>
            <p:cNvSpPr/>
            <p:nvPr/>
          </p:nvSpPr>
          <p:spPr>
            <a:xfrm>
              <a:off x="5090921" y="4071365"/>
              <a:ext cx="1600200" cy="1417320"/>
            </a:xfrm>
            <a:custGeom>
              <a:avLst/>
              <a:gdLst/>
              <a:ahLst/>
              <a:cxnLst/>
              <a:rect l="l" t="t" r="r" b="b"/>
              <a:pathLst>
                <a:path w="1600200" h="1417320">
                  <a:moveTo>
                    <a:pt x="1600200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1600200" y="141731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90921" y="4071365"/>
              <a:ext cx="1600200" cy="1417320"/>
            </a:xfrm>
            <a:custGeom>
              <a:avLst/>
              <a:gdLst/>
              <a:ahLst/>
              <a:cxnLst/>
              <a:rect l="l" t="t" r="r" b="b"/>
              <a:pathLst>
                <a:path w="1600200" h="1417320">
                  <a:moveTo>
                    <a:pt x="0" y="1417319"/>
                  </a:moveTo>
                  <a:lnTo>
                    <a:pt x="1600200" y="141731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15875">
              <a:solidFill>
                <a:srgbClr val="788E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070347" y="4005071"/>
              <a:ext cx="285750" cy="3771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80659" y="3991355"/>
              <a:ext cx="1122426" cy="40005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80659" y="4197095"/>
              <a:ext cx="706374" cy="4000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80659" y="4402836"/>
              <a:ext cx="985265" cy="4000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70347" y="4622291"/>
              <a:ext cx="285750" cy="3771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280659" y="4608575"/>
              <a:ext cx="733806" cy="4000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06439" y="4608575"/>
              <a:ext cx="669798" cy="4000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70347" y="4828031"/>
              <a:ext cx="285750" cy="37718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80659" y="4814316"/>
              <a:ext cx="505206" cy="40005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26479" y="4814316"/>
              <a:ext cx="601218" cy="4000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230492" y="4852873"/>
            <a:ext cx="38544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-3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350" spc="-65" dirty="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070347" y="5020055"/>
            <a:ext cx="1268730" cy="605790"/>
            <a:chOff x="5070347" y="5020055"/>
            <a:chExt cx="1268730" cy="605790"/>
          </a:xfrm>
        </p:grpSpPr>
        <p:sp>
          <p:nvSpPr>
            <p:cNvPr id="92" name="object 92"/>
            <p:cNvSpPr/>
            <p:nvPr/>
          </p:nvSpPr>
          <p:spPr>
            <a:xfrm>
              <a:off x="5280659" y="5020055"/>
              <a:ext cx="843534" cy="40005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70347" y="5239511"/>
              <a:ext cx="285750" cy="3771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280659" y="5225795"/>
              <a:ext cx="1058417" cy="40004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169534" y="4029836"/>
            <a:ext cx="1190625" cy="14693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329" marR="78740" indent="-215265">
              <a:lnSpc>
                <a:spcPct val="100000"/>
              </a:lnSpc>
              <a:spcBef>
                <a:spcPts val="114"/>
              </a:spcBef>
              <a:buChar char="-"/>
              <a:tabLst>
                <a:tab pos="227329" algn="l"/>
                <a:tab pos="227965" algn="l"/>
              </a:tabLst>
            </a:pP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350" spc="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350" spc="-6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350" spc="5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ues</a:t>
            </a:r>
            <a:r>
              <a:rPr sz="1350" spc="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os  crimen  </a:t>
            </a:r>
            <a:r>
              <a:rPr sz="1350" spc="-20" dirty="0">
                <a:solidFill>
                  <a:srgbClr val="FFFFFF"/>
                </a:solidFill>
                <a:latin typeface="Times New Roman"/>
                <a:cs typeface="Times New Roman"/>
              </a:rPr>
              <a:t>organizado</a:t>
            </a:r>
            <a:endParaRPr sz="135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5"/>
              </a:spcBef>
              <a:buChar char="-"/>
              <a:tabLst>
                <a:tab pos="227329" algn="l"/>
                <a:tab pos="227965" algn="l"/>
              </a:tabLst>
            </a:pPr>
            <a:r>
              <a:rPr sz="1350" spc="-15" dirty="0">
                <a:solidFill>
                  <a:srgbClr val="FFFFFF"/>
                </a:solidFill>
                <a:latin typeface="Times New Roman"/>
                <a:cs typeface="Times New Roman"/>
              </a:rPr>
              <a:t>Delitos</a:t>
            </a:r>
            <a:r>
              <a:rPr sz="135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Times New Roman"/>
                <a:cs typeface="Times New Roman"/>
              </a:rPr>
              <a:t>graves</a:t>
            </a:r>
            <a:endParaRPr sz="135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350" spc="-70" dirty="0">
                <a:solidFill>
                  <a:srgbClr val="FFFFFF"/>
                </a:solidFill>
                <a:latin typeface="Times New Roman"/>
                <a:cs typeface="Times New Roman"/>
              </a:rPr>
              <a:t>Sala</a:t>
            </a:r>
            <a:endParaRPr sz="1350">
              <a:latin typeface="Times New Roman"/>
              <a:cs typeface="Times New Roman"/>
            </a:endParaRPr>
          </a:p>
          <a:p>
            <a:pPr marR="130175" algn="ctr">
              <a:lnSpc>
                <a:spcPct val="100000"/>
              </a:lnSpc>
            </a:pPr>
            <a:r>
              <a:rPr sz="1350" spc="-25" dirty="0">
                <a:solidFill>
                  <a:srgbClr val="FFFFFF"/>
                </a:solidFill>
                <a:latin typeface="Times New Roman"/>
                <a:cs typeface="Times New Roman"/>
              </a:rPr>
              <a:t>Nacional</a:t>
            </a:r>
            <a:endParaRPr sz="1350">
              <a:latin typeface="Times New Roman"/>
              <a:cs typeface="Times New Roman"/>
            </a:endParaRPr>
          </a:p>
          <a:p>
            <a:pPr marL="214629" marR="128905" indent="-214629">
              <a:lnSpc>
                <a:spcPct val="100000"/>
              </a:lnSpc>
              <a:buChar char="-"/>
              <a:tabLst>
                <a:tab pos="214629" algn="l"/>
                <a:tab pos="227965" algn="l"/>
              </a:tabLst>
            </a:pPr>
            <a:r>
              <a:rPr sz="1350" spc="-10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sz="135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350" spc="-6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350" spc="-60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350" spc="10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256081" y="2647505"/>
            <a:ext cx="1622425" cy="653415"/>
            <a:chOff x="7256081" y="2647505"/>
            <a:chExt cx="1622425" cy="653415"/>
          </a:xfrm>
        </p:grpSpPr>
        <p:sp>
          <p:nvSpPr>
            <p:cNvPr id="97" name="object 97"/>
            <p:cNvSpPr/>
            <p:nvPr/>
          </p:nvSpPr>
          <p:spPr>
            <a:xfrm>
              <a:off x="7267193" y="2658617"/>
              <a:ext cx="1600200" cy="631190"/>
            </a:xfrm>
            <a:custGeom>
              <a:avLst/>
              <a:gdLst/>
              <a:ahLst/>
              <a:cxnLst/>
              <a:rect l="l" t="t" r="r" b="b"/>
              <a:pathLst>
                <a:path w="1600200" h="631189">
                  <a:moveTo>
                    <a:pt x="1600200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1600200" y="630936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267193" y="2658617"/>
              <a:ext cx="1600200" cy="631190"/>
            </a:xfrm>
            <a:custGeom>
              <a:avLst/>
              <a:gdLst/>
              <a:ahLst/>
              <a:cxnLst/>
              <a:rect l="l" t="t" r="r" b="b"/>
              <a:pathLst>
                <a:path w="1600200" h="631189">
                  <a:moveTo>
                    <a:pt x="0" y="630936"/>
                  </a:moveTo>
                  <a:lnTo>
                    <a:pt x="1600200" y="630936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287767" y="2802635"/>
              <a:ext cx="1570481" cy="4000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278306" y="2839669"/>
            <a:ext cx="1577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120"/>
              </a:spcBef>
            </a:pPr>
            <a:r>
              <a:rPr sz="1350" spc="10" dirty="0">
                <a:solidFill>
                  <a:srgbClr val="FFFFFF"/>
                </a:solidFill>
                <a:latin typeface="Times New Roman"/>
                <a:cs typeface="Times New Roman"/>
              </a:rPr>
              <a:t>30/diciembre/2016</a:t>
            </a:r>
            <a:endParaRPr sz="1350">
              <a:latin typeface="Times New Roman"/>
              <a:cs typeface="Times New Roman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7862633" y="3519741"/>
            <a:ext cx="675005" cy="316865"/>
            <a:chOff x="7862633" y="3519741"/>
            <a:chExt cx="675005" cy="316865"/>
          </a:xfrm>
        </p:grpSpPr>
        <p:sp>
          <p:nvSpPr>
            <p:cNvPr id="102" name="object 102"/>
            <p:cNvSpPr/>
            <p:nvPr/>
          </p:nvSpPr>
          <p:spPr>
            <a:xfrm>
              <a:off x="7870570" y="3527678"/>
              <a:ext cx="659130" cy="120650"/>
            </a:xfrm>
            <a:custGeom>
              <a:avLst/>
              <a:gdLst/>
              <a:ahLst/>
              <a:cxnLst/>
              <a:rect l="l" t="t" r="r" b="b"/>
              <a:pathLst>
                <a:path w="659129" h="120650">
                  <a:moveTo>
                    <a:pt x="65862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658622" y="120396"/>
                  </a:lnTo>
                  <a:lnTo>
                    <a:pt x="658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870570" y="3527678"/>
              <a:ext cx="659130" cy="120650"/>
            </a:xfrm>
            <a:custGeom>
              <a:avLst/>
              <a:gdLst/>
              <a:ahLst/>
              <a:cxnLst/>
              <a:rect l="l" t="t" r="r" b="b"/>
              <a:pathLst>
                <a:path w="659129" h="120650">
                  <a:moveTo>
                    <a:pt x="0" y="0"/>
                  </a:moveTo>
                  <a:lnTo>
                    <a:pt x="658622" y="0"/>
                  </a:lnTo>
                  <a:lnTo>
                    <a:pt x="658622" y="120396"/>
                  </a:lnTo>
                  <a:lnTo>
                    <a:pt x="0" y="120396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870570" y="3708272"/>
              <a:ext cx="659130" cy="120650"/>
            </a:xfrm>
            <a:custGeom>
              <a:avLst/>
              <a:gdLst/>
              <a:ahLst/>
              <a:cxnLst/>
              <a:rect l="l" t="t" r="r" b="b"/>
              <a:pathLst>
                <a:path w="659129" h="120650">
                  <a:moveTo>
                    <a:pt x="658622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658622" y="120395"/>
                  </a:lnTo>
                  <a:lnTo>
                    <a:pt x="658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70570" y="3708272"/>
              <a:ext cx="659130" cy="120650"/>
            </a:xfrm>
            <a:custGeom>
              <a:avLst/>
              <a:gdLst/>
              <a:ahLst/>
              <a:cxnLst/>
              <a:rect l="l" t="t" r="r" b="b"/>
              <a:pathLst>
                <a:path w="659129" h="120650">
                  <a:moveTo>
                    <a:pt x="0" y="0"/>
                  </a:moveTo>
                  <a:lnTo>
                    <a:pt x="658622" y="0"/>
                  </a:lnTo>
                  <a:lnTo>
                    <a:pt x="658622" y="120395"/>
                  </a:lnTo>
                  <a:lnTo>
                    <a:pt x="0" y="120395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106"/>
          <p:cNvGrpSpPr/>
          <p:nvPr/>
        </p:nvGrpSpPr>
        <p:grpSpPr>
          <a:xfrm>
            <a:off x="7255764" y="4059935"/>
            <a:ext cx="1776730" cy="1278255"/>
            <a:chOff x="7255764" y="4059935"/>
            <a:chExt cx="1776730" cy="1278255"/>
          </a:xfrm>
        </p:grpSpPr>
        <p:sp>
          <p:nvSpPr>
            <p:cNvPr id="107" name="object 107"/>
            <p:cNvSpPr/>
            <p:nvPr/>
          </p:nvSpPr>
          <p:spPr>
            <a:xfrm>
              <a:off x="7255764" y="4059935"/>
              <a:ext cx="1085850" cy="35433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255764" y="4242815"/>
              <a:ext cx="1177290" cy="35433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255764" y="4425695"/>
              <a:ext cx="1776222" cy="35433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55764" y="4617719"/>
              <a:ext cx="742950" cy="3543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55764" y="4800599"/>
              <a:ext cx="834390" cy="35433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55764" y="4983479"/>
              <a:ext cx="573785" cy="35432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12380" y="4983479"/>
              <a:ext cx="692657" cy="35432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7346950" y="4092066"/>
            <a:ext cx="1581150" cy="1130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02615">
              <a:lnSpc>
                <a:spcPct val="104500"/>
              </a:lnSpc>
              <a:spcBef>
                <a:spcPts val="75"/>
              </a:spcBef>
              <a:tabLst>
                <a:tab pos="605155" algn="l"/>
              </a:tabLst>
            </a:pPr>
            <a:r>
              <a:rPr sz="1150" spc="-25" dirty="0">
                <a:latin typeface="Times New Roman"/>
                <a:cs typeface="Times New Roman"/>
              </a:rPr>
              <a:t>Simple	(9m)  </a:t>
            </a:r>
            <a:r>
              <a:rPr sz="1150" spc="-5" dirty="0">
                <a:latin typeface="Times New Roman"/>
                <a:cs typeface="Times New Roman"/>
              </a:rPr>
              <a:t>Complejo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(18m)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50" spc="-5" dirty="0">
                <a:latin typeface="Times New Roman"/>
                <a:cs typeface="Times New Roman"/>
              </a:rPr>
              <a:t>Crimen </a:t>
            </a:r>
            <a:r>
              <a:rPr sz="1150" spc="5" dirty="0">
                <a:latin typeface="Times New Roman"/>
                <a:cs typeface="Times New Roman"/>
              </a:rPr>
              <a:t>Organizado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(36m)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100" dirty="0">
                <a:latin typeface="Times New Roman"/>
                <a:cs typeface="Times New Roman"/>
              </a:rPr>
              <a:t>S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(+9m)</a:t>
            </a:r>
            <a:endParaRPr sz="1200">
              <a:latin typeface="Times New Roman"/>
              <a:cs typeface="Times New Roman"/>
            </a:endParaRPr>
          </a:p>
          <a:p>
            <a:pPr marL="12700" marR="729615">
              <a:lnSpc>
                <a:spcPts val="1440"/>
              </a:lnSpc>
              <a:spcBef>
                <a:spcPts val="50"/>
              </a:spcBef>
            </a:pPr>
            <a:r>
              <a:rPr sz="1150" spc="-15" dirty="0">
                <a:latin typeface="Times New Roman"/>
                <a:cs typeface="Times New Roman"/>
              </a:rPr>
              <a:t>C </a:t>
            </a:r>
            <a:r>
              <a:rPr sz="1150" dirty="0">
                <a:latin typeface="Times New Roman"/>
                <a:cs typeface="Times New Roman"/>
              </a:rPr>
              <a:t>(+18m)  </a:t>
            </a:r>
            <a:r>
              <a:rPr sz="1150" spc="-50" dirty="0">
                <a:latin typeface="Times New Roman"/>
                <a:cs typeface="Times New Roman"/>
              </a:rPr>
              <a:t>C</a:t>
            </a:r>
            <a:r>
              <a:rPr sz="1150" spc="-40" dirty="0">
                <a:latin typeface="Times New Roman"/>
                <a:cs typeface="Times New Roman"/>
              </a:rPr>
              <a:t>.</a:t>
            </a:r>
            <a:r>
              <a:rPr sz="1150" spc="100" dirty="0">
                <a:latin typeface="Times New Roman"/>
                <a:cs typeface="Times New Roman"/>
              </a:rPr>
              <a:t>O</a:t>
            </a:r>
            <a:r>
              <a:rPr sz="1150" spc="-20" dirty="0">
                <a:latin typeface="Times New Roman"/>
                <a:cs typeface="Times New Roman"/>
              </a:rPr>
              <a:t>r</a:t>
            </a:r>
            <a:r>
              <a:rPr sz="1150" spc="-45" dirty="0">
                <a:latin typeface="Times New Roman"/>
                <a:cs typeface="Times New Roman"/>
              </a:rPr>
              <a:t>g</a:t>
            </a:r>
            <a:r>
              <a:rPr sz="1150" spc="-40" dirty="0">
                <a:latin typeface="Times New Roman"/>
                <a:cs typeface="Times New Roman"/>
              </a:rPr>
              <a:t>.</a:t>
            </a:r>
            <a:r>
              <a:rPr sz="1150" spc="-30" dirty="0">
                <a:latin typeface="Times New Roman"/>
                <a:cs typeface="Times New Roman"/>
              </a:rPr>
              <a:t>(</a:t>
            </a:r>
            <a:r>
              <a:rPr sz="1150" spc="65" dirty="0">
                <a:latin typeface="Times New Roman"/>
                <a:cs typeface="Times New Roman"/>
              </a:rPr>
              <a:t>+</a:t>
            </a:r>
            <a:r>
              <a:rPr sz="1150" spc="35" dirty="0">
                <a:latin typeface="Times New Roman"/>
                <a:cs typeface="Times New Roman"/>
              </a:rPr>
              <a:t>1</a:t>
            </a:r>
            <a:r>
              <a:rPr sz="1150" spc="-40" dirty="0">
                <a:latin typeface="Times New Roman"/>
                <a:cs typeface="Times New Roman"/>
              </a:rPr>
              <a:t>2</a:t>
            </a:r>
            <a:r>
              <a:rPr sz="1150" dirty="0">
                <a:latin typeface="Times New Roman"/>
                <a:cs typeface="Times New Roman"/>
              </a:rPr>
              <a:t>m</a:t>
            </a:r>
            <a:r>
              <a:rPr sz="1150" spc="-40" dirty="0">
                <a:latin typeface="Times New Roman"/>
                <a:cs typeface="Times New Roman"/>
              </a:rPr>
              <a:t>)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7259256" y="5326379"/>
            <a:ext cx="1821814" cy="720090"/>
            <a:chOff x="7259256" y="5326379"/>
            <a:chExt cx="1821814" cy="720090"/>
          </a:xfrm>
        </p:grpSpPr>
        <p:sp>
          <p:nvSpPr>
            <p:cNvPr id="116" name="object 116"/>
            <p:cNvSpPr/>
            <p:nvPr/>
          </p:nvSpPr>
          <p:spPr>
            <a:xfrm>
              <a:off x="7267193" y="5392673"/>
              <a:ext cx="1805939" cy="525780"/>
            </a:xfrm>
            <a:custGeom>
              <a:avLst/>
              <a:gdLst/>
              <a:ahLst/>
              <a:cxnLst/>
              <a:rect l="l" t="t" r="r" b="b"/>
              <a:pathLst>
                <a:path w="1805940" h="525779">
                  <a:moveTo>
                    <a:pt x="1805940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805940" y="525779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67193" y="5392673"/>
              <a:ext cx="1805939" cy="525780"/>
            </a:xfrm>
            <a:custGeom>
              <a:avLst/>
              <a:gdLst/>
              <a:ahLst/>
              <a:cxnLst/>
              <a:rect l="l" t="t" r="r" b="b"/>
              <a:pathLst>
                <a:path w="1805940" h="525779">
                  <a:moveTo>
                    <a:pt x="0" y="525779"/>
                  </a:moveTo>
                  <a:lnTo>
                    <a:pt x="1805940" y="525779"/>
                  </a:lnTo>
                  <a:lnTo>
                    <a:pt x="1805940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827263" y="5326379"/>
              <a:ext cx="742950" cy="35432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15199" y="5509259"/>
              <a:ext cx="729233" cy="35432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827263" y="5509259"/>
              <a:ext cx="294894" cy="35432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41563" y="5509259"/>
              <a:ext cx="1126998" cy="35432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71815" y="5692139"/>
              <a:ext cx="1003553" cy="35433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406767" y="5361177"/>
            <a:ext cx="1530985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Art.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spc="-35" dirty="0">
                <a:solidFill>
                  <a:srgbClr val="FFFFFF"/>
                </a:solidFill>
                <a:latin typeface="Times New Roman"/>
                <a:cs typeface="Times New Roman"/>
              </a:rPr>
              <a:t>274</a:t>
            </a:r>
            <a:endParaRPr sz="11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4299"/>
              </a:lnSpc>
              <a:spcBef>
                <a:spcPts val="5"/>
              </a:spcBef>
            </a:pP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Inciso </a:t>
            </a:r>
            <a:r>
              <a:rPr sz="1150" spc="-20" dirty="0">
                <a:solidFill>
                  <a:srgbClr val="FFFFFF"/>
                </a:solidFill>
                <a:latin typeface="Times New Roman"/>
                <a:cs typeface="Times New Roman"/>
              </a:rPr>
              <a:t>2 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Adecuación 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de  prolongación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2054732" y="1366900"/>
            <a:ext cx="5940425" cy="384175"/>
            <a:chOff x="2054732" y="1366900"/>
            <a:chExt cx="5940425" cy="384175"/>
          </a:xfrm>
        </p:grpSpPr>
        <p:sp>
          <p:nvSpPr>
            <p:cNvPr id="125" name="object 125"/>
            <p:cNvSpPr/>
            <p:nvPr/>
          </p:nvSpPr>
          <p:spPr>
            <a:xfrm>
              <a:off x="2073274" y="1384807"/>
              <a:ext cx="5921629" cy="36626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061590" y="1373758"/>
              <a:ext cx="5908039" cy="35242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61590" y="1373758"/>
              <a:ext cx="5908040" cy="352425"/>
            </a:xfrm>
            <a:custGeom>
              <a:avLst/>
              <a:gdLst/>
              <a:ahLst/>
              <a:cxnLst/>
              <a:rect l="l" t="t" r="r" b="b"/>
              <a:pathLst>
                <a:path w="5908040" h="352425">
                  <a:moveTo>
                    <a:pt x="5732399" y="70230"/>
                  </a:moveTo>
                  <a:lnTo>
                    <a:pt x="5681980" y="212216"/>
                  </a:lnTo>
                  <a:lnTo>
                    <a:pt x="5772784" y="212216"/>
                  </a:lnTo>
                  <a:lnTo>
                    <a:pt x="5732399" y="70230"/>
                  </a:lnTo>
                  <a:close/>
                </a:path>
                <a:path w="5908040" h="352425">
                  <a:moveTo>
                    <a:pt x="4648834" y="70230"/>
                  </a:moveTo>
                  <a:lnTo>
                    <a:pt x="4598415" y="212216"/>
                  </a:lnTo>
                  <a:lnTo>
                    <a:pt x="4689220" y="212216"/>
                  </a:lnTo>
                  <a:lnTo>
                    <a:pt x="4648834" y="70230"/>
                  </a:lnTo>
                  <a:close/>
                </a:path>
                <a:path w="5908040" h="352425">
                  <a:moveTo>
                    <a:pt x="2221484" y="29590"/>
                  </a:moveTo>
                  <a:lnTo>
                    <a:pt x="2177174" y="49200"/>
                  </a:lnTo>
                  <a:lnTo>
                    <a:pt x="2159313" y="84327"/>
                  </a:lnTo>
                  <a:lnTo>
                    <a:pt x="2150447" y="138239"/>
                  </a:lnTo>
                  <a:lnTo>
                    <a:pt x="2149347" y="172338"/>
                  </a:lnTo>
                  <a:lnTo>
                    <a:pt x="2150490" y="208008"/>
                  </a:lnTo>
                  <a:lnTo>
                    <a:pt x="2159634" y="264725"/>
                  </a:lnTo>
                  <a:lnTo>
                    <a:pt x="2177974" y="302011"/>
                  </a:lnTo>
                  <a:lnTo>
                    <a:pt x="2223516" y="322961"/>
                  </a:lnTo>
                  <a:lnTo>
                    <a:pt x="2232854" y="322296"/>
                  </a:lnTo>
                  <a:lnTo>
                    <a:pt x="2268823" y="299910"/>
                  </a:lnTo>
                  <a:lnTo>
                    <a:pt x="2285857" y="262636"/>
                  </a:lnTo>
                  <a:lnTo>
                    <a:pt x="2293445" y="211661"/>
                  </a:lnTo>
                  <a:lnTo>
                    <a:pt x="2294382" y="182117"/>
                  </a:lnTo>
                  <a:lnTo>
                    <a:pt x="2293881" y="158069"/>
                  </a:lnTo>
                  <a:lnTo>
                    <a:pt x="2289881" y="116020"/>
                  </a:lnTo>
                  <a:lnTo>
                    <a:pt x="2276490" y="68262"/>
                  </a:lnTo>
                  <a:lnTo>
                    <a:pt x="2244185" y="33893"/>
                  </a:lnTo>
                  <a:lnTo>
                    <a:pt x="2221484" y="29590"/>
                  </a:lnTo>
                  <a:close/>
                </a:path>
                <a:path w="5908040" h="352425">
                  <a:moveTo>
                    <a:pt x="763015" y="29590"/>
                  </a:moveTo>
                  <a:lnTo>
                    <a:pt x="718706" y="49200"/>
                  </a:lnTo>
                  <a:lnTo>
                    <a:pt x="700845" y="84327"/>
                  </a:lnTo>
                  <a:lnTo>
                    <a:pt x="691979" y="138239"/>
                  </a:lnTo>
                  <a:lnTo>
                    <a:pt x="690879" y="172338"/>
                  </a:lnTo>
                  <a:lnTo>
                    <a:pt x="692022" y="208008"/>
                  </a:lnTo>
                  <a:lnTo>
                    <a:pt x="701166" y="264725"/>
                  </a:lnTo>
                  <a:lnTo>
                    <a:pt x="719506" y="302011"/>
                  </a:lnTo>
                  <a:lnTo>
                    <a:pt x="765047" y="322961"/>
                  </a:lnTo>
                  <a:lnTo>
                    <a:pt x="774386" y="322296"/>
                  </a:lnTo>
                  <a:lnTo>
                    <a:pt x="810355" y="299910"/>
                  </a:lnTo>
                  <a:lnTo>
                    <a:pt x="827389" y="262636"/>
                  </a:lnTo>
                  <a:lnTo>
                    <a:pt x="834977" y="211661"/>
                  </a:lnTo>
                  <a:lnTo>
                    <a:pt x="835913" y="182117"/>
                  </a:lnTo>
                  <a:lnTo>
                    <a:pt x="835413" y="158069"/>
                  </a:lnTo>
                  <a:lnTo>
                    <a:pt x="831413" y="116020"/>
                  </a:lnTo>
                  <a:lnTo>
                    <a:pt x="818022" y="68262"/>
                  </a:lnTo>
                  <a:lnTo>
                    <a:pt x="785717" y="33893"/>
                  </a:lnTo>
                  <a:lnTo>
                    <a:pt x="763015" y="29590"/>
                  </a:lnTo>
                  <a:close/>
                </a:path>
                <a:path w="5908040" h="352425">
                  <a:moveTo>
                    <a:pt x="5302884" y="4063"/>
                  </a:moveTo>
                  <a:lnTo>
                    <a:pt x="5442458" y="4063"/>
                  </a:lnTo>
                  <a:lnTo>
                    <a:pt x="5442458" y="20700"/>
                  </a:lnTo>
                  <a:lnTo>
                    <a:pt x="5433694" y="21716"/>
                  </a:lnTo>
                  <a:lnTo>
                    <a:pt x="5427217" y="24129"/>
                  </a:lnTo>
                  <a:lnTo>
                    <a:pt x="5423027" y="28066"/>
                  </a:lnTo>
                  <a:lnTo>
                    <a:pt x="5418835" y="31876"/>
                  </a:lnTo>
                  <a:lnTo>
                    <a:pt x="5416677" y="37337"/>
                  </a:lnTo>
                  <a:lnTo>
                    <a:pt x="5416677" y="44450"/>
                  </a:lnTo>
                  <a:lnTo>
                    <a:pt x="5416677" y="50037"/>
                  </a:lnTo>
                  <a:lnTo>
                    <a:pt x="5417184" y="55371"/>
                  </a:lnTo>
                  <a:lnTo>
                    <a:pt x="5474461" y="267207"/>
                  </a:lnTo>
                  <a:lnTo>
                    <a:pt x="5536818" y="86867"/>
                  </a:lnTo>
                  <a:lnTo>
                    <a:pt x="5539232" y="79755"/>
                  </a:lnTo>
                  <a:lnTo>
                    <a:pt x="5541263" y="73151"/>
                  </a:lnTo>
                  <a:lnTo>
                    <a:pt x="5542660" y="66928"/>
                  </a:lnTo>
                  <a:lnTo>
                    <a:pt x="5544058" y="60705"/>
                  </a:lnTo>
                  <a:lnTo>
                    <a:pt x="5544819" y="54101"/>
                  </a:lnTo>
                  <a:lnTo>
                    <a:pt x="5544819" y="47243"/>
                  </a:lnTo>
                  <a:lnTo>
                    <a:pt x="5544819" y="38988"/>
                  </a:lnTo>
                  <a:lnTo>
                    <a:pt x="5542660" y="32638"/>
                  </a:lnTo>
                  <a:lnTo>
                    <a:pt x="5538342" y="28320"/>
                  </a:lnTo>
                  <a:lnTo>
                    <a:pt x="5534152" y="23875"/>
                  </a:lnTo>
                  <a:lnTo>
                    <a:pt x="5527548" y="21336"/>
                  </a:lnTo>
                  <a:lnTo>
                    <a:pt x="5518658" y="20700"/>
                  </a:lnTo>
                  <a:lnTo>
                    <a:pt x="5518658" y="4063"/>
                  </a:lnTo>
                  <a:lnTo>
                    <a:pt x="5627369" y="4063"/>
                  </a:lnTo>
                  <a:lnTo>
                    <a:pt x="5627369" y="20700"/>
                  </a:lnTo>
                  <a:lnTo>
                    <a:pt x="5620892" y="21716"/>
                  </a:lnTo>
                  <a:lnTo>
                    <a:pt x="5615558" y="23749"/>
                  </a:lnTo>
                  <a:lnTo>
                    <a:pt x="5610986" y="26924"/>
                  </a:lnTo>
                  <a:lnTo>
                    <a:pt x="5606541" y="29971"/>
                  </a:lnTo>
                  <a:lnTo>
                    <a:pt x="5602605" y="34416"/>
                  </a:lnTo>
                  <a:lnTo>
                    <a:pt x="5480558" y="350138"/>
                  </a:lnTo>
                  <a:lnTo>
                    <a:pt x="5422264" y="350138"/>
                  </a:lnTo>
                  <a:lnTo>
                    <a:pt x="5338953" y="67690"/>
                  </a:lnTo>
                  <a:lnTo>
                    <a:pt x="5323839" y="31241"/>
                  </a:lnTo>
                  <a:lnTo>
                    <a:pt x="5302884" y="20700"/>
                  </a:lnTo>
                  <a:lnTo>
                    <a:pt x="5302884" y="4063"/>
                  </a:lnTo>
                  <a:close/>
                </a:path>
                <a:path w="5908040" h="352425">
                  <a:moveTo>
                    <a:pt x="5143500" y="4063"/>
                  </a:moveTo>
                  <a:lnTo>
                    <a:pt x="5275960" y="4063"/>
                  </a:lnTo>
                  <a:lnTo>
                    <a:pt x="5275960" y="20700"/>
                  </a:lnTo>
                  <a:lnTo>
                    <a:pt x="5269103" y="22605"/>
                  </a:lnTo>
                  <a:lnTo>
                    <a:pt x="5264023" y="24511"/>
                  </a:lnTo>
                  <a:lnTo>
                    <a:pt x="5260720" y="26669"/>
                  </a:lnTo>
                  <a:lnTo>
                    <a:pt x="5257418" y="28701"/>
                  </a:lnTo>
                  <a:lnTo>
                    <a:pt x="5254879" y="31368"/>
                  </a:lnTo>
                  <a:lnTo>
                    <a:pt x="5248656" y="58165"/>
                  </a:lnTo>
                  <a:lnTo>
                    <a:pt x="5248656" y="67690"/>
                  </a:lnTo>
                  <a:lnTo>
                    <a:pt x="5248656" y="285114"/>
                  </a:lnTo>
                  <a:lnTo>
                    <a:pt x="5248656" y="290956"/>
                  </a:lnTo>
                  <a:lnTo>
                    <a:pt x="5248909" y="296417"/>
                  </a:lnTo>
                  <a:lnTo>
                    <a:pt x="5255640" y="321944"/>
                  </a:lnTo>
                  <a:lnTo>
                    <a:pt x="5257545" y="324103"/>
                  </a:lnTo>
                  <a:lnTo>
                    <a:pt x="5275960" y="331724"/>
                  </a:lnTo>
                  <a:lnTo>
                    <a:pt x="5275960" y="348361"/>
                  </a:lnTo>
                  <a:lnTo>
                    <a:pt x="5143500" y="348361"/>
                  </a:lnTo>
                  <a:lnTo>
                    <a:pt x="5143500" y="331724"/>
                  </a:lnTo>
                  <a:lnTo>
                    <a:pt x="5149723" y="330073"/>
                  </a:lnTo>
                  <a:lnTo>
                    <a:pt x="5154676" y="328294"/>
                  </a:lnTo>
                  <a:lnTo>
                    <a:pt x="5170551" y="293115"/>
                  </a:lnTo>
                  <a:lnTo>
                    <a:pt x="5170551" y="285114"/>
                  </a:lnTo>
                  <a:lnTo>
                    <a:pt x="5170551" y="67437"/>
                  </a:lnTo>
                  <a:lnTo>
                    <a:pt x="5170551" y="59308"/>
                  </a:lnTo>
                  <a:lnTo>
                    <a:pt x="5170297" y="52704"/>
                  </a:lnTo>
                  <a:lnTo>
                    <a:pt x="5158485" y="26288"/>
                  </a:lnTo>
                  <a:lnTo>
                    <a:pt x="5154930" y="24256"/>
                  </a:lnTo>
                  <a:lnTo>
                    <a:pt x="5149850" y="22351"/>
                  </a:lnTo>
                  <a:lnTo>
                    <a:pt x="5143500" y="20700"/>
                  </a:lnTo>
                  <a:lnTo>
                    <a:pt x="5143500" y="4063"/>
                  </a:lnTo>
                  <a:close/>
                </a:path>
                <a:path w="5908040" h="352425">
                  <a:moveTo>
                    <a:pt x="4806823" y="4063"/>
                  </a:moveTo>
                  <a:lnTo>
                    <a:pt x="5103622" y="4063"/>
                  </a:lnTo>
                  <a:lnTo>
                    <a:pt x="5103622" y="92582"/>
                  </a:lnTo>
                  <a:lnTo>
                    <a:pt x="5069078" y="92582"/>
                  </a:lnTo>
                  <a:lnTo>
                    <a:pt x="5066817" y="84581"/>
                  </a:lnTo>
                  <a:lnTo>
                    <a:pt x="5064807" y="77723"/>
                  </a:lnTo>
                  <a:lnTo>
                    <a:pt x="5048123" y="44195"/>
                  </a:lnTo>
                  <a:lnTo>
                    <a:pt x="5045709" y="41655"/>
                  </a:lnTo>
                  <a:lnTo>
                    <a:pt x="5019548" y="33654"/>
                  </a:lnTo>
                  <a:lnTo>
                    <a:pt x="5012562" y="33654"/>
                  </a:lnTo>
                  <a:lnTo>
                    <a:pt x="4994402" y="33654"/>
                  </a:lnTo>
                  <a:lnTo>
                    <a:pt x="4994402" y="285114"/>
                  </a:lnTo>
                  <a:lnTo>
                    <a:pt x="4994402" y="294004"/>
                  </a:lnTo>
                  <a:lnTo>
                    <a:pt x="4994656" y="300736"/>
                  </a:lnTo>
                  <a:lnTo>
                    <a:pt x="5002910" y="323595"/>
                  </a:lnTo>
                  <a:lnTo>
                    <a:pt x="5004815" y="325374"/>
                  </a:lnTo>
                  <a:lnTo>
                    <a:pt x="5025008" y="331724"/>
                  </a:lnTo>
                  <a:lnTo>
                    <a:pt x="5025008" y="348361"/>
                  </a:lnTo>
                  <a:lnTo>
                    <a:pt x="4885689" y="348361"/>
                  </a:lnTo>
                  <a:lnTo>
                    <a:pt x="4885689" y="331724"/>
                  </a:lnTo>
                  <a:lnTo>
                    <a:pt x="4892802" y="330580"/>
                  </a:lnTo>
                  <a:lnTo>
                    <a:pt x="4898389" y="329056"/>
                  </a:lnTo>
                  <a:lnTo>
                    <a:pt x="4916297" y="293115"/>
                  </a:lnTo>
                  <a:lnTo>
                    <a:pt x="4916297" y="285114"/>
                  </a:lnTo>
                  <a:lnTo>
                    <a:pt x="4916297" y="33654"/>
                  </a:lnTo>
                  <a:lnTo>
                    <a:pt x="4895850" y="33654"/>
                  </a:lnTo>
                  <a:lnTo>
                    <a:pt x="4885689" y="33654"/>
                  </a:lnTo>
                  <a:lnTo>
                    <a:pt x="4877942" y="34798"/>
                  </a:lnTo>
                  <a:lnTo>
                    <a:pt x="4872608" y="37083"/>
                  </a:lnTo>
                  <a:lnTo>
                    <a:pt x="4867275" y="39496"/>
                  </a:lnTo>
                  <a:lnTo>
                    <a:pt x="4862576" y="43179"/>
                  </a:lnTo>
                  <a:lnTo>
                    <a:pt x="4858638" y="48260"/>
                  </a:lnTo>
                  <a:lnTo>
                    <a:pt x="4854702" y="53212"/>
                  </a:lnTo>
                  <a:lnTo>
                    <a:pt x="4841366" y="92582"/>
                  </a:lnTo>
                  <a:lnTo>
                    <a:pt x="4806823" y="92582"/>
                  </a:lnTo>
                  <a:lnTo>
                    <a:pt x="4806823" y="4063"/>
                  </a:lnTo>
                  <a:close/>
                </a:path>
                <a:path w="5908040" h="352425">
                  <a:moveTo>
                    <a:pt x="4233672" y="4063"/>
                  </a:moveTo>
                  <a:lnTo>
                    <a:pt x="4366133" y="4063"/>
                  </a:lnTo>
                  <a:lnTo>
                    <a:pt x="4366133" y="20700"/>
                  </a:lnTo>
                  <a:lnTo>
                    <a:pt x="4360036" y="22351"/>
                  </a:lnTo>
                  <a:lnTo>
                    <a:pt x="4355337" y="24256"/>
                  </a:lnTo>
                  <a:lnTo>
                    <a:pt x="4351782" y="26162"/>
                  </a:lnTo>
                  <a:lnTo>
                    <a:pt x="4348226" y="28066"/>
                  </a:lnTo>
                  <a:lnTo>
                    <a:pt x="4345432" y="30733"/>
                  </a:lnTo>
                  <a:lnTo>
                    <a:pt x="4338828" y="59054"/>
                  </a:lnTo>
                  <a:lnTo>
                    <a:pt x="4338828" y="67182"/>
                  </a:lnTo>
                  <a:lnTo>
                    <a:pt x="4338828" y="318388"/>
                  </a:lnTo>
                  <a:lnTo>
                    <a:pt x="4387850" y="318388"/>
                  </a:lnTo>
                  <a:lnTo>
                    <a:pt x="4397629" y="318388"/>
                  </a:lnTo>
                  <a:lnTo>
                    <a:pt x="4405376" y="316864"/>
                  </a:lnTo>
                  <a:lnTo>
                    <a:pt x="4432538" y="288940"/>
                  </a:lnTo>
                  <a:lnTo>
                    <a:pt x="4445127" y="246506"/>
                  </a:lnTo>
                  <a:lnTo>
                    <a:pt x="4479670" y="246506"/>
                  </a:lnTo>
                  <a:lnTo>
                    <a:pt x="4474083" y="348361"/>
                  </a:lnTo>
                  <a:lnTo>
                    <a:pt x="4233672" y="348361"/>
                  </a:lnTo>
                  <a:lnTo>
                    <a:pt x="4233672" y="331724"/>
                  </a:lnTo>
                  <a:lnTo>
                    <a:pt x="4239895" y="330073"/>
                  </a:lnTo>
                  <a:lnTo>
                    <a:pt x="4244848" y="328294"/>
                  </a:lnTo>
                  <a:lnTo>
                    <a:pt x="4248404" y="326263"/>
                  </a:lnTo>
                  <a:lnTo>
                    <a:pt x="4252086" y="324230"/>
                  </a:lnTo>
                  <a:lnTo>
                    <a:pt x="4254754" y="321437"/>
                  </a:lnTo>
                  <a:lnTo>
                    <a:pt x="4256532" y="318007"/>
                  </a:lnTo>
                  <a:lnTo>
                    <a:pt x="4258309" y="314578"/>
                  </a:lnTo>
                  <a:lnTo>
                    <a:pt x="4259453" y="310261"/>
                  </a:lnTo>
                  <a:lnTo>
                    <a:pt x="4259960" y="304926"/>
                  </a:lnTo>
                  <a:lnTo>
                    <a:pt x="4260469" y="299592"/>
                  </a:lnTo>
                  <a:lnTo>
                    <a:pt x="4260723" y="292862"/>
                  </a:lnTo>
                  <a:lnTo>
                    <a:pt x="4260723" y="284861"/>
                  </a:lnTo>
                  <a:lnTo>
                    <a:pt x="4260723" y="67690"/>
                  </a:lnTo>
                  <a:lnTo>
                    <a:pt x="4260723" y="59689"/>
                  </a:lnTo>
                  <a:lnTo>
                    <a:pt x="4260469" y="53086"/>
                  </a:lnTo>
                  <a:lnTo>
                    <a:pt x="4248658" y="26415"/>
                  </a:lnTo>
                  <a:lnTo>
                    <a:pt x="4245102" y="24256"/>
                  </a:lnTo>
                  <a:lnTo>
                    <a:pt x="4240022" y="22351"/>
                  </a:lnTo>
                  <a:lnTo>
                    <a:pt x="4233672" y="20700"/>
                  </a:lnTo>
                  <a:lnTo>
                    <a:pt x="4233672" y="4063"/>
                  </a:lnTo>
                  <a:close/>
                </a:path>
                <a:path w="5908040" h="352425">
                  <a:moveTo>
                    <a:pt x="3785616" y="4063"/>
                  </a:moveTo>
                  <a:lnTo>
                    <a:pt x="3918077" y="4063"/>
                  </a:lnTo>
                  <a:lnTo>
                    <a:pt x="3918077" y="20700"/>
                  </a:lnTo>
                  <a:lnTo>
                    <a:pt x="3911219" y="22605"/>
                  </a:lnTo>
                  <a:lnTo>
                    <a:pt x="3906138" y="24511"/>
                  </a:lnTo>
                  <a:lnTo>
                    <a:pt x="3902836" y="26669"/>
                  </a:lnTo>
                  <a:lnTo>
                    <a:pt x="3899534" y="28701"/>
                  </a:lnTo>
                  <a:lnTo>
                    <a:pt x="3896995" y="31368"/>
                  </a:lnTo>
                  <a:lnTo>
                    <a:pt x="3890772" y="58165"/>
                  </a:lnTo>
                  <a:lnTo>
                    <a:pt x="3890772" y="67690"/>
                  </a:lnTo>
                  <a:lnTo>
                    <a:pt x="3890772" y="285114"/>
                  </a:lnTo>
                  <a:lnTo>
                    <a:pt x="3890772" y="290956"/>
                  </a:lnTo>
                  <a:lnTo>
                    <a:pt x="3891026" y="296417"/>
                  </a:lnTo>
                  <a:lnTo>
                    <a:pt x="3897756" y="321944"/>
                  </a:lnTo>
                  <a:lnTo>
                    <a:pt x="3899661" y="324103"/>
                  </a:lnTo>
                  <a:lnTo>
                    <a:pt x="3918077" y="331724"/>
                  </a:lnTo>
                  <a:lnTo>
                    <a:pt x="3918077" y="348361"/>
                  </a:lnTo>
                  <a:lnTo>
                    <a:pt x="3785616" y="348361"/>
                  </a:lnTo>
                  <a:lnTo>
                    <a:pt x="3785616" y="331724"/>
                  </a:lnTo>
                  <a:lnTo>
                    <a:pt x="3791838" y="330073"/>
                  </a:lnTo>
                  <a:lnTo>
                    <a:pt x="3796792" y="328294"/>
                  </a:lnTo>
                  <a:lnTo>
                    <a:pt x="3812667" y="293115"/>
                  </a:lnTo>
                  <a:lnTo>
                    <a:pt x="3812667" y="285114"/>
                  </a:lnTo>
                  <a:lnTo>
                    <a:pt x="3812667" y="67437"/>
                  </a:lnTo>
                  <a:lnTo>
                    <a:pt x="3812667" y="59308"/>
                  </a:lnTo>
                  <a:lnTo>
                    <a:pt x="3812412" y="52704"/>
                  </a:lnTo>
                  <a:lnTo>
                    <a:pt x="3800602" y="26288"/>
                  </a:lnTo>
                  <a:lnTo>
                    <a:pt x="3797046" y="24256"/>
                  </a:lnTo>
                  <a:lnTo>
                    <a:pt x="3791966" y="22351"/>
                  </a:lnTo>
                  <a:lnTo>
                    <a:pt x="3785616" y="20700"/>
                  </a:lnTo>
                  <a:lnTo>
                    <a:pt x="3785616" y="4063"/>
                  </a:lnTo>
                  <a:close/>
                </a:path>
                <a:path w="5908040" h="352425">
                  <a:moveTo>
                    <a:pt x="3159251" y="4063"/>
                  </a:moveTo>
                  <a:lnTo>
                    <a:pt x="3409569" y="4063"/>
                  </a:lnTo>
                  <a:lnTo>
                    <a:pt x="3409569" y="84327"/>
                  </a:lnTo>
                  <a:lnTo>
                    <a:pt x="3374898" y="84327"/>
                  </a:lnTo>
                  <a:lnTo>
                    <a:pt x="3370945" y="73302"/>
                  </a:lnTo>
                  <a:lnTo>
                    <a:pt x="3367278" y="64230"/>
                  </a:lnTo>
                  <a:lnTo>
                    <a:pt x="3336035" y="34829"/>
                  </a:lnTo>
                  <a:lnTo>
                    <a:pt x="3319399" y="33654"/>
                  </a:lnTo>
                  <a:lnTo>
                    <a:pt x="3264407" y="33654"/>
                  </a:lnTo>
                  <a:lnTo>
                    <a:pt x="3264407" y="154686"/>
                  </a:lnTo>
                  <a:lnTo>
                    <a:pt x="3297808" y="154686"/>
                  </a:lnTo>
                  <a:lnTo>
                    <a:pt x="3305175" y="154686"/>
                  </a:lnTo>
                  <a:lnTo>
                    <a:pt x="3311017" y="153669"/>
                  </a:lnTo>
                  <a:lnTo>
                    <a:pt x="3315207" y="151511"/>
                  </a:lnTo>
                  <a:lnTo>
                    <a:pt x="3319399" y="149478"/>
                  </a:lnTo>
                  <a:lnTo>
                    <a:pt x="3333623" y="118363"/>
                  </a:lnTo>
                  <a:lnTo>
                    <a:pt x="3362071" y="118363"/>
                  </a:lnTo>
                  <a:lnTo>
                    <a:pt x="3362071" y="220725"/>
                  </a:lnTo>
                  <a:lnTo>
                    <a:pt x="3333623" y="220725"/>
                  </a:lnTo>
                  <a:lnTo>
                    <a:pt x="3331209" y="211074"/>
                  </a:lnTo>
                  <a:lnTo>
                    <a:pt x="3328670" y="203580"/>
                  </a:lnTo>
                  <a:lnTo>
                    <a:pt x="3325749" y="198500"/>
                  </a:lnTo>
                  <a:lnTo>
                    <a:pt x="3322954" y="193293"/>
                  </a:lnTo>
                  <a:lnTo>
                    <a:pt x="3319526" y="189611"/>
                  </a:lnTo>
                  <a:lnTo>
                    <a:pt x="3315588" y="187451"/>
                  </a:lnTo>
                  <a:lnTo>
                    <a:pt x="3311652" y="185292"/>
                  </a:lnTo>
                  <a:lnTo>
                    <a:pt x="3305682" y="184150"/>
                  </a:lnTo>
                  <a:lnTo>
                    <a:pt x="3297808" y="184150"/>
                  </a:lnTo>
                  <a:lnTo>
                    <a:pt x="3264407" y="184150"/>
                  </a:lnTo>
                  <a:lnTo>
                    <a:pt x="3264407" y="318896"/>
                  </a:lnTo>
                  <a:lnTo>
                    <a:pt x="3319272" y="318896"/>
                  </a:lnTo>
                  <a:lnTo>
                    <a:pt x="3325113" y="318896"/>
                  </a:lnTo>
                  <a:lnTo>
                    <a:pt x="3330067" y="318515"/>
                  </a:lnTo>
                  <a:lnTo>
                    <a:pt x="3334130" y="317753"/>
                  </a:lnTo>
                  <a:lnTo>
                    <a:pt x="3338068" y="316991"/>
                  </a:lnTo>
                  <a:lnTo>
                    <a:pt x="3341751" y="315721"/>
                  </a:lnTo>
                  <a:lnTo>
                    <a:pt x="3344926" y="313816"/>
                  </a:lnTo>
                  <a:lnTo>
                    <a:pt x="3348101" y="312038"/>
                  </a:lnTo>
                  <a:lnTo>
                    <a:pt x="3371133" y="276324"/>
                  </a:lnTo>
                  <a:lnTo>
                    <a:pt x="3377437" y="256286"/>
                  </a:lnTo>
                  <a:lnTo>
                    <a:pt x="3411981" y="256286"/>
                  </a:lnTo>
                  <a:lnTo>
                    <a:pt x="3407282" y="348361"/>
                  </a:lnTo>
                  <a:lnTo>
                    <a:pt x="3159251" y="348361"/>
                  </a:lnTo>
                  <a:lnTo>
                    <a:pt x="3159251" y="331724"/>
                  </a:lnTo>
                  <a:lnTo>
                    <a:pt x="3165474" y="330073"/>
                  </a:lnTo>
                  <a:lnTo>
                    <a:pt x="3170428" y="328294"/>
                  </a:lnTo>
                  <a:lnTo>
                    <a:pt x="3186303" y="293115"/>
                  </a:lnTo>
                  <a:lnTo>
                    <a:pt x="3186303" y="285114"/>
                  </a:lnTo>
                  <a:lnTo>
                    <a:pt x="3186303" y="67690"/>
                  </a:lnTo>
                  <a:lnTo>
                    <a:pt x="3186303" y="59689"/>
                  </a:lnTo>
                  <a:lnTo>
                    <a:pt x="3186048" y="53086"/>
                  </a:lnTo>
                  <a:lnTo>
                    <a:pt x="3174237" y="26415"/>
                  </a:lnTo>
                  <a:lnTo>
                    <a:pt x="3170682" y="24256"/>
                  </a:lnTo>
                  <a:lnTo>
                    <a:pt x="3165601" y="22351"/>
                  </a:lnTo>
                  <a:lnTo>
                    <a:pt x="3159251" y="20700"/>
                  </a:lnTo>
                  <a:lnTo>
                    <a:pt x="3159251" y="4063"/>
                  </a:lnTo>
                  <a:close/>
                </a:path>
                <a:path w="5908040" h="352425">
                  <a:moveTo>
                    <a:pt x="2875787" y="4063"/>
                  </a:moveTo>
                  <a:lnTo>
                    <a:pt x="3008248" y="4063"/>
                  </a:lnTo>
                  <a:lnTo>
                    <a:pt x="3008248" y="20700"/>
                  </a:lnTo>
                  <a:lnTo>
                    <a:pt x="3002153" y="22351"/>
                  </a:lnTo>
                  <a:lnTo>
                    <a:pt x="2997454" y="24256"/>
                  </a:lnTo>
                  <a:lnTo>
                    <a:pt x="2993897" y="26162"/>
                  </a:lnTo>
                  <a:lnTo>
                    <a:pt x="2990342" y="28066"/>
                  </a:lnTo>
                  <a:lnTo>
                    <a:pt x="2987547" y="30733"/>
                  </a:lnTo>
                  <a:lnTo>
                    <a:pt x="2980944" y="59054"/>
                  </a:lnTo>
                  <a:lnTo>
                    <a:pt x="2980944" y="67182"/>
                  </a:lnTo>
                  <a:lnTo>
                    <a:pt x="2980944" y="318388"/>
                  </a:lnTo>
                  <a:lnTo>
                    <a:pt x="3029966" y="318388"/>
                  </a:lnTo>
                  <a:lnTo>
                    <a:pt x="3039745" y="318388"/>
                  </a:lnTo>
                  <a:lnTo>
                    <a:pt x="3047492" y="316864"/>
                  </a:lnTo>
                  <a:lnTo>
                    <a:pt x="3074654" y="288940"/>
                  </a:lnTo>
                  <a:lnTo>
                    <a:pt x="3087243" y="246506"/>
                  </a:lnTo>
                  <a:lnTo>
                    <a:pt x="3121786" y="246506"/>
                  </a:lnTo>
                  <a:lnTo>
                    <a:pt x="3116198" y="348361"/>
                  </a:lnTo>
                  <a:lnTo>
                    <a:pt x="2875787" y="348361"/>
                  </a:lnTo>
                  <a:lnTo>
                    <a:pt x="2875787" y="331724"/>
                  </a:lnTo>
                  <a:lnTo>
                    <a:pt x="2882010" y="330073"/>
                  </a:lnTo>
                  <a:lnTo>
                    <a:pt x="2886963" y="328294"/>
                  </a:lnTo>
                  <a:lnTo>
                    <a:pt x="2890520" y="326263"/>
                  </a:lnTo>
                  <a:lnTo>
                    <a:pt x="2894203" y="324230"/>
                  </a:lnTo>
                  <a:lnTo>
                    <a:pt x="2896870" y="321437"/>
                  </a:lnTo>
                  <a:lnTo>
                    <a:pt x="2898647" y="318007"/>
                  </a:lnTo>
                  <a:lnTo>
                    <a:pt x="2900425" y="314578"/>
                  </a:lnTo>
                  <a:lnTo>
                    <a:pt x="2901569" y="310261"/>
                  </a:lnTo>
                  <a:lnTo>
                    <a:pt x="2902076" y="304926"/>
                  </a:lnTo>
                  <a:lnTo>
                    <a:pt x="2902585" y="299592"/>
                  </a:lnTo>
                  <a:lnTo>
                    <a:pt x="2902838" y="292862"/>
                  </a:lnTo>
                  <a:lnTo>
                    <a:pt x="2902838" y="284861"/>
                  </a:lnTo>
                  <a:lnTo>
                    <a:pt x="2902838" y="67690"/>
                  </a:lnTo>
                  <a:lnTo>
                    <a:pt x="2902838" y="59689"/>
                  </a:lnTo>
                  <a:lnTo>
                    <a:pt x="2902585" y="53086"/>
                  </a:lnTo>
                  <a:lnTo>
                    <a:pt x="2890773" y="26415"/>
                  </a:lnTo>
                  <a:lnTo>
                    <a:pt x="2887218" y="24256"/>
                  </a:lnTo>
                  <a:lnTo>
                    <a:pt x="2882137" y="22351"/>
                  </a:lnTo>
                  <a:lnTo>
                    <a:pt x="2875787" y="20700"/>
                  </a:lnTo>
                  <a:lnTo>
                    <a:pt x="2875787" y="4063"/>
                  </a:lnTo>
                  <a:close/>
                </a:path>
                <a:path w="5908040" h="352425">
                  <a:moveTo>
                    <a:pt x="2426970" y="4063"/>
                  </a:moveTo>
                  <a:lnTo>
                    <a:pt x="2529205" y="4063"/>
                  </a:lnTo>
                  <a:lnTo>
                    <a:pt x="2618485" y="159257"/>
                  </a:lnTo>
                  <a:lnTo>
                    <a:pt x="2640203" y="198881"/>
                  </a:lnTo>
                  <a:lnTo>
                    <a:pt x="2658491" y="234707"/>
                  </a:lnTo>
                  <a:lnTo>
                    <a:pt x="2663824" y="245999"/>
                  </a:lnTo>
                  <a:lnTo>
                    <a:pt x="2667888" y="245999"/>
                  </a:lnTo>
                  <a:lnTo>
                    <a:pt x="2666702" y="215187"/>
                  </a:lnTo>
                  <a:lnTo>
                    <a:pt x="2665825" y="182959"/>
                  </a:lnTo>
                  <a:lnTo>
                    <a:pt x="2665281" y="149326"/>
                  </a:lnTo>
                  <a:lnTo>
                    <a:pt x="2665095" y="114300"/>
                  </a:lnTo>
                  <a:lnTo>
                    <a:pt x="2665095" y="67437"/>
                  </a:lnTo>
                  <a:lnTo>
                    <a:pt x="2665095" y="56514"/>
                  </a:lnTo>
                  <a:lnTo>
                    <a:pt x="2664713" y="48513"/>
                  </a:lnTo>
                  <a:lnTo>
                    <a:pt x="2663824" y="43687"/>
                  </a:lnTo>
                  <a:lnTo>
                    <a:pt x="2663062" y="38862"/>
                  </a:lnTo>
                  <a:lnTo>
                    <a:pt x="2638171" y="20700"/>
                  </a:lnTo>
                  <a:lnTo>
                    <a:pt x="2638171" y="4063"/>
                  </a:lnTo>
                  <a:lnTo>
                    <a:pt x="2733547" y="4063"/>
                  </a:lnTo>
                  <a:lnTo>
                    <a:pt x="2733547" y="20700"/>
                  </a:lnTo>
                  <a:lnTo>
                    <a:pt x="2726817" y="22860"/>
                  </a:lnTo>
                  <a:lnTo>
                    <a:pt x="2721991" y="24764"/>
                  </a:lnTo>
                  <a:lnTo>
                    <a:pt x="2719197" y="26288"/>
                  </a:lnTo>
                  <a:lnTo>
                    <a:pt x="2716530" y="27812"/>
                  </a:lnTo>
                  <a:lnTo>
                    <a:pt x="2714117" y="29844"/>
                  </a:lnTo>
                  <a:lnTo>
                    <a:pt x="2712211" y="32385"/>
                  </a:lnTo>
                  <a:lnTo>
                    <a:pt x="2710307" y="34798"/>
                  </a:lnTo>
                  <a:lnTo>
                    <a:pt x="2708783" y="38735"/>
                  </a:lnTo>
                  <a:lnTo>
                    <a:pt x="2707767" y="43814"/>
                  </a:lnTo>
                  <a:lnTo>
                    <a:pt x="2706750" y="48894"/>
                  </a:lnTo>
                  <a:lnTo>
                    <a:pt x="2706243" y="56768"/>
                  </a:lnTo>
                  <a:lnTo>
                    <a:pt x="2706243" y="67437"/>
                  </a:lnTo>
                  <a:lnTo>
                    <a:pt x="2706243" y="348361"/>
                  </a:lnTo>
                  <a:lnTo>
                    <a:pt x="2642235" y="348361"/>
                  </a:lnTo>
                  <a:lnTo>
                    <a:pt x="2528697" y="152145"/>
                  </a:lnTo>
                  <a:lnTo>
                    <a:pt x="2517935" y="133308"/>
                  </a:lnTo>
                  <a:lnTo>
                    <a:pt x="2508710" y="116601"/>
                  </a:lnTo>
                  <a:lnTo>
                    <a:pt x="2501032" y="102014"/>
                  </a:lnTo>
                  <a:lnTo>
                    <a:pt x="2494914" y="89535"/>
                  </a:lnTo>
                  <a:lnTo>
                    <a:pt x="2492629" y="89535"/>
                  </a:lnTo>
                  <a:lnTo>
                    <a:pt x="2493722" y="117060"/>
                  </a:lnTo>
                  <a:lnTo>
                    <a:pt x="2494518" y="145335"/>
                  </a:lnTo>
                  <a:lnTo>
                    <a:pt x="2495004" y="174349"/>
                  </a:lnTo>
                  <a:lnTo>
                    <a:pt x="2495169" y="204088"/>
                  </a:lnTo>
                  <a:lnTo>
                    <a:pt x="2495169" y="285368"/>
                  </a:lnTo>
                  <a:lnTo>
                    <a:pt x="2495268" y="294104"/>
                  </a:lnTo>
                  <a:lnTo>
                    <a:pt x="2513330" y="329438"/>
                  </a:lnTo>
                  <a:lnTo>
                    <a:pt x="2522347" y="331724"/>
                  </a:lnTo>
                  <a:lnTo>
                    <a:pt x="2522347" y="348361"/>
                  </a:lnTo>
                  <a:lnTo>
                    <a:pt x="2426970" y="348361"/>
                  </a:lnTo>
                  <a:lnTo>
                    <a:pt x="2426970" y="331724"/>
                  </a:lnTo>
                  <a:lnTo>
                    <a:pt x="2433193" y="330073"/>
                  </a:lnTo>
                  <a:lnTo>
                    <a:pt x="2438146" y="328294"/>
                  </a:lnTo>
                  <a:lnTo>
                    <a:pt x="2441701" y="326263"/>
                  </a:lnTo>
                  <a:lnTo>
                    <a:pt x="2445385" y="324230"/>
                  </a:lnTo>
                  <a:lnTo>
                    <a:pt x="2448051" y="321437"/>
                  </a:lnTo>
                  <a:lnTo>
                    <a:pt x="2449830" y="318007"/>
                  </a:lnTo>
                  <a:lnTo>
                    <a:pt x="2451608" y="314578"/>
                  </a:lnTo>
                  <a:lnTo>
                    <a:pt x="2452750" y="310261"/>
                  </a:lnTo>
                  <a:lnTo>
                    <a:pt x="2453259" y="305053"/>
                  </a:lnTo>
                  <a:lnTo>
                    <a:pt x="2453767" y="299846"/>
                  </a:lnTo>
                  <a:lnTo>
                    <a:pt x="2454021" y="293242"/>
                  </a:lnTo>
                  <a:lnTo>
                    <a:pt x="2454021" y="285368"/>
                  </a:lnTo>
                  <a:lnTo>
                    <a:pt x="2454021" y="67182"/>
                  </a:lnTo>
                  <a:lnTo>
                    <a:pt x="2445511" y="29082"/>
                  </a:lnTo>
                  <a:lnTo>
                    <a:pt x="2442083" y="25907"/>
                  </a:lnTo>
                  <a:lnTo>
                    <a:pt x="2435860" y="23113"/>
                  </a:lnTo>
                  <a:lnTo>
                    <a:pt x="2426970" y="20700"/>
                  </a:lnTo>
                  <a:lnTo>
                    <a:pt x="2426970" y="4063"/>
                  </a:lnTo>
                  <a:close/>
                </a:path>
                <a:path w="5908040" h="352425">
                  <a:moveTo>
                    <a:pt x="1883663" y="4063"/>
                  </a:moveTo>
                  <a:lnTo>
                    <a:pt x="2016124" y="4063"/>
                  </a:lnTo>
                  <a:lnTo>
                    <a:pt x="2016124" y="20700"/>
                  </a:lnTo>
                  <a:lnTo>
                    <a:pt x="2009267" y="22605"/>
                  </a:lnTo>
                  <a:lnTo>
                    <a:pt x="2004186" y="24511"/>
                  </a:lnTo>
                  <a:lnTo>
                    <a:pt x="2000884" y="26669"/>
                  </a:lnTo>
                  <a:lnTo>
                    <a:pt x="1997583" y="28701"/>
                  </a:lnTo>
                  <a:lnTo>
                    <a:pt x="1995043" y="31368"/>
                  </a:lnTo>
                  <a:lnTo>
                    <a:pt x="1988820" y="58165"/>
                  </a:lnTo>
                  <a:lnTo>
                    <a:pt x="1988820" y="67690"/>
                  </a:lnTo>
                  <a:lnTo>
                    <a:pt x="1988820" y="285114"/>
                  </a:lnTo>
                  <a:lnTo>
                    <a:pt x="1988820" y="290956"/>
                  </a:lnTo>
                  <a:lnTo>
                    <a:pt x="1989073" y="296417"/>
                  </a:lnTo>
                  <a:lnTo>
                    <a:pt x="1989328" y="301498"/>
                  </a:lnTo>
                  <a:lnTo>
                    <a:pt x="1989708" y="306577"/>
                  </a:lnTo>
                  <a:lnTo>
                    <a:pt x="1990344" y="310641"/>
                  </a:lnTo>
                  <a:lnTo>
                    <a:pt x="1991359" y="313816"/>
                  </a:lnTo>
                  <a:lnTo>
                    <a:pt x="1992375" y="316991"/>
                  </a:lnTo>
                  <a:lnTo>
                    <a:pt x="1993899" y="319786"/>
                  </a:lnTo>
                  <a:lnTo>
                    <a:pt x="1995805" y="321944"/>
                  </a:lnTo>
                  <a:lnTo>
                    <a:pt x="1997709" y="324103"/>
                  </a:lnTo>
                  <a:lnTo>
                    <a:pt x="2016124" y="331724"/>
                  </a:lnTo>
                  <a:lnTo>
                    <a:pt x="2016124" y="348361"/>
                  </a:lnTo>
                  <a:lnTo>
                    <a:pt x="1883663" y="348361"/>
                  </a:lnTo>
                  <a:lnTo>
                    <a:pt x="1883663" y="331724"/>
                  </a:lnTo>
                  <a:lnTo>
                    <a:pt x="1889886" y="330073"/>
                  </a:lnTo>
                  <a:lnTo>
                    <a:pt x="1894839" y="328294"/>
                  </a:lnTo>
                  <a:lnTo>
                    <a:pt x="1910714" y="293115"/>
                  </a:lnTo>
                  <a:lnTo>
                    <a:pt x="1910714" y="285114"/>
                  </a:lnTo>
                  <a:lnTo>
                    <a:pt x="1910714" y="67437"/>
                  </a:lnTo>
                  <a:lnTo>
                    <a:pt x="1910714" y="59308"/>
                  </a:lnTo>
                  <a:lnTo>
                    <a:pt x="1910460" y="52704"/>
                  </a:lnTo>
                  <a:lnTo>
                    <a:pt x="1898649" y="26288"/>
                  </a:lnTo>
                  <a:lnTo>
                    <a:pt x="1895094" y="24256"/>
                  </a:lnTo>
                  <a:lnTo>
                    <a:pt x="1890013" y="22351"/>
                  </a:lnTo>
                  <a:lnTo>
                    <a:pt x="1883663" y="20700"/>
                  </a:lnTo>
                  <a:lnTo>
                    <a:pt x="1883663" y="4063"/>
                  </a:lnTo>
                  <a:close/>
                </a:path>
                <a:path w="5908040" h="352425">
                  <a:moveTo>
                    <a:pt x="1233932" y="4063"/>
                  </a:moveTo>
                  <a:lnTo>
                    <a:pt x="1366393" y="4063"/>
                  </a:lnTo>
                  <a:lnTo>
                    <a:pt x="1366393" y="20700"/>
                  </a:lnTo>
                  <a:lnTo>
                    <a:pt x="1359534" y="22605"/>
                  </a:lnTo>
                  <a:lnTo>
                    <a:pt x="1354455" y="24511"/>
                  </a:lnTo>
                  <a:lnTo>
                    <a:pt x="1351153" y="26669"/>
                  </a:lnTo>
                  <a:lnTo>
                    <a:pt x="1347850" y="28701"/>
                  </a:lnTo>
                  <a:lnTo>
                    <a:pt x="1345437" y="31368"/>
                  </a:lnTo>
                  <a:lnTo>
                    <a:pt x="1343659" y="34289"/>
                  </a:lnTo>
                  <a:lnTo>
                    <a:pt x="1342008" y="37337"/>
                  </a:lnTo>
                  <a:lnTo>
                    <a:pt x="1340866" y="41275"/>
                  </a:lnTo>
                  <a:lnTo>
                    <a:pt x="1340231" y="46227"/>
                  </a:lnTo>
                  <a:lnTo>
                    <a:pt x="1339469" y="51053"/>
                  </a:lnTo>
                  <a:lnTo>
                    <a:pt x="1339214" y="58165"/>
                  </a:lnTo>
                  <a:lnTo>
                    <a:pt x="1339214" y="67690"/>
                  </a:lnTo>
                  <a:lnTo>
                    <a:pt x="1339214" y="234187"/>
                  </a:lnTo>
                  <a:lnTo>
                    <a:pt x="1343255" y="278413"/>
                  </a:lnTo>
                  <a:lnTo>
                    <a:pt x="1363847" y="313132"/>
                  </a:lnTo>
                  <a:lnTo>
                    <a:pt x="1399920" y="322961"/>
                  </a:lnTo>
                  <a:lnTo>
                    <a:pt x="1412021" y="322316"/>
                  </a:lnTo>
                  <a:lnTo>
                    <a:pt x="1449070" y="300180"/>
                  </a:lnTo>
                  <a:lnTo>
                    <a:pt x="1459992" y="260603"/>
                  </a:lnTo>
                  <a:lnTo>
                    <a:pt x="1461261" y="228345"/>
                  </a:lnTo>
                  <a:lnTo>
                    <a:pt x="1461261" y="67437"/>
                  </a:lnTo>
                  <a:lnTo>
                    <a:pt x="1453260" y="29082"/>
                  </a:lnTo>
                  <a:lnTo>
                    <a:pt x="1434592" y="20700"/>
                  </a:lnTo>
                  <a:lnTo>
                    <a:pt x="1434592" y="4063"/>
                  </a:lnTo>
                  <a:lnTo>
                    <a:pt x="1545589" y="4063"/>
                  </a:lnTo>
                  <a:lnTo>
                    <a:pt x="1545589" y="20700"/>
                  </a:lnTo>
                  <a:lnTo>
                    <a:pt x="1539494" y="22351"/>
                  </a:lnTo>
                  <a:lnTo>
                    <a:pt x="1534668" y="24256"/>
                  </a:lnTo>
                  <a:lnTo>
                    <a:pt x="1531111" y="26162"/>
                  </a:lnTo>
                  <a:lnTo>
                    <a:pt x="1527683" y="28066"/>
                  </a:lnTo>
                  <a:lnTo>
                    <a:pt x="1524888" y="30733"/>
                  </a:lnTo>
                  <a:lnTo>
                    <a:pt x="1523110" y="34162"/>
                  </a:lnTo>
                  <a:lnTo>
                    <a:pt x="1521206" y="37718"/>
                  </a:lnTo>
                  <a:lnTo>
                    <a:pt x="1520062" y="42037"/>
                  </a:lnTo>
                  <a:lnTo>
                    <a:pt x="1519555" y="47370"/>
                  </a:lnTo>
                  <a:lnTo>
                    <a:pt x="1519046" y="52577"/>
                  </a:lnTo>
                  <a:lnTo>
                    <a:pt x="1518793" y="59308"/>
                  </a:lnTo>
                  <a:lnTo>
                    <a:pt x="1518793" y="67437"/>
                  </a:lnTo>
                  <a:lnTo>
                    <a:pt x="1518793" y="225043"/>
                  </a:lnTo>
                  <a:lnTo>
                    <a:pt x="1515953" y="266227"/>
                  </a:lnTo>
                  <a:lnTo>
                    <a:pt x="1503068" y="305228"/>
                  </a:lnTo>
                  <a:lnTo>
                    <a:pt x="1471803" y="336041"/>
                  </a:lnTo>
                  <a:lnTo>
                    <a:pt x="1426124" y="350281"/>
                  </a:lnTo>
                  <a:lnTo>
                    <a:pt x="1392173" y="352425"/>
                  </a:lnTo>
                  <a:lnTo>
                    <a:pt x="1374957" y="351970"/>
                  </a:lnTo>
                  <a:lnTo>
                    <a:pt x="1331595" y="345058"/>
                  </a:lnTo>
                  <a:lnTo>
                    <a:pt x="1291335" y="322579"/>
                  </a:lnTo>
                  <a:lnTo>
                    <a:pt x="1268475" y="286130"/>
                  </a:lnTo>
                  <a:lnTo>
                    <a:pt x="1261457" y="246983"/>
                  </a:lnTo>
                  <a:lnTo>
                    <a:pt x="1260983" y="230886"/>
                  </a:lnTo>
                  <a:lnTo>
                    <a:pt x="1260983" y="67690"/>
                  </a:lnTo>
                  <a:lnTo>
                    <a:pt x="1260983" y="59689"/>
                  </a:lnTo>
                  <a:lnTo>
                    <a:pt x="1260729" y="53086"/>
                  </a:lnTo>
                  <a:lnTo>
                    <a:pt x="1260347" y="47751"/>
                  </a:lnTo>
                  <a:lnTo>
                    <a:pt x="1259967" y="42290"/>
                  </a:lnTo>
                  <a:lnTo>
                    <a:pt x="1249045" y="26415"/>
                  </a:lnTo>
                  <a:lnTo>
                    <a:pt x="1245361" y="24256"/>
                  </a:lnTo>
                  <a:lnTo>
                    <a:pt x="1240408" y="22351"/>
                  </a:lnTo>
                  <a:lnTo>
                    <a:pt x="1233932" y="20700"/>
                  </a:lnTo>
                  <a:lnTo>
                    <a:pt x="1233932" y="4063"/>
                  </a:lnTo>
                  <a:close/>
                </a:path>
                <a:path w="5908040" h="352425">
                  <a:moveTo>
                    <a:pt x="969263" y="4063"/>
                  </a:moveTo>
                  <a:lnTo>
                    <a:pt x="1101725" y="4063"/>
                  </a:lnTo>
                  <a:lnTo>
                    <a:pt x="1101725" y="20700"/>
                  </a:lnTo>
                  <a:lnTo>
                    <a:pt x="1095628" y="22351"/>
                  </a:lnTo>
                  <a:lnTo>
                    <a:pt x="1090929" y="24256"/>
                  </a:lnTo>
                  <a:lnTo>
                    <a:pt x="1087373" y="26162"/>
                  </a:lnTo>
                  <a:lnTo>
                    <a:pt x="1083817" y="28066"/>
                  </a:lnTo>
                  <a:lnTo>
                    <a:pt x="1081023" y="30733"/>
                  </a:lnTo>
                  <a:lnTo>
                    <a:pt x="1074420" y="59054"/>
                  </a:lnTo>
                  <a:lnTo>
                    <a:pt x="1074420" y="67182"/>
                  </a:lnTo>
                  <a:lnTo>
                    <a:pt x="1074420" y="318388"/>
                  </a:lnTo>
                  <a:lnTo>
                    <a:pt x="1123441" y="318388"/>
                  </a:lnTo>
                  <a:lnTo>
                    <a:pt x="1133220" y="318388"/>
                  </a:lnTo>
                  <a:lnTo>
                    <a:pt x="1140967" y="316864"/>
                  </a:lnTo>
                  <a:lnTo>
                    <a:pt x="1168130" y="288940"/>
                  </a:lnTo>
                  <a:lnTo>
                    <a:pt x="1180719" y="246506"/>
                  </a:lnTo>
                  <a:lnTo>
                    <a:pt x="1215262" y="246506"/>
                  </a:lnTo>
                  <a:lnTo>
                    <a:pt x="1209674" y="348361"/>
                  </a:lnTo>
                  <a:lnTo>
                    <a:pt x="969263" y="348361"/>
                  </a:lnTo>
                  <a:lnTo>
                    <a:pt x="969263" y="331724"/>
                  </a:lnTo>
                  <a:lnTo>
                    <a:pt x="975486" y="330073"/>
                  </a:lnTo>
                  <a:lnTo>
                    <a:pt x="980439" y="328294"/>
                  </a:lnTo>
                  <a:lnTo>
                    <a:pt x="983995" y="326263"/>
                  </a:lnTo>
                  <a:lnTo>
                    <a:pt x="987678" y="324230"/>
                  </a:lnTo>
                  <a:lnTo>
                    <a:pt x="990345" y="321437"/>
                  </a:lnTo>
                  <a:lnTo>
                    <a:pt x="992123" y="318007"/>
                  </a:lnTo>
                  <a:lnTo>
                    <a:pt x="993901" y="314578"/>
                  </a:lnTo>
                  <a:lnTo>
                    <a:pt x="995044" y="310261"/>
                  </a:lnTo>
                  <a:lnTo>
                    <a:pt x="995552" y="304926"/>
                  </a:lnTo>
                  <a:lnTo>
                    <a:pt x="996060" y="299592"/>
                  </a:lnTo>
                  <a:lnTo>
                    <a:pt x="996314" y="292862"/>
                  </a:lnTo>
                  <a:lnTo>
                    <a:pt x="996314" y="284861"/>
                  </a:lnTo>
                  <a:lnTo>
                    <a:pt x="996314" y="67690"/>
                  </a:lnTo>
                  <a:lnTo>
                    <a:pt x="996314" y="59689"/>
                  </a:lnTo>
                  <a:lnTo>
                    <a:pt x="996060" y="53086"/>
                  </a:lnTo>
                  <a:lnTo>
                    <a:pt x="984250" y="26415"/>
                  </a:lnTo>
                  <a:lnTo>
                    <a:pt x="980694" y="24256"/>
                  </a:lnTo>
                  <a:lnTo>
                    <a:pt x="975613" y="22351"/>
                  </a:lnTo>
                  <a:lnTo>
                    <a:pt x="969263" y="20700"/>
                  </a:lnTo>
                  <a:lnTo>
                    <a:pt x="969263" y="4063"/>
                  </a:lnTo>
                  <a:close/>
                </a:path>
                <a:path w="5908040" h="352425">
                  <a:moveTo>
                    <a:pt x="278256" y="4063"/>
                  </a:moveTo>
                  <a:lnTo>
                    <a:pt x="417829" y="4063"/>
                  </a:lnTo>
                  <a:lnTo>
                    <a:pt x="417829" y="20700"/>
                  </a:lnTo>
                  <a:lnTo>
                    <a:pt x="409066" y="21716"/>
                  </a:lnTo>
                  <a:lnTo>
                    <a:pt x="402589" y="24129"/>
                  </a:lnTo>
                  <a:lnTo>
                    <a:pt x="398398" y="28066"/>
                  </a:lnTo>
                  <a:lnTo>
                    <a:pt x="394207" y="31876"/>
                  </a:lnTo>
                  <a:lnTo>
                    <a:pt x="392048" y="37337"/>
                  </a:lnTo>
                  <a:lnTo>
                    <a:pt x="392048" y="44450"/>
                  </a:lnTo>
                  <a:lnTo>
                    <a:pt x="392048" y="50037"/>
                  </a:lnTo>
                  <a:lnTo>
                    <a:pt x="392556" y="55371"/>
                  </a:lnTo>
                  <a:lnTo>
                    <a:pt x="449833" y="267207"/>
                  </a:lnTo>
                  <a:lnTo>
                    <a:pt x="512190" y="86867"/>
                  </a:lnTo>
                  <a:lnTo>
                    <a:pt x="520191" y="54101"/>
                  </a:lnTo>
                  <a:lnTo>
                    <a:pt x="520191" y="47243"/>
                  </a:lnTo>
                  <a:lnTo>
                    <a:pt x="520191" y="38988"/>
                  </a:lnTo>
                  <a:lnTo>
                    <a:pt x="518032" y="32638"/>
                  </a:lnTo>
                  <a:lnTo>
                    <a:pt x="513714" y="28320"/>
                  </a:lnTo>
                  <a:lnTo>
                    <a:pt x="509523" y="23875"/>
                  </a:lnTo>
                  <a:lnTo>
                    <a:pt x="502919" y="21336"/>
                  </a:lnTo>
                  <a:lnTo>
                    <a:pt x="494029" y="20700"/>
                  </a:lnTo>
                  <a:lnTo>
                    <a:pt x="494029" y="4063"/>
                  </a:lnTo>
                  <a:lnTo>
                    <a:pt x="602741" y="4063"/>
                  </a:lnTo>
                  <a:lnTo>
                    <a:pt x="602741" y="20700"/>
                  </a:lnTo>
                  <a:lnTo>
                    <a:pt x="596264" y="21716"/>
                  </a:lnTo>
                  <a:lnTo>
                    <a:pt x="590931" y="23749"/>
                  </a:lnTo>
                  <a:lnTo>
                    <a:pt x="586358" y="26924"/>
                  </a:lnTo>
                  <a:lnTo>
                    <a:pt x="581913" y="29971"/>
                  </a:lnTo>
                  <a:lnTo>
                    <a:pt x="577976" y="34416"/>
                  </a:lnTo>
                  <a:lnTo>
                    <a:pt x="455929" y="350138"/>
                  </a:lnTo>
                  <a:lnTo>
                    <a:pt x="397636" y="350138"/>
                  </a:lnTo>
                  <a:lnTo>
                    <a:pt x="314325" y="67690"/>
                  </a:lnTo>
                  <a:lnTo>
                    <a:pt x="299211" y="31241"/>
                  </a:lnTo>
                  <a:lnTo>
                    <a:pt x="295147" y="27939"/>
                  </a:lnTo>
                  <a:lnTo>
                    <a:pt x="291083" y="24637"/>
                  </a:lnTo>
                  <a:lnTo>
                    <a:pt x="285495" y="22225"/>
                  </a:lnTo>
                  <a:lnTo>
                    <a:pt x="278256" y="20700"/>
                  </a:lnTo>
                  <a:lnTo>
                    <a:pt x="278256" y="4063"/>
                  </a:lnTo>
                  <a:close/>
                </a:path>
                <a:path w="5908040" h="352425">
                  <a:moveTo>
                    <a:pt x="0" y="4063"/>
                  </a:moveTo>
                  <a:lnTo>
                    <a:pt x="250316" y="4063"/>
                  </a:lnTo>
                  <a:lnTo>
                    <a:pt x="250316" y="84327"/>
                  </a:lnTo>
                  <a:lnTo>
                    <a:pt x="215645" y="84327"/>
                  </a:lnTo>
                  <a:lnTo>
                    <a:pt x="211693" y="73302"/>
                  </a:lnTo>
                  <a:lnTo>
                    <a:pt x="208025" y="64230"/>
                  </a:lnTo>
                  <a:lnTo>
                    <a:pt x="176783" y="34829"/>
                  </a:lnTo>
                  <a:lnTo>
                    <a:pt x="160146" y="33654"/>
                  </a:lnTo>
                  <a:lnTo>
                    <a:pt x="105156" y="33654"/>
                  </a:lnTo>
                  <a:lnTo>
                    <a:pt x="105156" y="154686"/>
                  </a:lnTo>
                  <a:lnTo>
                    <a:pt x="138556" y="154686"/>
                  </a:lnTo>
                  <a:lnTo>
                    <a:pt x="145922" y="154686"/>
                  </a:lnTo>
                  <a:lnTo>
                    <a:pt x="151764" y="153669"/>
                  </a:lnTo>
                  <a:lnTo>
                    <a:pt x="155956" y="151511"/>
                  </a:lnTo>
                  <a:lnTo>
                    <a:pt x="160146" y="149478"/>
                  </a:lnTo>
                  <a:lnTo>
                    <a:pt x="174370" y="118363"/>
                  </a:lnTo>
                  <a:lnTo>
                    <a:pt x="202819" y="118363"/>
                  </a:lnTo>
                  <a:lnTo>
                    <a:pt x="202819" y="220725"/>
                  </a:lnTo>
                  <a:lnTo>
                    <a:pt x="174370" y="220725"/>
                  </a:lnTo>
                  <a:lnTo>
                    <a:pt x="171957" y="211074"/>
                  </a:lnTo>
                  <a:lnTo>
                    <a:pt x="169417" y="203580"/>
                  </a:lnTo>
                  <a:lnTo>
                    <a:pt x="166496" y="198500"/>
                  </a:lnTo>
                  <a:lnTo>
                    <a:pt x="163702" y="193293"/>
                  </a:lnTo>
                  <a:lnTo>
                    <a:pt x="160273" y="189611"/>
                  </a:lnTo>
                  <a:lnTo>
                    <a:pt x="156336" y="187451"/>
                  </a:lnTo>
                  <a:lnTo>
                    <a:pt x="152400" y="185292"/>
                  </a:lnTo>
                  <a:lnTo>
                    <a:pt x="146431" y="184150"/>
                  </a:lnTo>
                  <a:lnTo>
                    <a:pt x="138556" y="184150"/>
                  </a:lnTo>
                  <a:lnTo>
                    <a:pt x="105156" y="184150"/>
                  </a:lnTo>
                  <a:lnTo>
                    <a:pt x="105156" y="318896"/>
                  </a:lnTo>
                  <a:lnTo>
                    <a:pt x="160019" y="318896"/>
                  </a:lnTo>
                  <a:lnTo>
                    <a:pt x="165861" y="318896"/>
                  </a:lnTo>
                  <a:lnTo>
                    <a:pt x="170814" y="318515"/>
                  </a:lnTo>
                  <a:lnTo>
                    <a:pt x="174878" y="317753"/>
                  </a:lnTo>
                  <a:lnTo>
                    <a:pt x="178815" y="316991"/>
                  </a:lnTo>
                  <a:lnTo>
                    <a:pt x="182498" y="315721"/>
                  </a:lnTo>
                  <a:lnTo>
                    <a:pt x="185673" y="313816"/>
                  </a:lnTo>
                  <a:lnTo>
                    <a:pt x="188848" y="312038"/>
                  </a:lnTo>
                  <a:lnTo>
                    <a:pt x="211881" y="276324"/>
                  </a:lnTo>
                  <a:lnTo>
                    <a:pt x="218185" y="256286"/>
                  </a:lnTo>
                  <a:lnTo>
                    <a:pt x="252729" y="256286"/>
                  </a:lnTo>
                  <a:lnTo>
                    <a:pt x="248031" y="348361"/>
                  </a:lnTo>
                  <a:lnTo>
                    <a:pt x="0" y="348361"/>
                  </a:lnTo>
                  <a:lnTo>
                    <a:pt x="0" y="331724"/>
                  </a:lnTo>
                  <a:lnTo>
                    <a:pt x="6222" y="330073"/>
                  </a:lnTo>
                  <a:lnTo>
                    <a:pt x="11175" y="328294"/>
                  </a:lnTo>
                  <a:lnTo>
                    <a:pt x="27050" y="293115"/>
                  </a:lnTo>
                  <a:lnTo>
                    <a:pt x="27050" y="285114"/>
                  </a:lnTo>
                  <a:lnTo>
                    <a:pt x="27050" y="67690"/>
                  </a:lnTo>
                  <a:lnTo>
                    <a:pt x="27050" y="59689"/>
                  </a:lnTo>
                  <a:lnTo>
                    <a:pt x="26796" y="53086"/>
                  </a:lnTo>
                  <a:lnTo>
                    <a:pt x="14985" y="26415"/>
                  </a:lnTo>
                  <a:lnTo>
                    <a:pt x="11429" y="24256"/>
                  </a:lnTo>
                  <a:lnTo>
                    <a:pt x="6350" y="22351"/>
                  </a:lnTo>
                  <a:lnTo>
                    <a:pt x="0" y="20700"/>
                  </a:lnTo>
                  <a:lnTo>
                    <a:pt x="0" y="4063"/>
                  </a:lnTo>
                  <a:close/>
                </a:path>
                <a:path w="5908040" h="352425">
                  <a:moveTo>
                    <a:pt x="5721350" y="2286"/>
                  </a:moveTo>
                  <a:lnTo>
                    <a:pt x="5788659" y="2286"/>
                  </a:lnTo>
                  <a:lnTo>
                    <a:pt x="5871844" y="284861"/>
                  </a:lnTo>
                  <a:lnTo>
                    <a:pt x="5874563" y="293620"/>
                  </a:lnTo>
                  <a:lnTo>
                    <a:pt x="5895085" y="327913"/>
                  </a:lnTo>
                  <a:lnTo>
                    <a:pt x="5908039" y="331724"/>
                  </a:lnTo>
                  <a:lnTo>
                    <a:pt x="5908039" y="348361"/>
                  </a:lnTo>
                  <a:lnTo>
                    <a:pt x="5768720" y="348361"/>
                  </a:lnTo>
                  <a:lnTo>
                    <a:pt x="5768720" y="331724"/>
                  </a:lnTo>
                  <a:lnTo>
                    <a:pt x="5777483" y="330707"/>
                  </a:lnTo>
                  <a:lnTo>
                    <a:pt x="5783960" y="328294"/>
                  </a:lnTo>
                  <a:lnTo>
                    <a:pt x="5788152" y="324485"/>
                  </a:lnTo>
                  <a:lnTo>
                    <a:pt x="5792342" y="320548"/>
                  </a:lnTo>
                  <a:lnTo>
                    <a:pt x="5794502" y="315087"/>
                  </a:lnTo>
                  <a:lnTo>
                    <a:pt x="5794502" y="308101"/>
                  </a:lnTo>
                  <a:lnTo>
                    <a:pt x="5794502" y="302894"/>
                  </a:lnTo>
                  <a:lnTo>
                    <a:pt x="5780024" y="241680"/>
                  </a:lnTo>
                  <a:lnTo>
                    <a:pt x="5672328" y="241680"/>
                  </a:lnTo>
                  <a:lnTo>
                    <a:pt x="5664073" y="265683"/>
                  </a:lnTo>
                  <a:lnTo>
                    <a:pt x="5661659" y="272414"/>
                  </a:lnTo>
                  <a:lnTo>
                    <a:pt x="5659755" y="278891"/>
                  </a:lnTo>
                  <a:lnTo>
                    <a:pt x="5658231" y="285241"/>
                  </a:lnTo>
                  <a:lnTo>
                    <a:pt x="5656707" y="291591"/>
                  </a:lnTo>
                  <a:lnTo>
                    <a:pt x="5655944" y="298195"/>
                  </a:lnTo>
                  <a:lnTo>
                    <a:pt x="5655944" y="305307"/>
                  </a:lnTo>
                  <a:lnTo>
                    <a:pt x="5657588" y="316239"/>
                  </a:lnTo>
                  <a:lnTo>
                    <a:pt x="5662517" y="324278"/>
                  </a:lnTo>
                  <a:lnTo>
                    <a:pt x="5670732" y="329436"/>
                  </a:lnTo>
                  <a:lnTo>
                    <a:pt x="5682233" y="331724"/>
                  </a:lnTo>
                  <a:lnTo>
                    <a:pt x="5682233" y="348361"/>
                  </a:lnTo>
                  <a:lnTo>
                    <a:pt x="5574537" y="348361"/>
                  </a:lnTo>
                  <a:lnTo>
                    <a:pt x="5574537" y="331724"/>
                  </a:lnTo>
                  <a:lnTo>
                    <a:pt x="5580760" y="331088"/>
                  </a:lnTo>
                  <a:lnTo>
                    <a:pt x="5586222" y="328929"/>
                  </a:lnTo>
                  <a:lnTo>
                    <a:pt x="5590920" y="325246"/>
                  </a:lnTo>
                  <a:lnTo>
                    <a:pt x="5595619" y="321563"/>
                  </a:lnTo>
                  <a:lnTo>
                    <a:pt x="5599937" y="316483"/>
                  </a:lnTo>
                  <a:lnTo>
                    <a:pt x="5616066" y="282575"/>
                  </a:lnTo>
                  <a:lnTo>
                    <a:pt x="5721350" y="2286"/>
                  </a:lnTo>
                  <a:close/>
                </a:path>
                <a:path w="5908040" h="352425">
                  <a:moveTo>
                    <a:pt x="4637785" y="2286"/>
                  </a:moveTo>
                  <a:lnTo>
                    <a:pt x="4705095" y="2286"/>
                  </a:lnTo>
                  <a:lnTo>
                    <a:pt x="4788281" y="284861"/>
                  </a:lnTo>
                  <a:lnTo>
                    <a:pt x="4790999" y="293620"/>
                  </a:lnTo>
                  <a:lnTo>
                    <a:pt x="4811522" y="327913"/>
                  </a:lnTo>
                  <a:lnTo>
                    <a:pt x="4824476" y="331724"/>
                  </a:lnTo>
                  <a:lnTo>
                    <a:pt x="4824476" y="348361"/>
                  </a:lnTo>
                  <a:lnTo>
                    <a:pt x="4685157" y="348361"/>
                  </a:lnTo>
                  <a:lnTo>
                    <a:pt x="4685157" y="331724"/>
                  </a:lnTo>
                  <a:lnTo>
                    <a:pt x="4693919" y="330707"/>
                  </a:lnTo>
                  <a:lnTo>
                    <a:pt x="4700397" y="328294"/>
                  </a:lnTo>
                  <a:lnTo>
                    <a:pt x="4704587" y="324485"/>
                  </a:lnTo>
                  <a:lnTo>
                    <a:pt x="4708779" y="320548"/>
                  </a:lnTo>
                  <a:lnTo>
                    <a:pt x="4710937" y="315087"/>
                  </a:lnTo>
                  <a:lnTo>
                    <a:pt x="4710937" y="308101"/>
                  </a:lnTo>
                  <a:lnTo>
                    <a:pt x="4710937" y="302894"/>
                  </a:lnTo>
                  <a:lnTo>
                    <a:pt x="4696459" y="241680"/>
                  </a:lnTo>
                  <a:lnTo>
                    <a:pt x="4588763" y="241680"/>
                  </a:lnTo>
                  <a:lnTo>
                    <a:pt x="4580508" y="265683"/>
                  </a:lnTo>
                  <a:lnTo>
                    <a:pt x="4578095" y="272414"/>
                  </a:lnTo>
                  <a:lnTo>
                    <a:pt x="4576190" y="278891"/>
                  </a:lnTo>
                  <a:lnTo>
                    <a:pt x="4574666" y="285241"/>
                  </a:lnTo>
                  <a:lnTo>
                    <a:pt x="4573142" y="291591"/>
                  </a:lnTo>
                  <a:lnTo>
                    <a:pt x="4572381" y="298195"/>
                  </a:lnTo>
                  <a:lnTo>
                    <a:pt x="4572381" y="305307"/>
                  </a:lnTo>
                  <a:lnTo>
                    <a:pt x="4574024" y="316239"/>
                  </a:lnTo>
                  <a:lnTo>
                    <a:pt x="4578953" y="324278"/>
                  </a:lnTo>
                  <a:lnTo>
                    <a:pt x="4587168" y="329436"/>
                  </a:lnTo>
                  <a:lnTo>
                    <a:pt x="4598669" y="331724"/>
                  </a:lnTo>
                  <a:lnTo>
                    <a:pt x="4598669" y="348361"/>
                  </a:lnTo>
                  <a:lnTo>
                    <a:pt x="4490974" y="348361"/>
                  </a:lnTo>
                  <a:lnTo>
                    <a:pt x="4490974" y="331724"/>
                  </a:lnTo>
                  <a:lnTo>
                    <a:pt x="4497197" y="331088"/>
                  </a:lnTo>
                  <a:lnTo>
                    <a:pt x="4502658" y="328929"/>
                  </a:lnTo>
                  <a:lnTo>
                    <a:pt x="4507357" y="325246"/>
                  </a:lnTo>
                  <a:lnTo>
                    <a:pt x="4512056" y="321563"/>
                  </a:lnTo>
                  <a:lnTo>
                    <a:pt x="4516374" y="316483"/>
                  </a:lnTo>
                  <a:lnTo>
                    <a:pt x="4532503" y="282575"/>
                  </a:lnTo>
                  <a:lnTo>
                    <a:pt x="4637785" y="2286"/>
                  </a:lnTo>
                  <a:close/>
                </a:path>
                <a:path w="5908040" h="352425">
                  <a:moveTo>
                    <a:pt x="4098162" y="0"/>
                  </a:moveTo>
                  <a:lnTo>
                    <a:pt x="4141088" y="2412"/>
                  </a:lnTo>
                  <a:lnTo>
                    <a:pt x="4187698" y="10921"/>
                  </a:lnTo>
                  <a:lnTo>
                    <a:pt x="4187698" y="84074"/>
                  </a:lnTo>
                  <a:lnTo>
                    <a:pt x="4153154" y="84074"/>
                  </a:lnTo>
                  <a:lnTo>
                    <a:pt x="4150606" y="74594"/>
                  </a:lnTo>
                  <a:lnTo>
                    <a:pt x="4147724" y="66151"/>
                  </a:lnTo>
                  <a:lnTo>
                    <a:pt x="4122420" y="35051"/>
                  </a:lnTo>
                  <a:lnTo>
                    <a:pt x="4094353" y="29590"/>
                  </a:lnTo>
                  <a:lnTo>
                    <a:pt x="4087379" y="29900"/>
                  </a:lnTo>
                  <a:lnTo>
                    <a:pt x="4050792" y="49656"/>
                  </a:lnTo>
                  <a:lnTo>
                    <a:pt x="4046347" y="56261"/>
                  </a:lnTo>
                  <a:lnTo>
                    <a:pt x="4044187" y="64262"/>
                  </a:lnTo>
                  <a:lnTo>
                    <a:pt x="4044187" y="73660"/>
                  </a:lnTo>
                  <a:lnTo>
                    <a:pt x="4057523" y="109632"/>
                  </a:lnTo>
                  <a:lnTo>
                    <a:pt x="4095813" y="136981"/>
                  </a:lnTo>
                  <a:lnTo>
                    <a:pt x="4107814" y="143382"/>
                  </a:lnTo>
                  <a:lnTo>
                    <a:pt x="4122453" y="151360"/>
                  </a:lnTo>
                  <a:lnTo>
                    <a:pt x="4156582" y="175005"/>
                  </a:lnTo>
                  <a:lnTo>
                    <a:pt x="4182872" y="208787"/>
                  </a:lnTo>
                  <a:lnTo>
                    <a:pt x="4191254" y="251332"/>
                  </a:lnTo>
                  <a:lnTo>
                    <a:pt x="4190351" y="266336"/>
                  </a:lnTo>
                  <a:lnTo>
                    <a:pt x="4176903" y="305180"/>
                  </a:lnTo>
                  <a:lnTo>
                    <a:pt x="4147899" y="333470"/>
                  </a:lnTo>
                  <a:lnTo>
                    <a:pt x="4105386" y="349376"/>
                  </a:lnTo>
                  <a:lnTo>
                    <a:pt x="4071493" y="352425"/>
                  </a:lnTo>
                  <a:lnTo>
                    <a:pt x="4058491" y="352254"/>
                  </a:lnTo>
                  <a:lnTo>
                    <a:pt x="4017772" y="349503"/>
                  </a:lnTo>
                  <a:lnTo>
                    <a:pt x="3977927" y="343717"/>
                  </a:lnTo>
                  <a:lnTo>
                    <a:pt x="3965448" y="341121"/>
                  </a:lnTo>
                  <a:lnTo>
                    <a:pt x="3965448" y="263398"/>
                  </a:lnTo>
                  <a:lnTo>
                    <a:pt x="3999992" y="263398"/>
                  </a:lnTo>
                  <a:lnTo>
                    <a:pt x="4003732" y="277475"/>
                  </a:lnTo>
                  <a:lnTo>
                    <a:pt x="4008485" y="289623"/>
                  </a:lnTo>
                  <a:lnTo>
                    <a:pt x="4039298" y="319262"/>
                  </a:lnTo>
                  <a:lnTo>
                    <a:pt x="4064380" y="322961"/>
                  </a:lnTo>
                  <a:lnTo>
                    <a:pt x="4071621" y="322649"/>
                  </a:lnTo>
                  <a:lnTo>
                    <a:pt x="4110101" y="301625"/>
                  </a:lnTo>
                  <a:lnTo>
                    <a:pt x="4117339" y="273557"/>
                  </a:lnTo>
                  <a:lnTo>
                    <a:pt x="4116980" y="265936"/>
                  </a:lnTo>
                  <a:lnTo>
                    <a:pt x="4098853" y="229770"/>
                  </a:lnTo>
                  <a:lnTo>
                    <a:pt x="4057014" y="202564"/>
                  </a:lnTo>
                  <a:lnTo>
                    <a:pt x="4047440" y="197637"/>
                  </a:lnTo>
                  <a:lnTo>
                    <a:pt x="4038330" y="192579"/>
                  </a:lnTo>
                  <a:lnTo>
                    <a:pt x="4006786" y="171069"/>
                  </a:lnTo>
                  <a:lnTo>
                    <a:pt x="3980384" y="138392"/>
                  </a:lnTo>
                  <a:lnTo>
                    <a:pt x="3970781" y="96900"/>
                  </a:lnTo>
                  <a:lnTo>
                    <a:pt x="3971736" y="81968"/>
                  </a:lnTo>
                  <a:lnTo>
                    <a:pt x="3986149" y="44195"/>
                  </a:lnTo>
                  <a:lnTo>
                    <a:pt x="4017009" y="17567"/>
                  </a:lnTo>
                  <a:lnTo>
                    <a:pt x="4062158" y="2841"/>
                  </a:lnTo>
                  <a:lnTo>
                    <a:pt x="4079589" y="712"/>
                  </a:lnTo>
                  <a:lnTo>
                    <a:pt x="4098162" y="0"/>
                  </a:lnTo>
                  <a:close/>
                </a:path>
                <a:path w="5908040" h="352425">
                  <a:moveTo>
                    <a:pt x="3615054" y="0"/>
                  </a:moveTo>
                  <a:lnTo>
                    <a:pt x="3642107" y="835"/>
                  </a:lnTo>
                  <a:lnTo>
                    <a:pt x="3668029" y="3349"/>
                  </a:lnTo>
                  <a:lnTo>
                    <a:pt x="3692832" y="7554"/>
                  </a:lnTo>
                  <a:lnTo>
                    <a:pt x="3716528" y="13462"/>
                  </a:lnTo>
                  <a:lnTo>
                    <a:pt x="3716528" y="85089"/>
                  </a:lnTo>
                  <a:lnTo>
                    <a:pt x="3681983" y="85089"/>
                  </a:lnTo>
                  <a:lnTo>
                    <a:pt x="3678935" y="75058"/>
                  </a:lnTo>
                  <a:lnTo>
                    <a:pt x="3675697" y="66278"/>
                  </a:lnTo>
                  <a:lnTo>
                    <a:pt x="3649472" y="35178"/>
                  </a:lnTo>
                  <a:lnTo>
                    <a:pt x="3619373" y="29590"/>
                  </a:lnTo>
                  <a:lnTo>
                    <a:pt x="3607252" y="30543"/>
                  </a:lnTo>
                  <a:lnTo>
                    <a:pt x="3566132" y="53592"/>
                  </a:lnTo>
                  <a:lnTo>
                    <a:pt x="3544951" y="93471"/>
                  </a:lnTo>
                  <a:lnTo>
                    <a:pt x="3536664" y="131397"/>
                  </a:lnTo>
                  <a:lnTo>
                    <a:pt x="3533902" y="178180"/>
                  </a:lnTo>
                  <a:lnTo>
                    <a:pt x="3534356" y="199469"/>
                  </a:lnTo>
                  <a:lnTo>
                    <a:pt x="3538027" y="237759"/>
                  </a:lnTo>
                  <a:lnTo>
                    <a:pt x="3550681" y="283527"/>
                  </a:lnTo>
                  <a:lnTo>
                    <a:pt x="3581050" y="318484"/>
                  </a:lnTo>
                  <a:lnTo>
                    <a:pt x="3601720" y="322961"/>
                  </a:lnTo>
                  <a:lnTo>
                    <a:pt x="3612126" y="322129"/>
                  </a:lnTo>
                  <a:lnTo>
                    <a:pt x="3642486" y="292512"/>
                  </a:lnTo>
                  <a:lnTo>
                    <a:pt x="3645062" y="248953"/>
                  </a:lnTo>
                  <a:lnTo>
                    <a:pt x="3632961" y="211708"/>
                  </a:lnTo>
                  <a:lnTo>
                    <a:pt x="3630168" y="210057"/>
                  </a:lnTo>
                  <a:lnTo>
                    <a:pt x="3625087" y="208025"/>
                  </a:lnTo>
                  <a:lnTo>
                    <a:pt x="3617849" y="205866"/>
                  </a:lnTo>
                  <a:lnTo>
                    <a:pt x="3617849" y="189229"/>
                  </a:lnTo>
                  <a:lnTo>
                    <a:pt x="3747007" y="189229"/>
                  </a:lnTo>
                  <a:lnTo>
                    <a:pt x="3747007" y="205866"/>
                  </a:lnTo>
                  <a:lnTo>
                    <a:pt x="3738626" y="208406"/>
                  </a:lnTo>
                  <a:lnTo>
                    <a:pt x="3732910" y="211327"/>
                  </a:lnTo>
                  <a:lnTo>
                    <a:pt x="3729862" y="214502"/>
                  </a:lnTo>
                  <a:lnTo>
                    <a:pt x="3726814" y="217677"/>
                  </a:lnTo>
                  <a:lnTo>
                    <a:pt x="3724782" y="221868"/>
                  </a:lnTo>
                  <a:lnTo>
                    <a:pt x="3723639" y="227202"/>
                  </a:lnTo>
                  <a:lnTo>
                    <a:pt x="3722624" y="232537"/>
                  </a:lnTo>
                  <a:lnTo>
                    <a:pt x="3722116" y="239902"/>
                  </a:lnTo>
                  <a:lnTo>
                    <a:pt x="3722116" y="249554"/>
                  </a:lnTo>
                  <a:lnTo>
                    <a:pt x="3722116" y="344677"/>
                  </a:lnTo>
                  <a:lnTo>
                    <a:pt x="3685667" y="352170"/>
                  </a:lnTo>
                  <a:lnTo>
                    <a:pt x="3668522" y="334010"/>
                  </a:lnTo>
                  <a:lnTo>
                    <a:pt x="3652998" y="342084"/>
                  </a:lnTo>
                  <a:lnTo>
                    <a:pt x="3636343" y="347837"/>
                  </a:lnTo>
                  <a:lnTo>
                    <a:pt x="3618569" y="351280"/>
                  </a:lnTo>
                  <a:lnTo>
                    <a:pt x="3599687" y="352425"/>
                  </a:lnTo>
                  <a:lnTo>
                    <a:pt x="3565181" y="349736"/>
                  </a:lnTo>
                  <a:lnTo>
                    <a:pt x="3510266" y="328261"/>
                  </a:lnTo>
                  <a:lnTo>
                    <a:pt x="3473997" y="285210"/>
                  </a:lnTo>
                  <a:lnTo>
                    <a:pt x="3455900" y="220059"/>
                  </a:lnTo>
                  <a:lnTo>
                    <a:pt x="3453637" y="179196"/>
                  </a:lnTo>
                  <a:lnTo>
                    <a:pt x="3454445" y="156932"/>
                  </a:lnTo>
                  <a:lnTo>
                    <a:pt x="3460871" y="116546"/>
                  </a:lnTo>
                  <a:lnTo>
                    <a:pt x="3481879" y="66865"/>
                  </a:lnTo>
                  <a:lnTo>
                    <a:pt x="3513941" y="31642"/>
                  </a:lnTo>
                  <a:lnTo>
                    <a:pt x="3553713" y="10032"/>
                  </a:lnTo>
                  <a:lnTo>
                    <a:pt x="3598933" y="621"/>
                  </a:lnTo>
                  <a:lnTo>
                    <a:pt x="3615054" y="0"/>
                  </a:lnTo>
                  <a:close/>
                </a:path>
                <a:path w="5908040" h="352425">
                  <a:moveTo>
                    <a:pt x="2223770" y="0"/>
                  </a:moveTo>
                  <a:lnTo>
                    <a:pt x="2289794" y="10842"/>
                  </a:lnTo>
                  <a:lnTo>
                    <a:pt x="2337054" y="43306"/>
                  </a:lnTo>
                  <a:lnTo>
                    <a:pt x="2365343" y="97043"/>
                  </a:lnTo>
                  <a:lnTo>
                    <a:pt x="2374772" y="171830"/>
                  </a:lnTo>
                  <a:lnTo>
                    <a:pt x="2374080" y="194810"/>
                  </a:lnTo>
                  <a:lnTo>
                    <a:pt x="2368504" y="235767"/>
                  </a:lnTo>
                  <a:lnTo>
                    <a:pt x="2349992" y="284813"/>
                  </a:lnTo>
                  <a:lnTo>
                    <a:pt x="2320835" y="320099"/>
                  </a:lnTo>
                  <a:lnTo>
                    <a:pt x="2282062" y="342138"/>
                  </a:lnTo>
                  <a:lnTo>
                    <a:pt x="2235057" y="351782"/>
                  </a:lnTo>
                  <a:lnTo>
                    <a:pt x="2217673" y="352425"/>
                  </a:lnTo>
                  <a:lnTo>
                    <a:pt x="2182911" y="349712"/>
                  </a:lnTo>
                  <a:lnTo>
                    <a:pt x="2127198" y="328046"/>
                  </a:lnTo>
                  <a:lnTo>
                    <a:pt x="2090033" y="284710"/>
                  </a:lnTo>
                  <a:lnTo>
                    <a:pt x="2071415" y="219749"/>
                  </a:lnTo>
                  <a:lnTo>
                    <a:pt x="2069083" y="179196"/>
                  </a:lnTo>
                  <a:lnTo>
                    <a:pt x="2070205" y="151838"/>
                  </a:lnTo>
                  <a:lnTo>
                    <a:pt x="2079210" y="103312"/>
                  </a:lnTo>
                  <a:lnTo>
                    <a:pt x="2097216" y="63263"/>
                  </a:lnTo>
                  <a:lnTo>
                    <a:pt x="2123747" y="32644"/>
                  </a:lnTo>
                  <a:lnTo>
                    <a:pt x="2158565" y="11787"/>
                  </a:lnTo>
                  <a:lnTo>
                    <a:pt x="2200336" y="1309"/>
                  </a:lnTo>
                  <a:lnTo>
                    <a:pt x="2223770" y="0"/>
                  </a:lnTo>
                  <a:close/>
                </a:path>
                <a:path w="5908040" h="352425">
                  <a:moveTo>
                    <a:pt x="1747646" y="0"/>
                  </a:moveTo>
                  <a:lnTo>
                    <a:pt x="1793874" y="2793"/>
                  </a:lnTo>
                  <a:lnTo>
                    <a:pt x="1837055" y="11937"/>
                  </a:lnTo>
                  <a:lnTo>
                    <a:pt x="1837055" y="85089"/>
                  </a:lnTo>
                  <a:lnTo>
                    <a:pt x="1802637" y="85089"/>
                  </a:lnTo>
                  <a:lnTo>
                    <a:pt x="1799212" y="71753"/>
                  </a:lnTo>
                  <a:lnTo>
                    <a:pt x="1794859" y="60309"/>
                  </a:lnTo>
                  <a:lnTo>
                    <a:pt x="1759315" y="30426"/>
                  </a:lnTo>
                  <a:lnTo>
                    <a:pt x="1749170" y="29590"/>
                  </a:lnTo>
                  <a:lnTo>
                    <a:pt x="1730478" y="31974"/>
                  </a:lnTo>
                  <a:lnTo>
                    <a:pt x="1688972" y="67817"/>
                  </a:lnTo>
                  <a:lnTo>
                    <a:pt x="1673606" y="115236"/>
                  </a:lnTo>
                  <a:lnTo>
                    <a:pt x="1668525" y="181228"/>
                  </a:lnTo>
                  <a:lnTo>
                    <a:pt x="1669692" y="213993"/>
                  </a:lnTo>
                  <a:lnTo>
                    <a:pt x="1679027" y="266900"/>
                  </a:lnTo>
                  <a:lnTo>
                    <a:pt x="1697605" y="302708"/>
                  </a:lnTo>
                  <a:lnTo>
                    <a:pt x="1741932" y="322961"/>
                  </a:lnTo>
                  <a:lnTo>
                    <a:pt x="1750669" y="322578"/>
                  </a:lnTo>
                  <a:lnTo>
                    <a:pt x="1786709" y="304004"/>
                  </a:lnTo>
                  <a:lnTo>
                    <a:pt x="1802383" y="263398"/>
                  </a:lnTo>
                  <a:lnTo>
                    <a:pt x="1837055" y="263398"/>
                  </a:lnTo>
                  <a:lnTo>
                    <a:pt x="1837055" y="339851"/>
                  </a:lnTo>
                  <a:lnTo>
                    <a:pt x="1823456" y="342876"/>
                  </a:lnTo>
                  <a:lnTo>
                    <a:pt x="1774705" y="350710"/>
                  </a:lnTo>
                  <a:lnTo>
                    <a:pt x="1738630" y="352425"/>
                  </a:lnTo>
                  <a:lnTo>
                    <a:pt x="1713575" y="351254"/>
                  </a:lnTo>
                  <a:lnTo>
                    <a:pt x="1670800" y="341816"/>
                  </a:lnTo>
                  <a:lnTo>
                    <a:pt x="1637478" y="322857"/>
                  </a:lnTo>
                  <a:lnTo>
                    <a:pt x="1604009" y="276351"/>
                  </a:lnTo>
                  <a:lnTo>
                    <a:pt x="1592183" y="233124"/>
                  </a:lnTo>
                  <a:lnTo>
                    <a:pt x="1588261" y="179704"/>
                  </a:lnTo>
                  <a:lnTo>
                    <a:pt x="1589426" y="153177"/>
                  </a:lnTo>
                  <a:lnTo>
                    <a:pt x="1598709" y="105552"/>
                  </a:lnTo>
                  <a:lnTo>
                    <a:pt x="1617158" y="65333"/>
                  </a:lnTo>
                  <a:lnTo>
                    <a:pt x="1644487" y="34091"/>
                  </a:lnTo>
                  <a:lnTo>
                    <a:pt x="1680317" y="12376"/>
                  </a:lnTo>
                  <a:lnTo>
                    <a:pt x="1723457" y="1379"/>
                  </a:lnTo>
                  <a:lnTo>
                    <a:pt x="1747646" y="0"/>
                  </a:lnTo>
                  <a:close/>
                </a:path>
                <a:path w="5908040" h="352425">
                  <a:moveTo>
                    <a:pt x="765301" y="0"/>
                  </a:moveTo>
                  <a:lnTo>
                    <a:pt x="831326" y="10842"/>
                  </a:lnTo>
                  <a:lnTo>
                    <a:pt x="878585" y="43306"/>
                  </a:lnTo>
                  <a:lnTo>
                    <a:pt x="906875" y="97043"/>
                  </a:lnTo>
                  <a:lnTo>
                    <a:pt x="916304" y="171830"/>
                  </a:lnTo>
                  <a:lnTo>
                    <a:pt x="915612" y="194810"/>
                  </a:lnTo>
                  <a:lnTo>
                    <a:pt x="910036" y="235767"/>
                  </a:lnTo>
                  <a:lnTo>
                    <a:pt x="891524" y="284813"/>
                  </a:lnTo>
                  <a:lnTo>
                    <a:pt x="862367" y="320099"/>
                  </a:lnTo>
                  <a:lnTo>
                    <a:pt x="823594" y="342138"/>
                  </a:lnTo>
                  <a:lnTo>
                    <a:pt x="776589" y="351782"/>
                  </a:lnTo>
                  <a:lnTo>
                    <a:pt x="759206" y="352425"/>
                  </a:lnTo>
                  <a:lnTo>
                    <a:pt x="724443" y="349712"/>
                  </a:lnTo>
                  <a:lnTo>
                    <a:pt x="668730" y="328046"/>
                  </a:lnTo>
                  <a:lnTo>
                    <a:pt x="631565" y="284710"/>
                  </a:lnTo>
                  <a:lnTo>
                    <a:pt x="612947" y="219749"/>
                  </a:lnTo>
                  <a:lnTo>
                    <a:pt x="610615" y="179196"/>
                  </a:lnTo>
                  <a:lnTo>
                    <a:pt x="611737" y="151838"/>
                  </a:lnTo>
                  <a:lnTo>
                    <a:pt x="620742" y="103312"/>
                  </a:lnTo>
                  <a:lnTo>
                    <a:pt x="638748" y="63263"/>
                  </a:lnTo>
                  <a:lnTo>
                    <a:pt x="665279" y="32644"/>
                  </a:lnTo>
                  <a:lnTo>
                    <a:pt x="700097" y="11787"/>
                  </a:lnTo>
                  <a:lnTo>
                    <a:pt x="741868" y="1309"/>
                  </a:lnTo>
                  <a:lnTo>
                    <a:pt x="765301" y="0"/>
                  </a:lnTo>
                  <a:close/>
                </a:path>
              </a:pathLst>
            </a:custGeom>
            <a:ln w="13716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69695" cy="782320"/>
          </a:xfrm>
          <a:custGeom>
            <a:avLst/>
            <a:gdLst/>
            <a:ahLst/>
            <a:cxnLst/>
            <a:rect l="l" t="t" r="r" b="b"/>
            <a:pathLst>
              <a:path w="1369695" h="782320">
                <a:moveTo>
                  <a:pt x="0" y="0"/>
                </a:moveTo>
                <a:lnTo>
                  <a:pt x="0" y="780982"/>
                </a:lnTo>
                <a:lnTo>
                  <a:pt x="973531" y="781720"/>
                </a:lnTo>
                <a:lnTo>
                  <a:pt x="983187" y="780912"/>
                </a:lnTo>
                <a:lnTo>
                  <a:pt x="991085" y="778783"/>
                </a:lnTo>
                <a:lnTo>
                  <a:pt x="997227" y="775773"/>
                </a:lnTo>
                <a:lnTo>
                  <a:pt x="1001610" y="772322"/>
                </a:lnTo>
                <a:lnTo>
                  <a:pt x="1001610" y="767623"/>
                </a:lnTo>
                <a:lnTo>
                  <a:pt x="1006297" y="767623"/>
                </a:lnTo>
                <a:lnTo>
                  <a:pt x="1362456" y="411134"/>
                </a:lnTo>
                <a:lnTo>
                  <a:pt x="1367742" y="402564"/>
                </a:lnTo>
                <a:lnTo>
                  <a:pt x="1369504" y="391814"/>
                </a:lnTo>
                <a:lnTo>
                  <a:pt x="1367742" y="380184"/>
                </a:lnTo>
                <a:lnTo>
                  <a:pt x="1362456" y="368970"/>
                </a:lnTo>
                <a:lnTo>
                  <a:pt x="1006297" y="17180"/>
                </a:lnTo>
                <a:lnTo>
                  <a:pt x="1006297" y="12354"/>
                </a:lnTo>
                <a:lnTo>
                  <a:pt x="1001610" y="12354"/>
                </a:lnTo>
                <a:lnTo>
                  <a:pt x="997227" y="8977"/>
                </a:lnTo>
                <a:lnTo>
                  <a:pt x="991085" y="6004"/>
                </a:lnTo>
                <a:lnTo>
                  <a:pt x="983187" y="3889"/>
                </a:lnTo>
                <a:lnTo>
                  <a:pt x="973531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80260" y="2336292"/>
            <a:ext cx="5827395" cy="3148330"/>
            <a:chOff x="2080260" y="2336292"/>
            <a:chExt cx="5827395" cy="3148330"/>
          </a:xfrm>
        </p:grpSpPr>
        <p:sp>
          <p:nvSpPr>
            <p:cNvPr id="4" name="object 4"/>
            <p:cNvSpPr/>
            <p:nvPr/>
          </p:nvSpPr>
          <p:spPr>
            <a:xfrm>
              <a:off x="2080260" y="2336292"/>
              <a:ext cx="5827014" cy="31478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9404" y="2898648"/>
              <a:ext cx="491490" cy="6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1720" y="2894076"/>
              <a:ext cx="2361437" cy="6835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3964" y="2894076"/>
              <a:ext cx="477774" cy="683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9404" y="3264408"/>
              <a:ext cx="491490" cy="6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1720" y="3259836"/>
              <a:ext cx="1085850" cy="6835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86100" y="3259836"/>
              <a:ext cx="1511046" cy="6835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7952" y="3259836"/>
              <a:ext cx="477774" cy="683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9404" y="3630168"/>
              <a:ext cx="491490" cy="6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1720" y="3625596"/>
              <a:ext cx="674369" cy="68351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0048" y="3625596"/>
              <a:ext cx="1094994" cy="6835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0" y="3625596"/>
              <a:ext cx="838962" cy="683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6492" y="3625596"/>
              <a:ext cx="1511046" cy="6835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8344" y="3625596"/>
              <a:ext cx="477774" cy="683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89404" y="3995927"/>
              <a:ext cx="491490" cy="6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1720" y="3991356"/>
              <a:ext cx="2050542" cy="6835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73067" y="3991356"/>
              <a:ext cx="477774" cy="683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1667" y="4178808"/>
              <a:ext cx="560070" cy="363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6572" y="4178808"/>
              <a:ext cx="400050" cy="36347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86883" y="4178808"/>
              <a:ext cx="491489" cy="3634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93208" y="4178808"/>
              <a:ext cx="820674" cy="3634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33288" y="4178808"/>
              <a:ext cx="304038" cy="36347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47588" y="4178808"/>
              <a:ext cx="468629" cy="36347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89904" y="4178808"/>
              <a:ext cx="258317" cy="36347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58483" y="4178808"/>
              <a:ext cx="340613" cy="3634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72783" y="4178808"/>
              <a:ext cx="285750" cy="36347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3368" y="4178808"/>
              <a:ext cx="500634" cy="36347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47688" y="4178808"/>
              <a:ext cx="272033" cy="3634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93407" y="4178808"/>
              <a:ext cx="505205" cy="36347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72300" y="4178808"/>
              <a:ext cx="272033" cy="36347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18019" y="4178808"/>
              <a:ext cx="752094" cy="36347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89404" y="4361688"/>
              <a:ext cx="491490" cy="6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31720" y="4357116"/>
              <a:ext cx="2452878" cy="6835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75404" y="4357116"/>
              <a:ext cx="477774" cy="6835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258314" y="2958541"/>
            <a:ext cx="5402580" cy="1857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5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Excepcionalidad.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Favor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Libertatis.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dubio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sz="24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Libertatis.</a:t>
            </a:r>
            <a:endParaRPr sz="24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Temporalidad. </a:t>
            </a:r>
            <a:r>
              <a:rPr sz="1150" spc="-15" dirty="0">
                <a:solidFill>
                  <a:srgbClr val="FFFFFF"/>
                </a:solidFill>
                <a:latin typeface="Times New Roman"/>
                <a:cs typeface="Times New Roman"/>
              </a:rPr>
              <a:t>(Caso </a:t>
            </a:r>
            <a:r>
              <a:rPr sz="1150" spc="-45" dirty="0">
                <a:solidFill>
                  <a:srgbClr val="FFFFFF"/>
                </a:solidFill>
                <a:latin typeface="Times New Roman"/>
                <a:cs typeface="Times New Roman"/>
              </a:rPr>
              <a:t>Alí </a:t>
            </a:r>
            <a:r>
              <a:rPr sz="1150" spc="-25" dirty="0">
                <a:solidFill>
                  <a:srgbClr val="FFFFFF"/>
                </a:solidFill>
                <a:latin typeface="Times New Roman"/>
                <a:cs typeface="Times New Roman"/>
              </a:rPr>
              <a:t>Ruiz </a:t>
            </a:r>
            <a:r>
              <a:rPr sz="1150" spc="-5" dirty="0">
                <a:solidFill>
                  <a:srgbClr val="FFFFFF"/>
                </a:solidFill>
                <a:latin typeface="Times New Roman"/>
                <a:cs typeface="Times New Roman"/>
              </a:rPr>
              <a:t>Dianderas </a:t>
            </a:r>
            <a:r>
              <a:rPr sz="1150" spc="1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150" spc="5" dirty="0">
                <a:solidFill>
                  <a:srgbClr val="FFFFFF"/>
                </a:solidFill>
                <a:latin typeface="Times New Roman"/>
                <a:cs typeface="Times New Roman"/>
              </a:rPr>
              <a:t>Exp. </a:t>
            </a:r>
            <a:r>
              <a:rPr sz="1150" spc="35" dirty="0">
                <a:solidFill>
                  <a:srgbClr val="FFFFFF"/>
                </a:solidFill>
                <a:latin typeface="Times New Roman"/>
                <a:cs typeface="Times New Roman"/>
              </a:rPr>
              <a:t>N°</a:t>
            </a:r>
            <a:r>
              <a:rPr sz="11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FFFFFF"/>
                </a:solidFill>
                <a:latin typeface="Times New Roman"/>
                <a:cs typeface="Times New Roman"/>
              </a:rPr>
              <a:t>6423-2007-HC/TC)</a:t>
            </a:r>
            <a:endParaRPr sz="11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Proporcionalidad.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374516" y="1534794"/>
            <a:ext cx="2778760" cy="384175"/>
            <a:chOff x="3374516" y="1534794"/>
            <a:chExt cx="2778760" cy="384175"/>
          </a:xfrm>
        </p:grpSpPr>
        <p:sp>
          <p:nvSpPr>
            <p:cNvPr id="40" name="object 40"/>
            <p:cNvSpPr/>
            <p:nvPr/>
          </p:nvSpPr>
          <p:spPr>
            <a:xfrm>
              <a:off x="3393058" y="1552574"/>
              <a:ext cx="2760091" cy="36626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81374" y="1541652"/>
              <a:ext cx="2746502" cy="35242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53024" y="1568322"/>
              <a:ext cx="104775" cy="15621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95140" y="1568322"/>
              <a:ext cx="106299" cy="15443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9672" y="1568322"/>
              <a:ext cx="104775" cy="15621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81374" y="1541652"/>
              <a:ext cx="2747010" cy="352425"/>
            </a:xfrm>
            <a:custGeom>
              <a:avLst/>
              <a:gdLst/>
              <a:ahLst/>
              <a:cxnLst/>
              <a:rect l="l" t="t" r="r" b="b"/>
              <a:pathLst>
                <a:path w="2747010" h="352425">
                  <a:moveTo>
                    <a:pt x="2322067" y="29463"/>
                  </a:moveTo>
                  <a:lnTo>
                    <a:pt x="2277758" y="49127"/>
                  </a:lnTo>
                  <a:lnTo>
                    <a:pt x="2259897" y="84272"/>
                  </a:lnTo>
                  <a:lnTo>
                    <a:pt x="2251031" y="138183"/>
                  </a:lnTo>
                  <a:lnTo>
                    <a:pt x="2249932" y="172212"/>
                  </a:lnTo>
                  <a:lnTo>
                    <a:pt x="2251075" y="207881"/>
                  </a:lnTo>
                  <a:lnTo>
                    <a:pt x="2260218" y="264598"/>
                  </a:lnTo>
                  <a:lnTo>
                    <a:pt x="2278558" y="301884"/>
                  </a:lnTo>
                  <a:lnTo>
                    <a:pt x="2324100" y="322834"/>
                  </a:lnTo>
                  <a:lnTo>
                    <a:pt x="2333438" y="322189"/>
                  </a:lnTo>
                  <a:lnTo>
                    <a:pt x="2369407" y="299847"/>
                  </a:lnTo>
                  <a:lnTo>
                    <a:pt x="2386441" y="262620"/>
                  </a:lnTo>
                  <a:lnTo>
                    <a:pt x="2394029" y="211613"/>
                  </a:lnTo>
                  <a:lnTo>
                    <a:pt x="2394966" y="182118"/>
                  </a:lnTo>
                  <a:lnTo>
                    <a:pt x="2394465" y="157995"/>
                  </a:lnTo>
                  <a:lnTo>
                    <a:pt x="2390465" y="115895"/>
                  </a:lnTo>
                  <a:lnTo>
                    <a:pt x="2377011" y="68183"/>
                  </a:lnTo>
                  <a:lnTo>
                    <a:pt x="2344753" y="33766"/>
                  </a:lnTo>
                  <a:lnTo>
                    <a:pt x="2322067" y="29463"/>
                  </a:lnTo>
                  <a:close/>
                </a:path>
                <a:path w="2747010" h="352425">
                  <a:moveTo>
                    <a:pt x="1988820" y="3937"/>
                  </a:moveTo>
                  <a:lnTo>
                    <a:pt x="2121280" y="3937"/>
                  </a:lnTo>
                  <a:lnTo>
                    <a:pt x="2121280" y="20700"/>
                  </a:lnTo>
                  <a:lnTo>
                    <a:pt x="2114423" y="22479"/>
                  </a:lnTo>
                  <a:lnTo>
                    <a:pt x="2109342" y="24511"/>
                  </a:lnTo>
                  <a:lnTo>
                    <a:pt x="2093976" y="58166"/>
                  </a:lnTo>
                  <a:lnTo>
                    <a:pt x="2093976" y="67563"/>
                  </a:lnTo>
                  <a:lnTo>
                    <a:pt x="2093976" y="284988"/>
                  </a:lnTo>
                  <a:lnTo>
                    <a:pt x="2093976" y="290957"/>
                  </a:lnTo>
                  <a:lnTo>
                    <a:pt x="2094229" y="296418"/>
                  </a:lnTo>
                  <a:lnTo>
                    <a:pt x="2100961" y="321818"/>
                  </a:lnTo>
                  <a:lnTo>
                    <a:pt x="2102866" y="323976"/>
                  </a:lnTo>
                  <a:lnTo>
                    <a:pt x="2121280" y="331724"/>
                  </a:lnTo>
                  <a:lnTo>
                    <a:pt x="2121280" y="348361"/>
                  </a:lnTo>
                  <a:lnTo>
                    <a:pt x="1988820" y="348361"/>
                  </a:lnTo>
                  <a:lnTo>
                    <a:pt x="1988820" y="331724"/>
                  </a:lnTo>
                  <a:lnTo>
                    <a:pt x="1995042" y="329946"/>
                  </a:lnTo>
                  <a:lnTo>
                    <a:pt x="1999996" y="328168"/>
                  </a:lnTo>
                  <a:lnTo>
                    <a:pt x="2003552" y="326263"/>
                  </a:lnTo>
                  <a:lnTo>
                    <a:pt x="2007235" y="324358"/>
                  </a:lnTo>
                  <a:lnTo>
                    <a:pt x="2009902" y="321691"/>
                  </a:lnTo>
                  <a:lnTo>
                    <a:pt x="2011679" y="318135"/>
                  </a:lnTo>
                  <a:lnTo>
                    <a:pt x="2013458" y="314706"/>
                  </a:lnTo>
                  <a:lnTo>
                    <a:pt x="2014601" y="310388"/>
                  </a:lnTo>
                  <a:lnTo>
                    <a:pt x="2015109" y="305054"/>
                  </a:lnTo>
                  <a:lnTo>
                    <a:pt x="2015616" y="299720"/>
                  </a:lnTo>
                  <a:lnTo>
                    <a:pt x="2015871" y="293116"/>
                  </a:lnTo>
                  <a:lnTo>
                    <a:pt x="2015871" y="284988"/>
                  </a:lnTo>
                  <a:lnTo>
                    <a:pt x="2015871" y="67310"/>
                  </a:lnTo>
                  <a:lnTo>
                    <a:pt x="2015871" y="59182"/>
                  </a:lnTo>
                  <a:lnTo>
                    <a:pt x="2015616" y="52577"/>
                  </a:lnTo>
                  <a:lnTo>
                    <a:pt x="2003805" y="26162"/>
                  </a:lnTo>
                  <a:lnTo>
                    <a:pt x="2000250" y="24130"/>
                  </a:lnTo>
                  <a:lnTo>
                    <a:pt x="1995170" y="22351"/>
                  </a:lnTo>
                  <a:lnTo>
                    <a:pt x="1988820" y="20700"/>
                  </a:lnTo>
                  <a:lnTo>
                    <a:pt x="1988820" y="3937"/>
                  </a:lnTo>
                  <a:close/>
                </a:path>
                <a:path w="2747010" h="352425">
                  <a:moveTo>
                    <a:pt x="1673352" y="3937"/>
                  </a:moveTo>
                  <a:lnTo>
                    <a:pt x="1819910" y="3937"/>
                  </a:lnTo>
                  <a:lnTo>
                    <a:pt x="1849818" y="5365"/>
                  </a:lnTo>
                  <a:lnTo>
                    <a:pt x="1897634" y="16795"/>
                  </a:lnTo>
                  <a:lnTo>
                    <a:pt x="1929449" y="39752"/>
                  </a:lnTo>
                  <a:lnTo>
                    <a:pt x="1945312" y="74856"/>
                  </a:lnTo>
                  <a:lnTo>
                    <a:pt x="1947290" y="97027"/>
                  </a:lnTo>
                  <a:lnTo>
                    <a:pt x="1946362" y="113297"/>
                  </a:lnTo>
                  <a:lnTo>
                    <a:pt x="1932432" y="155321"/>
                  </a:lnTo>
                  <a:lnTo>
                    <a:pt x="1902588" y="185664"/>
                  </a:lnTo>
                  <a:lnTo>
                    <a:pt x="1857517" y="202390"/>
                  </a:lnTo>
                  <a:lnTo>
                    <a:pt x="1818639" y="205612"/>
                  </a:lnTo>
                  <a:lnTo>
                    <a:pt x="1806975" y="205543"/>
                  </a:lnTo>
                  <a:lnTo>
                    <a:pt x="1796383" y="205343"/>
                  </a:lnTo>
                  <a:lnTo>
                    <a:pt x="1786886" y="205023"/>
                  </a:lnTo>
                  <a:lnTo>
                    <a:pt x="1778508" y="204597"/>
                  </a:lnTo>
                  <a:lnTo>
                    <a:pt x="1778508" y="285242"/>
                  </a:lnTo>
                  <a:lnTo>
                    <a:pt x="1778508" y="296418"/>
                  </a:lnTo>
                  <a:lnTo>
                    <a:pt x="1779015" y="304164"/>
                  </a:lnTo>
                  <a:lnTo>
                    <a:pt x="1779777" y="308863"/>
                  </a:lnTo>
                  <a:lnTo>
                    <a:pt x="1780666" y="313436"/>
                  </a:lnTo>
                  <a:lnTo>
                    <a:pt x="1782064" y="317119"/>
                  </a:lnTo>
                  <a:lnTo>
                    <a:pt x="1783969" y="319913"/>
                  </a:lnTo>
                  <a:lnTo>
                    <a:pt x="1785874" y="322707"/>
                  </a:lnTo>
                  <a:lnTo>
                    <a:pt x="1809114" y="331724"/>
                  </a:lnTo>
                  <a:lnTo>
                    <a:pt x="1809114" y="348361"/>
                  </a:lnTo>
                  <a:lnTo>
                    <a:pt x="1673352" y="348361"/>
                  </a:lnTo>
                  <a:lnTo>
                    <a:pt x="1673352" y="331724"/>
                  </a:lnTo>
                  <a:lnTo>
                    <a:pt x="1679575" y="329946"/>
                  </a:lnTo>
                  <a:lnTo>
                    <a:pt x="1684527" y="328168"/>
                  </a:lnTo>
                  <a:lnTo>
                    <a:pt x="1688084" y="326263"/>
                  </a:lnTo>
                  <a:lnTo>
                    <a:pt x="1691766" y="324358"/>
                  </a:lnTo>
                  <a:lnTo>
                    <a:pt x="1694434" y="321691"/>
                  </a:lnTo>
                  <a:lnTo>
                    <a:pt x="1696212" y="318135"/>
                  </a:lnTo>
                  <a:lnTo>
                    <a:pt x="1697989" y="314706"/>
                  </a:lnTo>
                  <a:lnTo>
                    <a:pt x="1699133" y="310388"/>
                  </a:lnTo>
                  <a:lnTo>
                    <a:pt x="1699640" y="305054"/>
                  </a:lnTo>
                  <a:lnTo>
                    <a:pt x="1700149" y="299720"/>
                  </a:lnTo>
                  <a:lnTo>
                    <a:pt x="1700402" y="293116"/>
                  </a:lnTo>
                  <a:lnTo>
                    <a:pt x="1700402" y="284988"/>
                  </a:lnTo>
                  <a:lnTo>
                    <a:pt x="1700402" y="67563"/>
                  </a:lnTo>
                  <a:lnTo>
                    <a:pt x="1700402" y="59689"/>
                  </a:lnTo>
                  <a:lnTo>
                    <a:pt x="1700149" y="52959"/>
                  </a:lnTo>
                  <a:lnTo>
                    <a:pt x="1699767" y="47625"/>
                  </a:lnTo>
                  <a:lnTo>
                    <a:pt x="1699260" y="42291"/>
                  </a:lnTo>
                  <a:lnTo>
                    <a:pt x="1698244" y="37846"/>
                  </a:lnTo>
                  <a:lnTo>
                    <a:pt x="1696465" y="34544"/>
                  </a:lnTo>
                  <a:lnTo>
                    <a:pt x="1694688" y="31114"/>
                  </a:lnTo>
                  <a:lnTo>
                    <a:pt x="1673352" y="20700"/>
                  </a:lnTo>
                  <a:lnTo>
                    <a:pt x="1673352" y="3937"/>
                  </a:lnTo>
                  <a:close/>
                </a:path>
                <a:path w="2747010" h="352425">
                  <a:moveTo>
                    <a:pt x="1490472" y="3937"/>
                  </a:moveTo>
                  <a:lnTo>
                    <a:pt x="1622933" y="3937"/>
                  </a:lnTo>
                  <a:lnTo>
                    <a:pt x="1622933" y="20700"/>
                  </a:lnTo>
                  <a:lnTo>
                    <a:pt x="1616075" y="22479"/>
                  </a:lnTo>
                  <a:lnTo>
                    <a:pt x="1610995" y="24511"/>
                  </a:lnTo>
                  <a:lnTo>
                    <a:pt x="1595627" y="58166"/>
                  </a:lnTo>
                  <a:lnTo>
                    <a:pt x="1595627" y="67563"/>
                  </a:lnTo>
                  <a:lnTo>
                    <a:pt x="1595627" y="284988"/>
                  </a:lnTo>
                  <a:lnTo>
                    <a:pt x="1595627" y="290957"/>
                  </a:lnTo>
                  <a:lnTo>
                    <a:pt x="1595882" y="296418"/>
                  </a:lnTo>
                  <a:lnTo>
                    <a:pt x="1618107" y="330454"/>
                  </a:lnTo>
                  <a:lnTo>
                    <a:pt x="1622933" y="331724"/>
                  </a:lnTo>
                  <a:lnTo>
                    <a:pt x="1622933" y="348361"/>
                  </a:lnTo>
                  <a:lnTo>
                    <a:pt x="1490472" y="348361"/>
                  </a:lnTo>
                  <a:lnTo>
                    <a:pt x="1490472" y="331724"/>
                  </a:lnTo>
                  <a:lnTo>
                    <a:pt x="1496695" y="329946"/>
                  </a:lnTo>
                  <a:lnTo>
                    <a:pt x="1501648" y="328168"/>
                  </a:lnTo>
                  <a:lnTo>
                    <a:pt x="1505203" y="326263"/>
                  </a:lnTo>
                  <a:lnTo>
                    <a:pt x="1508887" y="324358"/>
                  </a:lnTo>
                  <a:lnTo>
                    <a:pt x="1511553" y="321691"/>
                  </a:lnTo>
                  <a:lnTo>
                    <a:pt x="1513332" y="318135"/>
                  </a:lnTo>
                  <a:lnTo>
                    <a:pt x="1515110" y="314706"/>
                  </a:lnTo>
                  <a:lnTo>
                    <a:pt x="1516252" y="310388"/>
                  </a:lnTo>
                  <a:lnTo>
                    <a:pt x="1516761" y="305054"/>
                  </a:lnTo>
                  <a:lnTo>
                    <a:pt x="1517269" y="299720"/>
                  </a:lnTo>
                  <a:lnTo>
                    <a:pt x="1517523" y="293116"/>
                  </a:lnTo>
                  <a:lnTo>
                    <a:pt x="1517523" y="284988"/>
                  </a:lnTo>
                  <a:lnTo>
                    <a:pt x="1517523" y="67310"/>
                  </a:lnTo>
                  <a:lnTo>
                    <a:pt x="1517523" y="59182"/>
                  </a:lnTo>
                  <a:lnTo>
                    <a:pt x="1517269" y="52577"/>
                  </a:lnTo>
                  <a:lnTo>
                    <a:pt x="1516888" y="47371"/>
                  </a:lnTo>
                  <a:lnTo>
                    <a:pt x="1516379" y="42163"/>
                  </a:lnTo>
                  <a:lnTo>
                    <a:pt x="1515364" y="37846"/>
                  </a:lnTo>
                  <a:lnTo>
                    <a:pt x="1513586" y="34417"/>
                  </a:lnTo>
                  <a:lnTo>
                    <a:pt x="1511808" y="30987"/>
                  </a:lnTo>
                  <a:lnTo>
                    <a:pt x="1509140" y="28194"/>
                  </a:lnTo>
                  <a:lnTo>
                    <a:pt x="1505458" y="26162"/>
                  </a:lnTo>
                  <a:lnTo>
                    <a:pt x="1501902" y="24130"/>
                  </a:lnTo>
                  <a:lnTo>
                    <a:pt x="1496822" y="22351"/>
                  </a:lnTo>
                  <a:lnTo>
                    <a:pt x="1490472" y="20700"/>
                  </a:lnTo>
                  <a:lnTo>
                    <a:pt x="1490472" y="3937"/>
                  </a:lnTo>
                  <a:close/>
                </a:path>
                <a:path w="2747010" h="352425">
                  <a:moveTo>
                    <a:pt x="840486" y="3937"/>
                  </a:moveTo>
                  <a:lnTo>
                    <a:pt x="942721" y="3937"/>
                  </a:lnTo>
                  <a:lnTo>
                    <a:pt x="1032001" y="159131"/>
                  </a:lnTo>
                  <a:lnTo>
                    <a:pt x="1053719" y="198755"/>
                  </a:lnTo>
                  <a:lnTo>
                    <a:pt x="1072007" y="234634"/>
                  </a:lnTo>
                  <a:lnTo>
                    <a:pt x="1077340" y="245872"/>
                  </a:lnTo>
                  <a:lnTo>
                    <a:pt x="1081404" y="245872"/>
                  </a:lnTo>
                  <a:lnTo>
                    <a:pt x="1080218" y="215060"/>
                  </a:lnTo>
                  <a:lnTo>
                    <a:pt x="1079341" y="182832"/>
                  </a:lnTo>
                  <a:lnTo>
                    <a:pt x="1078797" y="149199"/>
                  </a:lnTo>
                  <a:lnTo>
                    <a:pt x="1078611" y="114173"/>
                  </a:lnTo>
                  <a:lnTo>
                    <a:pt x="1078611" y="67310"/>
                  </a:lnTo>
                  <a:lnTo>
                    <a:pt x="1078611" y="56387"/>
                  </a:lnTo>
                  <a:lnTo>
                    <a:pt x="1078229" y="48513"/>
                  </a:lnTo>
                  <a:lnTo>
                    <a:pt x="1077340" y="43561"/>
                  </a:lnTo>
                  <a:lnTo>
                    <a:pt x="1076578" y="38735"/>
                  </a:lnTo>
                  <a:lnTo>
                    <a:pt x="1051687" y="20700"/>
                  </a:lnTo>
                  <a:lnTo>
                    <a:pt x="1051687" y="3937"/>
                  </a:lnTo>
                  <a:lnTo>
                    <a:pt x="1147064" y="3937"/>
                  </a:lnTo>
                  <a:lnTo>
                    <a:pt x="1147064" y="20700"/>
                  </a:lnTo>
                  <a:lnTo>
                    <a:pt x="1140333" y="22860"/>
                  </a:lnTo>
                  <a:lnTo>
                    <a:pt x="1135507" y="24637"/>
                  </a:lnTo>
                  <a:lnTo>
                    <a:pt x="1132713" y="26162"/>
                  </a:lnTo>
                  <a:lnTo>
                    <a:pt x="1129919" y="27686"/>
                  </a:lnTo>
                  <a:lnTo>
                    <a:pt x="1127633" y="29718"/>
                  </a:lnTo>
                  <a:lnTo>
                    <a:pt x="1125727" y="32258"/>
                  </a:lnTo>
                  <a:lnTo>
                    <a:pt x="1123696" y="34798"/>
                  </a:lnTo>
                  <a:lnTo>
                    <a:pt x="1122299" y="38608"/>
                  </a:lnTo>
                  <a:lnTo>
                    <a:pt x="1121283" y="43687"/>
                  </a:lnTo>
                  <a:lnTo>
                    <a:pt x="1120266" y="48895"/>
                  </a:lnTo>
                  <a:lnTo>
                    <a:pt x="1119759" y="56769"/>
                  </a:lnTo>
                  <a:lnTo>
                    <a:pt x="1119759" y="67310"/>
                  </a:lnTo>
                  <a:lnTo>
                    <a:pt x="1119759" y="348361"/>
                  </a:lnTo>
                  <a:lnTo>
                    <a:pt x="1055624" y="348361"/>
                  </a:lnTo>
                  <a:lnTo>
                    <a:pt x="942213" y="152019"/>
                  </a:lnTo>
                  <a:lnTo>
                    <a:pt x="931449" y="133183"/>
                  </a:lnTo>
                  <a:lnTo>
                    <a:pt x="922210" y="116490"/>
                  </a:lnTo>
                  <a:lnTo>
                    <a:pt x="914495" y="101941"/>
                  </a:lnTo>
                  <a:lnTo>
                    <a:pt x="908303" y="89535"/>
                  </a:lnTo>
                  <a:lnTo>
                    <a:pt x="906145" y="89535"/>
                  </a:lnTo>
                  <a:lnTo>
                    <a:pt x="907218" y="116988"/>
                  </a:lnTo>
                  <a:lnTo>
                    <a:pt x="907970" y="145240"/>
                  </a:lnTo>
                  <a:lnTo>
                    <a:pt x="908413" y="174277"/>
                  </a:lnTo>
                  <a:lnTo>
                    <a:pt x="908558" y="204088"/>
                  </a:lnTo>
                  <a:lnTo>
                    <a:pt x="908558" y="285242"/>
                  </a:lnTo>
                  <a:lnTo>
                    <a:pt x="908677" y="293979"/>
                  </a:lnTo>
                  <a:lnTo>
                    <a:pt x="917321" y="323723"/>
                  </a:lnTo>
                  <a:lnTo>
                    <a:pt x="920623" y="326644"/>
                  </a:lnTo>
                  <a:lnTo>
                    <a:pt x="926719" y="329311"/>
                  </a:lnTo>
                  <a:lnTo>
                    <a:pt x="935863" y="331724"/>
                  </a:lnTo>
                  <a:lnTo>
                    <a:pt x="935863" y="348361"/>
                  </a:lnTo>
                  <a:lnTo>
                    <a:pt x="840486" y="348361"/>
                  </a:lnTo>
                  <a:lnTo>
                    <a:pt x="840486" y="331724"/>
                  </a:lnTo>
                  <a:lnTo>
                    <a:pt x="846709" y="329946"/>
                  </a:lnTo>
                  <a:lnTo>
                    <a:pt x="851662" y="328168"/>
                  </a:lnTo>
                  <a:lnTo>
                    <a:pt x="855217" y="326136"/>
                  </a:lnTo>
                  <a:lnTo>
                    <a:pt x="858901" y="324104"/>
                  </a:lnTo>
                  <a:lnTo>
                    <a:pt x="861567" y="321437"/>
                  </a:lnTo>
                  <a:lnTo>
                    <a:pt x="863346" y="317881"/>
                  </a:lnTo>
                  <a:lnTo>
                    <a:pt x="865124" y="314451"/>
                  </a:lnTo>
                  <a:lnTo>
                    <a:pt x="866266" y="310134"/>
                  </a:lnTo>
                  <a:lnTo>
                    <a:pt x="866775" y="304926"/>
                  </a:lnTo>
                  <a:lnTo>
                    <a:pt x="867283" y="299720"/>
                  </a:lnTo>
                  <a:lnTo>
                    <a:pt x="867537" y="293116"/>
                  </a:lnTo>
                  <a:lnTo>
                    <a:pt x="867537" y="285242"/>
                  </a:lnTo>
                  <a:lnTo>
                    <a:pt x="867537" y="67056"/>
                  </a:lnTo>
                  <a:lnTo>
                    <a:pt x="867421" y="58342"/>
                  </a:lnTo>
                  <a:lnTo>
                    <a:pt x="859027" y="28956"/>
                  </a:lnTo>
                  <a:lnTo>
                    <a:pt x="855599" y="25781"/>
                  </a:lnTo>
                  <a:lnTo>
                    <a:pt x="849376" y="22987"/>
                  </a:lnTo>
                  <a:lnTo>
                    <a:pt x="840486" y="20700"/>
                  </a:lnTo>
                  <a:lnTo>
                    <a:pt x="840486" y="3937"/>
                  </a:lnTo>
                  <a:close/>
                </a:path>
                <a:path w="2747010" h="352425">
                  <a:moveTo>
                    <a:pt x="658367" y="3937"/>
                  </a:moveTo>
                  <a:lnTo>
                    <a:pt x="790828" y="3937"/>
                  </a:lnTo>
                  <a:lnTo>
                    <a:pt x="790828" y="20700"/>
                  </a:lnTo>
                  <a:lnTo>
                    <a:pt x="783971" y="22479"/>
                  </a:lnTo>
                  <a:lnTo>
                    <a:pt x="778890" y="24511"/>
                  </a:lnTo>
                  <a:lnTo>
                    <a:pt x="763524" y="58166"/>
                  </a:lnTo>
                  <a:lnTo>
                    <a:pt x="763524" y="67563"/>
                  </a:lnTo>
                  <a:lnTo>
                    <a:pt x="763524" y="284988"/>
                  </a:lnTo>
                  <a:lnTo>
                    <a:pt x="763524" y="290957"/>
                  </a:lnTo>
                  <a:lnTo>
                    <a:pt x="763777" y="296418"/>
                  </a:lnTo>
                  <a:lnTo>
                    <a:pt x="770509" y="321818"/>
                  </a:lnTo>
                  <a:lnTo>
                    <a:pt x="772413" y="323976"/>
                  </a:lnTo>
                  <a:lnTo>
                    <a:pt x="790828" y="331724"/>
                  </a:lnTo>
                  <a:lnTo>
                    <a:pt x="790828" y="348361"/>
                  </a:lnTo>
                  <a:lnTo>
                    <a:pt x="658367" y="348361"/>
                  </a:lnTo>
                  <a:lnTo>
                    <a:pt x="658367" y="331724"/>
                  </a:lnTo>
                  <a:lnTo>
                    <a:pt x="664590" y="329946"/>
                  </a:lnTo>
                  <a:lnTo>
                    <a:pt x="669544" y="328168"/>
                  </a:lnTo>
                  <a:lnTo>
                    <a:pt x="673100" y="326263"/>
                  </a:lnTo>
                  <a:lnTo>
                    <a:pt x="676783" y="324358"/>
                  </a:lnTo>
                  <a:lnTo>
                    <a:pt x="679450" y="321691"/>
                  </a:lnTo>
                  <a:lnTo>
                    <a:pt x="681227" y="318135"/>
                  </a:lnTo>
                  <a:lnTo>
                    <a:pt x="683005" y="314706"/>
                  </a:lnTo>
                  <a:lnTo>
                    <a:pt x="684149" y="310388"/>
                  </a:lnTo>
                  <a:lnTo>
                    <a:pt x="684657" y="305054"/>
                  </a:lnTo>
                  <a:lnTo>
                    <a:pt x="685164" y="299720"/>
                  </a:lnTo>
                  <a:lnTo>
                    <a:pt x="685419" y="293116"/>
                  </a:lnTo>
                  <a:lnTo>
                    <a:pt x="685419" y="284988"/>
                  </a:lnTo>
                  <a:lnTo>
                    <a:pt x="685419" y="67310"/>
                  </a:lnTo>
                  <a:lnTo>
                    <a:pt x="685419" y="59182"/>
                  </a:lnTo>
                  <a:lnTo>
                    <a:pt x="685164" y="52577"/>
                  </a:lnTo>
                  <a:lnTo>
                    <a:pt x="673353" y="26162"/>
                  </a:lnTo>
                  <a:lnTo>
                    <a:pt x="669798" y="24130"/>
                  </a:lnTo>
                  <a:lnTo>
                    <a:pt x="664717" y="22351"/>
                  </a:lnTo>
                  <a:lnTo>
                    <a:pt x="658367" y="20700"/>
                  </a:lnTo>
                  <a:lnTo>
                    <a:pt x="658367" y="3937"/>
                  </a:lnTo>
                  <a:close/>
                </a:path>
                <a:path w="2747010" h="352425">
                  <a:moveTo>
                    <a:pt x="315467" y="3937"/>
                  </a:moveTo>
                  <a:lnTo>
                    <a:pt x="462534" y="3937"/>
                  </a:lnTo>
                  <a:lnTo>
                    <a:pt x="476843" y="4198"/>
                  </a:lnTo>
                  <a:lnTo>
                    <a:pt x="523204" y="10489"/>
                  </a:lnTo>
                  <a:lnTo>
                    <a:pt x="561689" y="28892"/>
                  </a:lnTo>
                  <a:lnTo>
                    <a:pt x="585724" y="63626"/>
                  </a:lnTo>
                  <a:lnTo>
                    <a:pt x="590676" y="96774"/>
                  </a:lnTo>
                  <a:lnTo>
                    <a:pt x="590131" y="108706"/>
                  </a:lnTo>
                  <a:lnTo>
                    <a:pt x="577280" y="147671"/>
                  </a:lnTo>
                  <a:lnTo>
                    <a:pt x="541274" y="179974"/>
                  </a:lnTo>
                  <a:lnTo>
                    <a:pt x="519049" y="190626"/>
                  </a:lnTo>
                  <a:lnTo>
                    <a:pt x="519049" y="193167"/>
                  </a:lnTo>
                  <a:lnTo>
                    <a:pt x="555934" y="221970"/>
                  </a:lnTo>
                  <a:lnTo>
                    <a:pt x="587883" y="283210"/>
                  </a:lnTo>
                  <a:lnTo>
                    <a:pt x="593195" y="293999"/>
                  </a:lnTo>
                  <a:lnTo>
                    <a:pt x="620410" y="326913"/>
                  </a:lnTo>
                  <a:lnTo>
                    <a:pt x="633857" y="331724"/>
                  </a:lnTo>
                  <a:lnTo>
                    <a:pt x="633857" y="348361"/>
                  </a:lnTo>
                  <a:lnTo>
                    <a:pt x="536701" y="348361"/>
                  </a:lnTo>
                  <a:lnTo>
                    <a:pt x="529149" y="337028"/>
                  </a:lnTo>
                  <a:lnTo>
                    <a:pt x="521144" y="323230"/>
                  </a:lnTo>
                  <a:lnTo>
                    <a:pt x="512663" y="306980"/>
                  </a:lnTo>
                  <a:lnTo>
                    <a:pt x="503682" y="288289"/>
                  </a:lnTo>
                  <a:lnTo>
                    <a:pt x="483997" y="245110"/>
                  </a:lnTo>
                  <a:lnTo>
                    <a:pt x="479760" y="236255"/>
                  </a:lnTo>
                  <a:lnTo>
                    <a:pt x="451358" y="204850"/>
                  </a:lnTo>
                  <a:lnTo>
                    <a:pt x="444500" y="203835"/>
                  </a:lnTo>
                  <a:lnTo>
                    <a:pt x="435355" y="203835"/>
                  </a:lnTo>
                  <a:lnTo>
                    <a:pt x="420624" y="203835"/>
                  </a:lnTo>
                  <a:lnTo>
                    <a:pt x="420624" y="284988"/>
                  </a:lnTo>
                  <a:lnTo>
                    <a:pt x="420741" y="293778"/>
                  </a:lnTo>
                  <a:lnTo>
                    <a:pt x="429260" y="323596"/>
                  </a:lnTo>
                  <a:lnTo>
                    <a:pt x="432562" y="326644"/>
                  </a:lnTo>
                  <a:lnTo>
                    <a:pt x="438785" y="329311"/>
                  </a:lnTo>
                  <a:lnTo>
                    <a:pt x="447928" y="331724"/>
                  </a:lnTo>
                  <a:lnTo>
                    <a:pt x="447928" y="348361"/>
                  </a:lnTo>
                  <a:lnTo>
                    <a:pt x="315467" y="348361"/>
                  </a:lnTo>
                  <a:lnTo>
                    <a:pt x="315467" y="331724"/>
                  </a:lnTo>
                  <a:lnTo>
                    <a:pt x="321690" y="329946"/>
                  </a:lnTo>
                  <a:lnTo>
                    <a:pt x="326644" y="328168"/>
                  </a:lnTo>
                  <a:lnTo>
                    <a:pt x="330200" y="326263"/>
                  </a:lnTo>
                  <a:lnTo>
                    <a:pt x="333883" y="324358"/>
                  </a:lnTo>
                  <a:lnTo>
                    <a:pt x="336550" y="321691"/>
                  </a:lnTo>
                  <a:lnTo>
                    <a:pt x="338327" y="318135"/>
                  </a:lnTo>
                  <a:lnTo>
                    <a:pt x="340105" y="314706"/>
                  </a:lnTo>
                  <a:lnTo>
                    <a:pt x="341249" y="310388"/>
                  </a:lnTo>
                  <a:lnTo>
                    <a:pt x="341757" y="305054"/>
                  </a:lnTo>
                  <a:lnTo>
                    <a:pt x="342264" y="299720"/>
                  </a:lnTo>
                  <a:lnTo>
                    <a:pt x="342519" y="293116"/>
                  </a:lnTo>
                  <a:lnTo>
                    <a:pt x="342519" y="284988"/>
                  </a:lnTo>
                  <a:lnTo>
                    <a:pt x="342519" y="67563"/>
                  </a:lnTo>
                  <a:lnTo>
                    <a:pt x="342519" y="59689"/>
                  </a:lnTo>
                  <a:lnTo>
                    <a:pt x="342264" y="52959"/>
                  </a:lnTo>
                  <a:lnTo>
                    <a:pt x="341884" y="47625"/>
                  </a:lnTo>
                  <a:lnTo>
                    <a:pt x="341375" y="42291"/>
                  </a:lnTo>
                  <a:lnTo>
                    <a:pt x="340360" y="37846"/>
                  </a:lnTo>
                  <a:lnTo>
                    <a:pt x="338582" y="34544"/>
                  </a:lnTo>
                  <a:lnTo>
                    <a:pt x="336803" y="31114"/>
                  </a:lnTo>
                  <a:lnTo>
                    <a:pt x="315467" y="20700"/>
                  </a:lnTo>
                  <a:lnTo>
                    <a:pt x="315467" y="3937"/>
                  </a:lnTo>
                  <a:close/>
                </a:path>
                <a:path w="2747010" h="352425">
                  <a:moveTo>
                    <a:pt x="0" y="3937"/>
                  </a:moveTo>
                  <a:lnTo>
                    <a:pt x="146558" y="3937"/>
                  </a:lnTo>
                  <a:lnTo>
                    <a:pt x="176466" y="5365"/>
                  </a:lnTo>
                  <a:lnTo>
                    <a:pt x="224281" y="16795"/>
                  </a:lnTo>
                  <a:lnTo>
                    <a:pt x="256097" y="39752"/>
                  </a:lnTo>
                  <a:lnTo>
                    <a:pt x="271960" y="74856"/>
                  </a:lnTo>
                  <a:lnTo>
                    <a:pt x="273938" y="97027"/>
                  </a:lnTo>
                  <a:lnTo>
                    <a:pt x="273010" y="113297"/>
                  </a:lnTo>
                  <a:lnTo>
                    <a:pt x="259079" y="155321"/>
                  </a:lnTo>
                  <a:lnTo>
                    <a:pt x="229236" y="185664"/>
                  </a:lnTo>
                  <a:lnTo>
                    <a:pt x="184165" y="202390"/>
                  </a:lnTo>
                  <a:lnTo>
                    <a:pt x="145287" y="205612"/>
                  </a:lnTo>
                  <a:lnTo>
                    <a:pt x="133641" y="205543"/>
                  </a:lnTo>
                  <a:lnTo>
                    <a:pt x="123078" y="205343"/>
                  </a:lnTo>
                  <a:lnTo>
                    <a:pt x="113587" y="205023"/>
                  </a:lnTo>
                  <a:lnTo>
                    <a:pt x="105155" y="204597"/>
                  </a:lnTo>
                  <a:lnTo>
                    <a:pt x="105155" y="285242"/>
                  </a:lnTo>
                  <a:lnTo>
                    <a:pt x="105155" y="296418"/>
                  </a:lnTo>
                  <a:lnTo>
                    <a:pt x="105663" y="304164"/>
                  </a:lnTo>
                  <a:lnTo>
                    <a:pt x="135762" y="331724"/>
                  </a:lnTo>
                  <a:lnTo>
                    <a:pt x="135762" y="348361"/>
                  </a:lnTo>
                  <a:lnTo>
                    <a:pt x="0" y="348361"/>
                  </a:lnTo>
                  <a:lnTo>
                    <a:pt x="0" y="331724"/>
                  </a:lnTo>
                  <a:lnTo>
                    <a:pt x="6223" y="329946"/>
                  </a:lnTo>
                  <a:lnTo>
                    <a:pt x="11175" y="328168"/>
                  </a:lnTo>
                  <a:lnTo>
                    <a:pt x="14732" y="326263"/>
                  </a:lnTo>
                  <a:lnTo>
                    <a:pt x="18414" y="324358"/>
                  </a:lnTo>
                  <a:lnTo>
                    <a:pt x="21082" y="321691"/>
                  </a:lnTo>
                  <a:lnTo>
                    <a:pt x="22860" y="318135"/>
                  </a:lnTo>
                  <a:lnTo>
                    <a:pt x="24637" y="314706"/>
                  </a:lnTo>
                  <a:lnTo>
                    <a:pt x="25780" y="310388"/>
                  </a:lnTo>
                  <a:lnTo>
                    <a:pt x="26288" y="305054"/>
                  </a:lnTo>
                  <a:lnTo>
                    <a:pt x="26797" y="299720"/>
                  </a:lnTo>
                  <a:lnTo>
                    <a:pt x="27050" y="293116"/>
                  </a:lnTo>
                  <a:lnTo>
                    <a:pt x="27050" y="284988"/>
                  </a:lnTo>
                  <a:lnTo>
                    <a:pt x="27050" y="67563"/>
                  </a:lnTo>
                  <a:lnTo>
                    <a:pt x="27050" y="59689"/>
                  </a:lnTo>
                  <a:lnTo>
                    <a:pt x="26797" y="52959"/>
                  </a:lnTo>
                  <a:lnTo>
                    <a:pt x="26415" y="47625"/>
                  </a:lnTo>
                  <a:lnTo>
                    <a:pt x="25908" y="42291"/>
                  </a:lnTo>
                  <a:lnTo>
                    <a:pt x="24891" y="37846"/>
                  </a:lnTo>
                  <a:lnTo>
                    <a:pt x="23113" y="34544"/>
                  </a:lnTo>
                  <a:lnTo>
                    <a:pt x="21336" y="31114"/>
                  </a:lnTo>
                  <a:lnTo>
                    <a:pt x="0" y="20700"/>
                  </a:lnTo>
                  <a:lnTo>
                    <a:pt x="0" y="3937"/>
                  </a:lnTo>
                  <a:close/>
                </a:path>
                <a:path w="2747010" h="352425">
                  <a:moveTo>
                    <a:pt x="2653411" y="0"/>
                  </a:moveTo>
                  <a:lnTo>
                    <a:pt x="2696337" y="2412"/>
                  </a:lnTo>
                  <a:lnTo>
                    <a:pt x="2742946" y="10795"/>
                  </a:lnTo>
                  <a:lnTo>
                    <a:pt x="2742946" y="83947"/>
                  </a:lnTo>
                  <a:lnTo>
                    <a:pt x="2708402" y="83947"/>
                  </a:lnTo>
                  <a:lnTo>
                    <a:pt x="2705854" y="74469"/>
                  </a:lnTo>
                  <a:lnTo>
                    <a:pt x="2702972" y="66039"/>
                  </a:lnTo>
                  <a:lnTo>
                    <a:pt x="2677667" y="35051"/>
                  </a:lnTo>
                  <a:lnTo>
                    <a:pt x="2649601" y="29463"/>
                  </a:lnTo>
                  <a:lnTo>
                    <a:pt x="2642627" y="29775"/>
                  </a:lnTo>
                  <a:lnTo>
                    <a:pt x="2606040" y="49530"/>
                  </a:lnTo>
                  <a:lnTo>
                    <a:pt x="2601595" y="56134"/>
                  </a:lnTo>
                  <a:lnTo>
                    <a:pt x="2599436" y="64135"/>
                  </a:lnTo>
                  <a:lnTo>
                    <a:pt x="2599436" y="73660"/>
                  </a:lnTo>
                  <a:lnTo>
                    <a:pt x="2612675" y="109600"/>
                  </a:lnTo>
                  <a:lnTo>
                    <a:pt x="2651061" y="136872"/>
                  </a:lnTo>
                  <a:lnTo>
                    <a:pt x="2663063" y="143256"/>
                  </a:lnTo>
                  <a:lnTo>
                    <a:pt x="2677701" y="151304"/>
                  </a:lnTo>
                  <a:lnTo>
                    <a:pt x="2711830" y="174879"/>
                  </a:lnTo>
                  <a:lnTo>
                    <a:pt x="2737992" y="208661"/>
                  </a:lnTo>
                  <a:lnTo>
                    <a:pt x="2746502" y="251206"/>
                  </a:lnTo>
                  <a:lnTo>
                    <a:pt x="2745599" y="266209"/>
                  </a:lnTo>
                  <a:lnTo>
                    <a:pt x="2732151" y="305054"/>
                  </a:lnTo>
                  <a:lnTo>
                    <a:pt x="2703147" y="333343"/>
                  </a:lnTo>
                  <a:lnTo>
                    <a:pt x="2660634" y="349313"/>
                  </a:lnTo>
                  <a:lnTo>
                    <a:pt x="2626741" y="352425"/>
                  </a:lnTo>
                  <a:lnTo>
                    <a:pt x="2613685" y="352236"/>
                  </a:lnTo>
                  <a:lnTo>
                    <a:pt x="2573020" y="349504"/>
                  </a:lnTo>
                  <a:lnTo>
                    <a:pt x="2533175" y="343592"/>
                  </a:lnTo>
                  <a:lnTo>
                    <a:pt x="2520696" y="340995"/>
                  </a:lnTo>
                  <a:lnTo>
                    <a:pt x="2520696" y="263271"/>
                  </a:lnTo>
                  <a:lnTo>
                    <a:pt x="2555240" y="263271"/>
                  </a:lnTo>
                  <a:lnTo>
                    <a:pt x="2558926" y="277348"/>
                  </a:lnTo>
                  <a:lnTo>
                    <a:pt x="2563685" y="289496"/>
                  </a:lnTo>
                  <a:lnTo>
                    <a:pt x="2594546" y="319135"/>
                  </a:lnTo>
                  <a:lnTo>
                    <a:pt x="2619629" y="322834"/>
                  </a:lnTo>
                  <a:lnTo>
                    <a:pt x="2626867" y="322522"/>
                  </a:lnTo>
                  <a:lnTo>
                    <a:pt x="2665349" y="301498"/>
                  </a:lnTo>
                  <a:lnTo>
                    <a:pt x="2672588" y="273431"/>
                  </a:lnTo>
                  <a:lnTo>
                    <a:pt x="2672228" y="265880"/>
                  </a:lnTo>
                  <a:lnTo>
                    <a:pt x="2654101" y="229697"/>
                  </a:lnTo>
                  <a:lnTo>
                    <a:pt x="2612263" y="202564"/>
                  </a:lnTo>
                  <a:lnTo>
                    <a:pt x="2602688" y="197566"/>
                  </a:lnTo>
                  <a:lnTo>
                    <a:pt x="2593578" y="192484"/>
                  </a:lnTo>
                  <a:lnTo>
                    <a:pt x="2562034" y="170957"/>
                  </a:lnTo>
                  <a:lnTo>
                    <a:pt x="2535632" y="138318"/>
                  </a:lnTo>
                  <a:lnTo>
                    <a:pt x="2526029" y="96774"/>
                  </a:lnTo>
                  <a:lnTo>
                    <a:pt x="2526984" y="81895"/>
                  </a:lnTo>
                  <a:lnTo>
                    <a:pt x="2541397" y="44069"/>
                  </a:lnTo>
                  <a:lnTo>
                    <a:pt x="2572258" y="17440"/>
                  </a:lnTo>
                  <a:lnTo>
                    <a:pt x="2617406" y="2778"/>
                  </a:lnTo>
                  <a:lnTo>
                    <a:pt x="2634837" y="692"/>
                  </a:lnTo>
                  <a:lnTo>
                    <a:pt x="2653411" y="0"/>
                  </a:lnTo>
                  <a:close/>
                </a:path>
                <a:path w="2747010" h="352425">
                  <a:moveTo>
                    <a:pt x="2324354" y="0"/>
                  </a:moveTo>
                  <a:lnTo>
                    <a:pt x="2390362" y="10779"/>
                  </a:lnTo>
                  <a:lnTo>
                    <a:pt x="2437511" y="43180"/>
                  </a:lnTo>
                  <a:lnTo>
                    <a:pt x="2465911" y="96964"/>
                  </a:lnTo>
                  <a:lnTo>
                    <a:pt x="2475357" y="171704"/>
                  </a:lnTo>
                  <a:lnTo>
                    <a:pt x="2474664" y="194736"/>
                  </a:lnTo>
                  <a:lnTo>
                    <a:pt x="2469088" y="235658"/>
                  </a:lnTo>
                  <a:lnTo>
                    <a:pt x="2450576" y="284734"/>
                  </a:lnTo>
                  <a:lnTo>
                    <a:pt x="2421419" y="319990"/>
                  </a:lnTo>
                  <a:lnTo>
                    <a:pt x="2382647" y="342011"/>
                  </a:lnTo>
                  <a:lnTo>
                    <a:pt x="2335641" y="351762"/>
                  </a:lnTo>
                  <a:lnTo>
                    <a:pt x="2318258" y="352425"/>
                  </a:lnTo>
                  <a:lnTo>
                    <a:pt x="2283495" y="349710"/>
                  </a:lnTo>
                  <a:lnTo>
                    <a:pt x="2227782" y="327993"/>
                  </a:lnTo>
                  <a:lnTo>
                    <a:pt x="2190617" y="284583"/>
                  </a:lnTo>
                  <a:lnTo>
                    <a:pt x="2171999" y="219622"/>
                  </a:lnTo>
                  <a:lnTo>
                    <a:pt x="2169667" y="179070"/>
                  </a:lnTo>
                  <a:lnTo>
                    <a:pt x="2170789" y="151711"/>
                  </a:lnTo>
                  <a:lnTo>
                    <a:pt x="2179794" y="103185"/>
                  </a:lnTo>
                  <a:lnTo>
                    <a:pt x="2197800" y="63138"/>
                  </a:lnTo>
                  <a:lnTo>
                    <a:pt x="2224331" y="32571"/>
                  </a:lnTo>
                  <a:lnTo>
                    <a:pt x="2259149" y="11787"/>
                  </a:lnTo>
                  <a:lnTo>
                    <a:pt x="2300920" y="1309"/>
                  </a:lnTo>
                  <a:lnTo>
                    <a:pt x="2324354" y="0"/>
                  </a:lnTo>
                  <a:close/>
                </a:path>
                <a:path w="2747010" h="352425">
                  <a:moveTo>
                    <a:pt x="1354454" y="0"/>
                  </a:moveTo>
                  <a:lnTo>
                    <a:pt x="1400683" y="2667"/>
                  </a:lnTo>
                  <a:lnTo>
                    <a:pt x="1443863" y="11811"/>
                  </a:lnTo>
                  <a:lnTo>
                    <a:pt x="1443863" y="84962"/>
                  </a:lnTo>
                  <a:lnTo>
                    <a:pt x="1409446" y="84962"/>
                  </a:lnTo>
                  <a:lnTo>
                    <a:pt x="1406020" y="71626"/>
                  </a:lnTo>
                  <a:lnTo>
                    <a:pt x="1401667" y="60182"/>
                  </a:lnTo>
                  <a:lnTo>
                    <a:pt x="1366123" y="30299"/>
                  </a:lnTo>
                  <a:lnTo>
                    <a:pt x="1355978" y="29463"/>
                  </a:lnTo>
                  <a:lnTo>
                    <a:pt x="1337286" y="31847"/>
                  </a:lnTo>
                  <a:lnTo>
                    <a:pt x="1295780" y="67691"/>
                  </a:lnTo>
                  <a:lnTo>
                    <a:pt x="1280414" y="115157"/>
                  </a:lnTo>
                  <a:lnTo>
                    <a:pt x="1275334" y="181101"/>
                  </a:lnTo>
                  <a:lnTo>
                    <a:pt x="1276500" y="213919"/>
                  </a:lnTo>
                  <a:lnTo>
                    <a:pt x="1285835" y="266791"/>
                  </a:lnTo>
                  <a:lnTo>
                    <a:pt x="1304413" y="302635"/>
                  </a:lnTo>
                  <a:lnTo>
                    <a:pt x="1348739" y="322834"/>
                  </a:lnTo>
                  <a:lnTo>
                    <a:pt x="1357477" y="322451"/>
                  </a:lnTo>
                  <a:lnTo>
                    <a:pt x="1393517" y="303877"/>
                  </a:lnTo>
                  <a:lnTo>
                    <a:pt x="1409191" y="263271"/>
                  </a:lnTo>
                  <a:lnTo>
                    <a:pt x="1443863" y="263271"/>
                  </a:lnTo>
                  <a:lnTo>
                    <a:pt x="1443863" y="339725"/>
                  </a:lnTo>
                  <a:lnTo>
                    <a:pt x="1430264" y="342822"/>
                  </a:lnTo>
                  <a:lnTo>
                    <a:pt x="1381513" y="350710"/>
                  </a:lnTo>
                  <a:lnTo>
                    <a:pt x="1345438" y="352425"/>
                  </a:lnTo>
                  <a:lnTo>
                    <a:pt x="1320381" y="351236"/>
                  </a:lnTo>
                  <a:lnTo>
                    <a:pt x="1277554" y="341762"/>
                  </a:lnTo>
                  <a:lnTo>
                    <a:pt x="1244232" y="322786"/>
                  </a:lnTo>
                  <a:lnTo>
                    <a:pt x="1210817" y="276351"/>
                  </a:lnTo>
                  <a:lnTo>
                    <a:pt x="1198991" y="233013"/>
                  </a:lnTo>
                  <a:lnTo>
                    <a:pt x="1195070" y="179577"/>
                  </a:lnTo>
                  <a:lnTo>
                    <a:pt x="1196234" y="153122"/>
                  </a:lnTo>
                  <a:lnTo>
                    <a:pt x="1205517" y="105497"/>
                  </a:lnTo>
                  <a:lnTo>
                    <a:pt x="1223966" y="65277"/>
                  </a:lnTo>
                  <a:lnTo>
                    <a:pt x="1251295" y="34036"/>
                  </a:lnTo>
                  <a:lnTo>
                    <a:pt x="1287125" y="12269"/>
                  </a:lnTo>
                  <a:lnTo>
                    <a:pt x="1330265" y="1359"/>
                  </a:lnTo>
                  <a:lnTo>
                    <a:pt x="1354454" y="0"/>
                  </a:lnTo>
                  <a:close/>
                </a:path>
              </a:pathLst>
            </a:custGeom>
            <a:ln w="1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8243316" y="118871"/>
            <a:ext cx="832103" cy="6446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167504" cy="6858000"/>
            <a:chOff x="0" y="0"/>
            <a:chExt cx="4167504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320631"/>
              <a:ext cx="1369695" cy="782320"/>
            </a:xfrm>
            <a:custGeom>
              <a:avLst/>
              <a:gdLst/>
              <a:ahLst/>
              <a:cxnLst/>
              <a:rect l="l" t="t" r="r" b="b"/>
              <a:pathLst>
                <a:path w="1369695" h="782320">
                  <a:moveTo>
                    <a:pt x="0" y="0"/>
                  </a:moveTo>
                  <a:lnTo>
                    <a:pt x="0" y="780982"/>
                  </a:lnTo>
                  <a:lnTo>
                    <a:pt x="973531" y="781720"/>
                  </a:lnTo>
                  <a:lnTo>
                    <a:pt x="983187" y="780912"/>
                  </a:lnTo>
                  <a:lnTo>
                    <a:pt x="991085" y="778783"/>
                  </a:lnTo>
                  <a:lnTo>
                    <a:pt x="997227" y="775773"/>
                  </a:lnTo>
                  <a:lnTo>
                    <a:pt x="1001610" y="772322"/>
                  </a:lnTo>
                  <a:lnTo>
                    <a:pt x="1001610" y="767623"/>
                  </a:lnTo>
                  <a:lnTo>
                    <a:pt x="1006297" y="767623"/>
                  </a:lnTo>
                  <a:lnTo>
                    <a:pt x="1362456" y="411134"/>
                  </a:lnTo>
                  <a:lnTo>
                    <a:pt x="1367742" y="402564"/>
                  </a:lnTo>
                  <a:lnTo>
                    <a:pt x="1369504" y="391814"/>
                  </a:lnTo>
                  <a:lnTo>
                    <a:pt x="1367742" y="380184"/>
                  </a:lnTo>
                  <a:lnTo>
                    <a:pt x="1362456" y="368970"/>
                  </a:lnTo>
                  <a:lnTo>
                    <a:pt x="1006297" y="17180"/>
                  </a:lnTo>
                  <a:lnTo>
                    <a:pt x="1006297" y="12354"/>
                  </a:lnTo>
                  <a:lnTo>
                    <a:pt x="1001610" y="12354"/>
                  </a:lnTo>
                  <a:lnTo>
                    <a:pt x="997227" y="8977"/>
                  </a:lnTo>
                  <a:lnTo>
                    <a:pt x="991085" y="6004"/>
                  </a:lnTo>
                  <a:lnTo>
                    <a:pt x="983187" y="3889"/>
                  </a:lnTo>
                  <a:lnTo>
                    <a:pt x="973531" y="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6373" y="2247138"/>
              <a:ext cx="3461385" cy="631190"/>
            </a:xfrm>
            <a:custGeom>
              <a:avLst/>
              <a:gdLst/>
              <a:ahLst/>
              <a:cxnLst/>
              <a:rect l="l" t="t" r="r" b="b"/>
              <a:pathLst>
                <a:path w="3461385" h="631189">
                  <a:moveTo>
                    <a:pt x="3461004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3461004" y="630936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7632" y="2340864"/>
              <a:ext cx="1629918" cy="5234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6373" y="2247138"/>
            <a:ext cx="3461385" cy="631190"/>
          </a:xfrm>
          <a:prstGeom prst="rect">
            <a:avLst/>
          </a:prstGeom>
          <a:ln w="15875">
            <a:solidFill>
              <a:srgbClr val="085091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360"/>
              </a:spcBef>
            </a:pPr>
            <a:r>
              <a:rPr sz="1800" spc="-15" dirty="0">
                <a:solidFill>
                  <a:srgbClr val="FFFFFF"/>
                </a:solidFill>
                <a:latin typeface="Caladea"/>
                <a:cs typeface="Caladea"/>
              </a:rPr>
              <a:t>MATERIALES</a:t>
            </a:r>
            <a:endParaRPr sz="1800">
              <a:latin typeface="Caladea"/>
              <a:cs typeface="Calade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64658" y="2210561"/>
            <a:ext cx="3195955" cy="626745"/>
            <a:chOff x="5264658" y="2210561"/>
            <a:chExt cx="3195955" cy="626745"/>
          </a:xfrm>
        </p:grpSpPr>
        <p:sp>
          <p:nvSpPr>
            <p:cNvPr id="8" name="object 8"/>
            <p:cNvSpPr/>
            <p:nvPr/>
          </p:nvSpPr>
          <p:spPr>
            <a:xfrm>
              <a:off x="5264658" y="2210561"/>
              <a:ext cx="3195955" cy="626745"/>
            </a:xfrm>
            <a:custGeom>
              <a:avLst/>
              <a:gdLst/>
              <a:ahLst/>
              <a:cxnLst/>
              <a:rect l="l" t="t" r="r" b="b"/>
              <a:pathLst>
                <a:path w="3195954" h="626744">
                  <a:moveTo>
                    <a:pt x="3195828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3195828" y="626363"/>
                  </a:lnTo>
                  <a:lnTo>
                    <a:pt x="3195828" y="0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9340" y="2304287"/>
              <a:ext cx="1433321" cy="523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64658" y="2210561"/>
            <a:ext cx="3195955" cy="626745"/>
          </a:xfrm>
          <a:prstGeom prst="rect">
            <a:avLst/>
          </a:prstGeom>
          <a:ln w="15875">
            <a:solidFill>
              <a:srgbClr val="788E33"/>
            </a:solidFill>
          </a:ln>
        </p:spPr>
        <p:txBody>
          <a:bodyPr vert="horz" wrap="square" lIns="0" tIns="171450" rIns="0" bIns="0" rtlCol="0">
            <a:spAutoFit/>
          </a:bodyPr>
          <a:lstStyle/>
          <a:p>
            <a:pPr marL="1036319">
              <a:lnSpc>
                <a:spcPct val="100000"/>
              </a:lnSpc>
              <a:spcBef>
                <a:spcPts val="1350"/>
              </a:spcBef>
            </a:pPr>
            <a:r>
              <a:rPr sz="1800" dirty="0">
                <a:solidFill>
                  <a:srgbClr val="FFFFFF"/>
                </a:solidFill>
                <a:latin typeface="Caladea"/>
                <a:cs typeface="Caladea"/>
              </a:rPr>
              <a:t>FORMALES</a:t>
            </a:r>
            <a:endParaRPr sz="1800">
              <a:latin typeface="Caladea"/>
              <a:cs typeface="Calad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8436" y="3080448"/>
            <a:ext cx="3477260" cy="2713355"/>
            <a:chOff x="698436" y="3080448"/>
            <a:chExt cx="3477260" cy="2713355"/>
          </a:xfrm>
        </p:grpSpPr>
        <p:sp>
          <p:nvSpPr>
            <p:cNvPr id="12" name="object 12"/>
            <p:cNvSpPr/>
            <p:nvPr/>
          </p:nvSpPr>
          <p:spPr>
            <a:xfrm>
              <a:off x="706373" y="3088385"/>
              <a:ext cx="3461385" cy="2697480"/>
            </a:xfrm>
            <a:custGeom>
              <a:avLst/>
              <a:gdLst/>
              <a:ahLst/>
              <a:cxnLst/>
              <a:rect l="l" t="t" r="r" b="b"/>
              <a:pathLst>
                <a:path w="3461385" h="2697479">
                  <a:moveTo>
                    <a:pt x="3011424" y="0"/>
                  </a:moveTo>
                  <a:lnTo>
                    <a:pt x="449592" y="0"/>
                  </a:lnTo>
                  <a:lnTo>
                    <a:pt x="400603" y="2638"/>
                  </a:lnTo>
                  <a:lnTo>
                    <a:pt x="353142" y="10369"/>
                  </a:lnTo>
                  <a:lnTo>
                    <a:pt x="307483" y="22920"/>
                  </a:lnTo>
                  <a:lnTo>
                    <a:pt x="263902" y="40016"/>
                  </a:lnTo>
                  <a:lnTo>
                    <a:pt x="222671" y="61383"/>
                  </a:lnTo>
                  <a:lnTo>
                    <a:pt x="184065" y="86746"/>
                  </a:lnTo>
                  <a:lnTo>
                    <a:pt x="148359" y="115830"/>
                  </a:lnTo>
                  <a:lnTo>
                    <a:pt x="115827" y="148363"/>
                  </a:lnTo>
                  <a:lnTo>
                    <a:pt x="86743" y="184068"/>
                  </a:lnTo>
                  <a:lnTo>
                    <a:pt x="61380" y="222673"/>
                  </a:lnTo>
                  <a:lnTo>
                    <a:pt x="40015" y="263902"/>
                  </a:lnTo>
                  <a:lnTo>
                    <a:pt x="22919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79"/>
                  </a:lnTo>
                  <a:lnTo>
                    <a:pt x="0" y="2247900"/>
                  </a:lnTo>
                  <a:lnTo>
                    <a:pt x="2638" y="2296884"/>
                  </a:lnTo>
                  <a:lnTo>
                    <a:pt x="10369" y="2344342"/>
                  </a:lnTo>
                  <a:lnTo>
                    <a:pt x="22919" y="2389997"/>
                  </a:lnTo>
                  <a:lnTo>
                    <a:pt x="40015" y="2433577"/>
                  </a:lnTo>
                  <a:lnTo>
                    <a:pt x="61380" y="2474806"/>
                  </a:lnTo>
                  <a:lnTo>
                    <a:pt x="86743" y="2513411"/>
                  </a:lnTo>
                  <a:lnTo>
                    <a:pt x="115827" y="2549116"/>
                  </a:lnTo>
                  <a:lnTo>
                    <a:pt x="148359" y="2581649"/>
                  </a:lnTo>
                  <a:lnTo>
                    <a:pt x="184065" y="2610733"/>
                  </a:lnTo>
                  <a:lnTo>
                    <a:pt x="222671" y="2636096"/>
                  </a:lnTo>
                  <a:lnTo>
                    <a:pt x="263902" y="2657463"/>
                  </a:lnTo>
                  <a:lnTo>
                    <a:pt x="307483" y="2674559"/>
                  </a:lnTo>
                  <a:lnTo>
                    <a:pt x="353142" y="2687110"/>
                  </a:lnTo>
                  <a:lnTo>
                    <a:pt x="400603" y="2694841"/>
                  </a:lnTo>
                  <a:lnTo>
                    <a:pt x="449592" y="2697479"/>
                  </a:lnTo>
                  <a:lnTo>
                    <a:pt x="3011424" y="2697479"/>
                  </a:lnTo>
                  <a:lnTo>
                    <a:pt x="3060408" y="2694841"/>
                  </a:lnTo>
                  <a:lnTo>
                    <a:pt x="3107866" y="2687110"/>
                  </a:lnTo>
                  <a:lnTo>
                    <a:pt x="3153521" y="2674559"/>
                  </a:lnTo>
                  <a:lnTo>
                    <a:pt x="3197101" y="2657463"/>
                  </a:lnTo>
                  <a:lnTo>
                    <a:pt x="3238330" y="2636096"/>
                  </a:lnTo>
                  <a:lnTo>
                    <a:pt x="3276935" y="2610733"/>
                  </a:lnTo>
                  <a:lnTo>
                    <a:pt x="3312640" y="2581649"/>
                  </a:lnTo>
                  <a:lnTo>
                    <a:pt x="3345173" y="2549116"/>
                  </a:lnTo>
                  <a:lnTo>
                    <a:pt x="3374257" y="2513411"/>
                  </a:lnTo>
                  <a:lnTo>
                    <a:pt x="3399620" y="2474806"/>
                  </a:lnTo>
                  <a:lnTo>
                    <a:pt x="3420987" y="2433577"/>
                  </a:lnTo>
                  <a:lnTo>
                    <a:pt x="3438083" y="2389997"/>
                  </a:lnTo>
                  <a:lnTo>
                    <a:pt x="3450634" y="2344342"/>
                  </a:lnTo>
                  <a:lnTo>
                    <a:pt x="3458365" y="2296884"/>
                  </a:lnTo>
                  <a:lnTo>
                    <a:pt x="3461004" y="2247900"/>
                  </a:lnTo>
                  <a:lnTo>
                    <a:pt x="3461004" y="449579"/>
                  </a:lnTo>
                  <a:lnTo>
                    <a:pt x="3458365" y="400595"/>
                  </a:lnTo>
                  <a:lnTo>
                    <a:pt x="3450634" y="353137"/>
                  </a:lnTo>
                  <a:lnTo>
                    <a:pt x="3438083" y="307482"/>
                  </a:lnTo>
                  <a:lnTo>
                    <a:pt x="3420987" y="263902"/>
                  </a:lnTo>
                  <a:lnTo>
                    <a:pt x="3399620" y="222673"/>
                  </a:lnTo>
                  <a:lnTo>
                    <a:pt x="3374257" y="184068"/>
                  </a:lnTo>
                  <a:lnTo>
                    <a:pt x="3345173" y="148363"/>
                  </a:lnTo>
                  <a:lnTo>
                    <a:pt x="3312640" y="115830"/>
                  </a:lnTo>
                  <a:lnTo>
                    <a:pt x="3276935" y="86746"/>
                  </a:lnTo>
                  <a:lnTo>
                    <a:pt x="3238330" y="61383"/>
                  </a:lnTo>
                  <a:lnTo>
                    <a:pt x="3197101" y="40016"/>
                  </a:lnTo>
                  <a:lnTo>
                    <a:pt x="3153521" y="22920"/>
                  </a:lnTo>
                  <a:lnTo>
                    <a:pt x="3107866" y="10369"/>
                  </a:lnTo>
                  <a:lnTo>
                    <a:pt x="3060408" y="2638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6373" y="3088385"/>
              <a:ext cx="3461385" cy="2697480"/>
            </a:xfrm>
            <a:custGeom>
              <a:avLst/>
              <a:gdLst/>
              <a:ahLst/>
              <a:cxnLst/>
              <a:rect l="l" t="t" r="r" b="b"/>
              <a:pathLst>
                <a:path w="3461385" h="2697479">
                  <a:moveTo>
                    <a:pt x="0" y="449579"/>
                  </a:moveTo>
                  <a:lnTo>
                    <a:pt x="2638" y="400595"/>
                  </a:lnTo>
                  <a:lnTo>
                    <a:pt x="10369" y="353137"/>
                  </a:lnTo>
                  <a:lnTo>
                    <a:pt x="22919" y="307482"/>
                  </a:lnTo>
                  <a:lnTo>
                    <a:pt x="40015" y="263902"/>
                  </a:lnTo>
                  <a:lnTo>
                    <a:pt x="61380" y="222673"/>
                  </a:lnTo>
                  <a:lnTo>
                    <a:pt x="86743" y="184068"/>
                  </a:lnTo>
                  <a:lnTo>
                    <a:pt x="115827" y="148363"/>
                  </a:lnTo>
                  <a:lnTo>
                    <a:pt x="148359" y="115830"/>
                  </a:lnTo>
                  <a:lnTo>
                    <a:pt x="184065" y="86746"/>
                  </a:lnTo>
                  <a:lnTo>
                    <a:pt x="222671" y="61383"/>
                  </a:lnTo>
                  <a:lnTo>
                    <a:pt x="263902" y="40016"/>
                  </a:lnTo>
                  <a:lnTo>
                    <a:pt x="307483" y="22920"/>
                  </a:lnTo>
                  <a:lnTo>
                    <a:pt x="353142" y="10369"/>
                  </a:lnTo>
                  <a:lnTo>
                    <a:pt x="400603" y="2638"/>
                  </a:lnTo>
                  <a:lnTo>
                    <a:pt x="449592" y="0"/>
                  </a:lnTo>
                  <a:lnTo>
                    <a:pt x="3011424" y="0"/>
                  </a:lnTo>
                  <a:lnTo>
                    <a:pt x="3060408" y="2638"/>
                  </a:lnTo>
                  <a:lnTo>
                    <a:pt x="3107866" y="10369"/>
                  </a:lnTo>
                  <a:lnTo>
                    <a:pt x="3153521" y="22920"/>
                  </a:lnTo>
                  <a:lnTo>
                    <a:pt x="3197101" y="40016"/>
                  </a:lnTo>
                  <a:lnTo>
                    <a:pt x="3238330" y="61383"/>
                  </a:lnTo>
                  <a:lnTo>
                    <a:pt x="3276935" y="86746"/>
                  </a:lnTo>
                  <a:lnTo>
                    <a:pt x="3312640" y="115830"/>
                  </a:lnTo>
                  <a:lnTo>
                    <a:pt x="3345173" y="148363"/>
                  </a:lnTo>
                  <a:lnTo>
                    <a:pt x="3374257" y="184068"/>
                  </a:lnTo>
                  <a:lnTo>
                    <a:pt x="3399620" y="222673"/>
                  </a:lnTo>
                  <a:lnTo>
                    <a:pt x="3420987" y="263902"/>
                  </a:lnTo>
                  <a:lnTo>
                    <a:pt x="3438083" y="307482"/>
                  </a:lnTo>
                  <a:lnTo>
                    <a:pt x="3450634" y="353137"/>
                  </a:lnTo>
                  <a:lnTo>
                    <a:pt x="3458365" y="400595"/>
                  </a:lnTo>
                  <a:lnTo>
                    <a:pt x="3461004" y="449579"/>
                  </a:lnTo>
                  <a:lnTo>
                    <a:pt x="3461004" y="2247900"/>
                  </a:lnTo>
                  <a:lnTo>
                    <a:pt x="3458365" y="2296884"/>
                  </a:lnTo>
                  <a:lnTo>
                    <a:pt x="3450634" y="2344342"/>
                  </a:lnTo>
                  <a:lnTo>
                    <a:pt x="3438083" y="2389997"/>
                  </a:lnTo>
                  <a:lnTo>
                    <a:pt x="3420987" y="2433577"/>
                  </a:lnTo>
                  <a:lnTo>
                    <a:pt x="3399620" y="2474806"/>
                  </a:lnTo>
                  <a:lnTo>
                    <a:pt x="3374257" y="2513411"/>
                  </a:lnTo>
                  <a:lnTo>
                    <a:pt x="3345173" y="2549116"/>
                  </a:lnTo>
                  <a:lnTo>
                    <a:pt x="3312640" y="2581649"/>
                  </a:lnTo>
                  <a:lnTo>
                    <a:pt x="3276935" y="2610733"/>
                  </a:lnTo>
                  <a:lnTo>
                    <a:pt x="3238330" y="2636096"/>
                  </a:lnTo>
                  <a:lnTo>
                    <a:pt x="3197101" y="2657463"/>
                  </a:lnTo>
                  <a:lnTo>
                    <a:pt x="3153521" y="2674559"/>
                  </a:lnTo>
                  <a:lnTo>
                    <a:pt x="3107866" y="2687110"/>
                  </a:lnTo>
                  <a:lnTo>
                    <a:pt x="3060408" y="2694841"/>
                  </a:lnTo>
                  <a:lnTo>
                    <a:pt x="3011424" y="2697479"/>
                  </a:lnTo>
                  <a:lnTo>
                    <a:pt x="449592" y="2697479"/>
                  </a:lnTo>
                  <a:lnTo>
                    <a:pt x="400603" y="2694841"/>
                  </a:lnTo>
                  <a:lnTo>
                    <a:pt x="353142" y="2687110"/>
                  </a:lnTo>
                  <a:lnTo>
                    <a:pt x="307483" y="2674559"/>
                  </a:lnTo>
                  <a:lnTo>
                    <a:pt x="263902" y="2657463"/>
                  </a:lnTo>
                  <a:lnTo>
                    <a:pt x="222671" y="2636096"/>
                  </a:lnTo>
                  <a:lnTo>
                    <a:pt x="184065" y="2610733"/>
                  </a:lnTo>
                  <a:lnTo>
                    <a:pt x="148359" y="2581649"/>
                  </a:lnTo>
                  <a:lnTo>
                    <a:pt x="115827" y="2549116"/>
                  </a:lnTo>
                  <a:lnTo>
                    <a:pt x="86743" y="2513411"/>
                  </a:lnTo>
                  <a:lnTo>
                    <a:pt x="61380" y="2474806"/>
                  </a:lnTo>
                  <a:lnTo>
                    <a:pt x="40015" y="2433577"/>
                  </a:lnTo>
                  <a:lnTo>
                    <a:pt x="22919" y="2389997"/>
                  </a:lnTo>
                  <a:lnTo>
                    <a:pt x="10369" y="2344342"/>
                  </a:lnTo>
                  <a:lnTo>
                    <a:pt x="2638" y="2296884"/>
                  </a:lnTo>
                  <a:lnTo>
                    <a:pt x="0" y="2247900"/>
                  </a:lnTo>
                  <a:lnTo>
                    <a:pt x="0" y="449579"/>
                  </a:lnTo>
                  <a:close/>
                </a:path>
              </a:pathLst>
            </a:custGeom>
            <a:ln w="15875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095" y="3406139"/>
              <a:ext cx="523493" cy="5646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7279" y="3383279"/>
              <a:ext cx="1853945" cy="605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0903" y="3383279"/>
              <a:ext cx="605790" cy="6057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6372" y="3383279"/>
              <a:ext cx="1154429" cy="605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7279" y="3703319"/>
              <a:ext cx="1319021" cy="6057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2827" y="3703319"/>
              <a:ext cx="422910" cy="6057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82012" y="3703319"/>
              <a:ext cx="1748789" cy="6057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5111" y="3446729"/>
            <a:ext cx="304038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0"/>
              </a:spcBef>
              <a:tabLst>
                <a:tab pos="355600" algn="l"/>
                <a:tab pos="1640839" algn="l"/>
              </a:tabLst>
            </a:pPr>
            <a:r>
              <a:rPr sz="2100" spc="-75" dirty="0">
                <a:solidFill>
                  <a:srgbClr val="FFFFFF"/>
                </a:solidFill>
                <a:latin typeface="Times New Roman"/>
                <a:cs typeface="Times New Roman"/>
              </a:rPr>
              <a:t>1.	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Circunstancias </a:t>
            </a:r>
            <a:r>
              <a:rPr sz="2100" spc="-3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especial  </a:t>
            </a:r>
            <a:r>
              <a:rPr sz="2100" spc="-7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100" spc="-5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10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00" spc="-7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100" spc="-12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100" spc="-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100" spc="-7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1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100" spc="1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1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100" spc="-12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100" spc="-8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100" spc="-75" dirty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100" spc="-1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100" spc="25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100" spc="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8095" y="4023359"/>
            <a:ext cx="3362960" cy="1565910"/>
            <a:chOff x="768095" y="4023359"/>
            <a:chExt cx="3362960" cy="1565910"/>
          </a:xfrm>
        </p:grpSpPr>
        <p:sp>
          <p:nvSpPr>
            <p:cNvPr id="23" name="object 23"/>
            <p:cNvSpPr/>
            <p:nvPr/>
          </p:nvSpPr>
          <p:spPr>
            <a:xfrm>
              <a:off x="1097279" y="4023359"/>
              <a:ext cx="605790" cy="605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9656" y="4023359"/>
              <a:ext cx="1693925" cy="6057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30168" y="4023359"/>
              <a:ext cx="500634" cy="6057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7279" y="4343399"/>
              <a:ext cx="1163574" cy="6057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7379" y="4343399"/>
              <a:ext cx="422909" cy="6057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8095" y="4686299"/>
              <a:ext cx="523493" cy="56464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7279" y="4663439"/>
              <a:ext cx="1081278" cy="6057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88235" y="4663439"/>
              <a:ext cx="1223010" cy="60579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47772" y="4663439"/>
              <a:ext cx="422910" cy="6057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8095" y="5006339"/>
              <a:ext cx="523493" cy="56464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7279" y="4983479"/>
              <a:ext cx="921257" cy="6057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55063" y="4983479"/>
              <a:ext cx="422910" cy="6057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5111" y="4087748"/>
            <a:ext cx="3038475" cy="1304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>
              <a:lnSpc>
                <a:spcPct val="102600"/>
              </a:lnSpc>
              <a:spcBef>
                <a:spcPts val="75"/>
              </a:spcBef>
              <a:tabLst>
                <a:tab pos="1078230" algn="l"/>
                <a:tab pos="2889885" algn="l"/>
              </a:tabLst>
            </a:pPr>
            <a:r>
              <a:rPr sz="2050" spc="-15" dirty="0">
                <a:solidFill>
                  <a:srgbClr val="FFFFFF"/>
                </a:solidFill>
                <a:latin typeface="Times New Roman"/>
                <a:cs typeface="Times New Roman"/>
              </a:rPr>
              <a:t>de	</a:t>
            </a:r>
            <a:r>
              <a:rPr sz="2050" spc="-1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50" spc="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50" spc="-9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50" spc="-5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50" spc="-35" dirty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050" spc="-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50" spc="-6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050" spc="-55" dirty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050" spc="-1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50" spc="50" dirty="0">
                <a:solidFill>
                  <a:srgbClr val="FFFFFF"/>
                </a:solidFill>
                <a:latin typeface="Times New Roman"/>
                <a:cs typeface="Times New Roman"/>
              </a:rPr>
              <a:t>ó</a:t>
            </a:r>
            <a:r>
              <a:rPr sz="2050" spc="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50" spc="25" dirty="0">
                <a:solidFill>
                  <a:srgbClr val="FFFFFF"/>
                </a:solidFill>
                <a:latin typeface="Times New Roman"/>
                <a:cs typeface="Times New Roman"/>
              </a:rPr>
              <a:t>o  </a:t>
            </a:r>
            <a:r>
              <a:rPr sz="2050" spc="-20" dirty="0">
                <a:solidFill>
                  <a:srgbClr val="FFFFFF"/>
                </a:solidFill>
                <a:latin typeface="Times New Roman"/>
                <a:cs typeface="Times New Roman"/>
              </a:rPr>
              <a:t>proceso.</a:t>
            </a:r>
            <a:endParaRPr sz="20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2100" spc="-65" dirty="0">
                <a:solidFill>
                  <a:srgbClr val="FFFFFF"/>
                </a:solidFill>
                <a:latin typeface="Times New Roman"/>
                <a:cs typeface="Times New Roman"/>
              </a:rPr>
              <a:t>Peligro</a:t>
            </a:r>
            <a:r>
              <a:rPr sz="21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Times New Roman"/>
                <a:cs typeface="Times New Roman"/>
              </a:rPr>
              <a:t>Procesal.</a:t>
            </a:r>
            <a:endParaRPr sz="21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2100" spc="-60" dirty="0">
                <a:solidFill>
                  <a:srgbClr val="FFFFFF"/>
                </a:solidFill>
                <a:latin typeface="Times New Roman"/>
                <a:cs typeface="Times New Roman"/>
              </a:rPr>
              <a:t>Plazo.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12079" y="3063239"/>
            <a:ext cx="3294379" cy="2795905"/>
            <a:chOff x="5212079" y="3063239"/>
            <a:chExt cx="3294379" cy="2795905"/>
          </a:xfrm>
        </p:grpSpPr>
        <p:sp>
          <p:nvSpPr>
            <p:cNvPr id="37" name="object 37"/>
            <p:cNvSpPr/>
            <p:nvPr/>
          </p:nvSpPr>
          <p:spPr>
            <a:xfrm>
              <a:off x="5212079" y="3063239"/>
              <a:ext cx="3294126" cy="27957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57799" y="3653027"/>
              <a:ext cx="2196846" cy="186308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62371" y="3086099"/>
              <a:ext cx="3195828" cy="26974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62371" y="3086099"/>
              <a:ext cx="3195955" cy="2697480"/>
            </a:xfrm>
            <a:custGeom>
              <a:avLst/>
              <a:gdLst/>
              <a:ahLst/>
              <a:cxnLst/>
              <a:rect l="l" t="t" r="r" b="b"/>
              <a:pathLst>
                <a:path w="3195954" h="2697479">
                  <a:moveTo>
                    <a:pt x="0" y="449579"/>
                  </a:moveTo>
                  <a:lnTo>
                    <a:pt x="2638" y="400595"/>
                  </a:lnTo>
                  <a:lnTo>
                    <a:pt x="10369" y="353137"/>
                  </a:lnTo>
                  <a:lnTo>
                    <a:pt x="22920" y="307482"/>
                  </a:lnTo>
                  <a:lnTo>
                    <a:pt x="40016" y="263902"/>
                  </a:lnTo>
                  <a:lnTo>
                    <a:pt x="61383" y="222673"/>
                  </a:lnTo>
                  <a:lnTo>
                    <a:pt x="86746" y="184068"/>
                  </a:lnTo>
                  <a:lnTo>
                    <a:pt x="115830" y="148363"/>
                  </a:lnTo>
                  <a:lnTo>
                    <a:pt x="148363" y="115830"/>
                  </a:lnTo>
                  <a:lnTo>
                    <a:pt x="184068" y="86746"/>
                  </a:lnTo>
                  <a:lnTo>
                    <a:pt x="222673" y="61383"/>
                  </a:lnTo>
                  <a:lnTo>
                    <a:pt x="263902" y="40016"/>
                  </a:lnTo>
                  <a:lnTo>
                    <a:pt x="307482" y="22920"/>
                  </a:lnTo>
                  <a:lnTo>
                    <a:pt x="353137" y="10369"/>
                  </a:lnTo>
                  <a:lnTo>
                    <a:pt x="400595" y="2638"/>
                  </a:lnTo>
                  <a:lnTo>
                    <a:pt x="449579" y="0"/>
                  </a:lnTo>
                  <a:lnTo>
                    <a:pt x="2746248" y="0"/>
                  </a:lnTo>
                  <a:lnTo>
                    <a:pt x="2795232" y="2638"/>
                  </a:lnTo>
                  <a:lnTo>
                    <a:pt x="2842690" y="10369"/>
                  </a:lnTo>
                  <a:lnTo>
                    <a:pt x="2888345" y="22920"/>
                  </a:lnTo>
                  <a:lnTo>
                    <a:pt x="2931925" y="40016"/>
                  </a:lnTo>
                  <a:lnTo>
                    <a:pt x="2973154" y="61383"/>
                  </a:lnTo>
                  <a:lnTo>
                    <a:pt x="3011759" y="86746"/>
                  </a:lnTo>
                  <a:lnTo>
                    <a:pt x="3047464" y="115830"/>
                  </a:lnTo>
                  <a:lnTo>
                    <a:pt x="3079997" y="148363"/>
                  </a:lnTo>
                  <a:lnTo>
                    <a:pt x="3109081" y="184068"/>
                  </a:lnTo>
                  <a:lnTo>
                    <a:pt x="3134444" y="222673"/>
                  </a:lnTo>
                  <a:lnTo>
                    <a:pt x="3155811" y="263902"/>
                  </a:lnTo>
                  <a:lnTo>
                    <a:pt x="3172907" y="307482"/>
                  </a:lnTo>
                  <a:lnTo>
                    <a:pt x="3185458" y="353137"/>
                  </a:lnTo>
                  <a:lnTo>
                    <a:pt x="3193189" y="400595"/>
                  </a:lnTo>
                  <a:lnTo>
                    <a:pt x="3195828" y="449579"/>
                  </a:lnTo>
                  <a:lnTo>
                    <a:pt x="3195828" y="2247900"/>
                  </a:lnTo>
                  <a:lnTo>
                    <a:pt x="3193189" y="2296884"/>
                  </a:lnTo>
                  <a:lnTo>
                    <a:pt x="3185458" y="2344342"/>
                  </a:lnTo>
                  <a:lnTo>
                    <a:pt x="3172907" y="2389997"/>
                  </a:lnTo>
                  <a:lnTo>
                    <a:pt x="3155811" y="2433577"/>
                  </a:lnTo>
                  <a:lnTo>
                    <a:pt x="3134444" y="2474806"/>
                  </a:lnTo>
                  <a:lnTo>
                    <a:pt x="3109081" y="2513411"/>
                  </a:lnTo>
                  <a:lnTo>
                    <a:pt x="3079997" y="2549116"/>
                  </a:lnTo>
                  <a:lnTo>
                    <a:pt x="3047464" y="2581649"/>
                  </a:lnTo>
                  <a:lnTo>
                    <a:pt x="3011759" y="2610733"/>
                  </a:lnTo>
                  <a:lnTo>
                    <a:pt x="2973154" y="2636096"/>
                  </a:lnTo>
                  <a:lnTo>
                    <a:pt x="2931925" y="2657463"/>
                  </a:lnTo>
                  <a:lnTo>
                    <a:pt x="2888345" y="2674559"/>
                  </a:lnTo>
                  <a:lnTo>
                    <a:pt x="2842690" y="2687110"/>
                  </a:lnTo>
                  <a:lnTo>
                    <a:pt x="2795232" y="2694841"/>
                  </a:lnTo>
                  <a:lnTo>
                    <a:pt x="2746248" y="2697480"/>
                  </a:lnTo>
                  <a:lnTo>
                    <a:pt x="449579" y="2697480"/>
                  </a:lnTo>
                  <a:lnTo>
                    <a:pt x="400595" y="2694841"/>
                  </a:lnTo>
                  <a:lnTo>
                    <a:pt x="353137" y="2687110"/>
                  </a:lnTo>
                  <a:lnTo>
                    <a:pt x="307482" y="2674559"/>
                  </a:lnTo>
                  <a:lnTo>
                    <a:pt x="263902" y="2657463"/>
                  </a:lnTo>
                  <a:lnTo>
                    <a:pt x="222673" y="2636096"/>
                  </a:lnTo>
                  <a:lnTo>
                    <a:pt x="184068" y="2610733"/>
                  </a:lnTo>
                  <a:lnTo>
                    <a:pt x="148363" y="2581649"/>
                  </a:lnTo>
                  <a:lnTo>
                    <a:pt x="115830" y="2549116"/>
                  </a:lnTo>
                  <a:lnTo>
                    <a:pt x="86746" y="2513411"/>
                  </a:lnTo>
                  <a:lnTo>
                    <a:pt x="61383" y="2474806"/>
                  </a:lnTo>
                  <a:lnTo>
                    <a:pt x="40016" y="2433577"/>
                  </a:lnTo>
                  <a:lnTo>
                    <a:pt x="22920" y="2389997"/>
                  </a:lnTo>
                  <a:lnTo>
                    <a:pt x="10369" y="2344342"/>
                  </a:lnTo>
                  <a:lnTo>
                    <a:pt x="2638" y="2296884"/>
                  </a:lnTo>
                  <a:lnTo>
                    <a:pt x="0" y="2247900"/>
                  </a:lnTo>
                  <a:lnTo>
                    <a:pt x="0" y="449579"/>
                  </a:lnTo>
                  <a:close/>
                </a:path>
              </a:pathLst>
            </a:custGeom>
            <a:ln w="9525">
              <a:solidFill>
                <a:srgbClr val="9DB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98947" y="3689603"/>
              <a:ext cx="601218" cy="65151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2703" y="3671315"/>
              <a:ext cx="1442466" cy="68351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65975" y="3671315"/>
              <a:ext cx="477774" cy="6835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98947" y="4238243"/>
              <a:ext cx="601218" cy="65150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32703" y="4219955"/>
              <a:ext cx="1588770" cy="68351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12279" y="4219955"/>
              <a:ext cx="477774" cy="6835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98947" y="4786883"/>
              <a:ext cx="601218" cy="65150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32703" y="4768595"/>
              <a:ext cx="1712213" cy="68351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35723" y="4768595"/>
              <a:ext cx="477774" cy="68351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473446" y="3553106"/>
            <a:ext cx="1739900" cy="167195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spc="-65" dirty="0">
                <a:solidFill>
                  <a:srgbClr val="FFFFFF"/>
                </a:solidFill>
                <a:latin typeface="Times New Roman"/>
                <a:cs typeface="Times New Roman"/>
              </a:rPr>
              <a:t>Solicitud.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Audiencia.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Resolución.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631313" y="118871"/>
            <a:ext cx="6444615" cy="1858010"/>
            <a:chOff x="2631313" y="118871"/>
            <a:chExt cx="6444615" cy="1858010"/>
          </a:xfrm>
        </p:grpSpPr>
        <p:sp>
          <p:nvSpPr>
            <p:cNvPr id="52" name="object 52"/>
            <p:cNvSpPr/>
            <p:nvPr/>
          </p:nvSpPr>
          <p:spPr>
            <a:xfrm>
              <a:off x="2646553" y="1246758"/>
              <a:ext cx="6213856" cy="27266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38171" y="1238757"/>
              <a:ext cx="6200267" cy="25882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47867" y="1256538"/>
              <a:ext cx="107188" cy="22313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77383" y="1241805"/>
              <a:ext cx="450850" cy="253365"/>
            </a:xfrm>
            <a:custGeom>
              <a:avLst/>
              <a:gdLst/>
              <a:ahLst/>
              <a:cxnLst/>
              <a:rect l="l" t="t" r="r" b="b"/>
              <a:pathLst>
                <a:path w="450850" h="253365">
                  <a:moveTo>
                    <a:pt x="265175" y="0"/>
                  </a:moveTo>
                  <a:lnTo>
                    <a:pt x="449071" y="0"/>
                  </a:lnTo>
                  <a:lnTo>
                    <a:pt x="449071" y="58928"/>
                  </a:lnTo>
                  <a:lnTo>
                    <a:pt x="423671" y="58928"/>
                  </a:lnTo>
                  <a:lnTo>
                    <a:pt x="420723" y="50803"/>
                  </a:lnTo>
                  <a:lnTo>
                    <a:pt x="417988" y="44132"/>
                  </a:lnTo>
                  <a:lnTo>
                    <a:pt x="403097" y="25273"/>
                  </a:lnTo>
                  <a:lnTo>
                    <a:pt x="399161" y="22860"/>
                  </a:lnTo>
                  <a:lnTo>
                    <a:pt x="392429" y="21590"/>
                  </a:lnTo>
                  <a:lnTo>
                    <a:pt x="382904" y="21590"/>
                  </a:lnTo>
                  <a:lnTo>
                    <a:pt x="342518" y="21590"/>
                  </a:lnTo>
                  <a:lnTo>
                    <a:pt x="342518" y="110617"/>
                  </a:lnTo>
                  <a:lnTo>
                    <a:pt x="366902" y="110617"/>
                  </a:lnTo>
                  <a:lnTo>
                    <a:pt x="372363" y="110617"/>
                  </a:lnTo>
                  <a:lnTo>
                    <a:pt x="376681" y="109855"/>
                  </a:lnTo>
                  <a:lnTo>
                    <a:pt x="379729" y="108204"/>
                  </a:lnTo>
                  <a:lnTo>
                    <a:pt x="382777" y="106680"/>
                  </a:lnTo>
                  <a:lnTo>
                    <a:pt x="385317" y="104140"/>
                  </a:lnTo>
                  <a:lnTo>
                    <a:pt x="387350" y="100584"/>
                  </a:lnTo>
                  <a:lnTo>
                    <a:pt x="389508" y="97028"/>
                  </a:lnTo>
                  <a:lnTo>
                    <a:pt x="391413" y="91440"/>
                  </a:lnTo>
                  <a:lnTo>
                    <a:pt x="393191" y="83947"/>
                  </a:lnTo>
                  <a:lnTo>
                    <a:pt x="414146" y="83947"/>
                  </a:lnTo>
                  <a:lnTo>
                    <a:pt x="414146" y="159131"/>
                  </a:lnTo>
                  <a:lnTo>
                    <a:pt x="393191" y="159131"/>
                  </a:lnTo>
                  <a:lnTo>
                    <a:pt x="391540" y="151892"/>
                  </a:lnTo>
                  <a:lnTo>
                    <a:pt x="389636" y="146431"/>
                  </a:lnTo>
                  <a:lnTo>
                    <a:pt x="387476" y="142748"/>
                  </a:lnTo>
                  <a:lnTo>
                    <a:pt x="385444" y="138938"/>
                  </a:lnTo>
                  <a:lnTo>
                    <a:pt x="382904" y="136271"/>
                  </a:lnTo>
                  <a:lnTo>
                    <a:pt x="379983" y="134620"/>
                  </a:lnTo>
                  <a:lnTo>
                    <a:pt x="377063" y="133096"/>
                  </a:lnTo>
                  <a:lnTo>
                    <a:pt x="372744" y="132207"/>
                  </a:lnTo>
                  <a:lnTo>
                    <a:pt x="366902" y="132207"/>
                  </a:lnTo>
                  <a:lnTo>
                    <a:pt x="342518" y="132207"/>
                  </a:lnTo>
                  <a:lnTo>
                    <a:pt x="342518" y="231140"/>
                  </a:lnTo>
                  <a:lnTo>
                    <a:pt x="382650" y="231140"/>
                  </a:lnTo>
                  <a:lnTo>
                    <a:pt x="386968" y="231140"/>
                  </a:lnTo>
                  <a:lnTo>
                    <a:pt x="401574" y="227457"/>
                  </a:lnTo>
                  <a:lnTo>
                    <a:pt x="403987" y="226187"/>
                  </a:lnTo>
                  <a:lnTo>
                    <a:pt x="406145" y="224282"/>
                  </a:lnTo>
                  <a:lnTo>
                    <a:pt x="408304" y="221869"/>
                  </a:lnTo>
                  <a:lnTo>
                    <a:pt x="410463" y="219583"/>
                  </a:lnTo>
                  <a:lnTo>
                    <a:pt x="419353" y="203581"/>
                  </a:lnTo>
                  <a:lnTo>
                    <a:pt x="421258" y="199136"/>
                  </a:lnTo>
                  <a:lnTo>
                    <a:pt x="423290" y="193040"/>
                  </a:lnTo>
                  <a:lnTo>
                    <a:pt x="425450" y="185293"/>
                  </a:lnTo>
                  <a:lnTo>
                    <a:pt x="450850" y="185293"/>
                  </a:lnTo>
                  <a:lnTo>
                    <a:pt x="447293" y="252857"/>
                  </a:lnTo>
                  <a:lnTo>
                    <a:pt x="265175" y="252857"/>
                  </a:lnTo>
                  <a:lnTo>
                    <a:pt x="265175" y="240665"/>
                  </a:lnTo>
                  <a:lnTo>
                    <a:pt x="269747" y="239395"/>
                  </a:lnTo>
                  <a:lnTo>
                    <a:pt x="273430" y="238125"/>
                  </a:lnTo>
                  <a:lnTo>
                    <a:pt x="276097" y="236601"/>
                  </a:lnTo>
                  <a:lnTo>
                    <a:pt x="278764" y="235204"/>
                  </a:lnTo>
                  <a:lnTo>
                    <a:pt x="280669" y="233299"/>
                  </a:lnTo>
                  <a:lnTo>
                    <a:pt x="281939" y="230759"/>
                  </a:lnTo>
                  <a:lnTo>
                    <a:pt x="283337" y="228219"/>
                  </a:lnTo>
                  <a:lnTo>
                    <a:pt x="284099" y="225044"/>
                  </a:lnTo>
                  <a:lnTo>
                    <a:pt x="284479" y="221107"/>
                  </a:lnTo>
                  <a:lnTo>
                    <a:pt x="284861" y="217170"/>
                  </a:lnTo>
                  <a:lnTo>
                    <a:pt x="284988" y="212344"/>
                  </a:lnTo>
                  <a:lnTo>
                    <a:pt x="284988" y="206375"/>
                  </a:lnTo>
                  <a:lnTo>
                    <a:pt x="284988" y="46609"/>
                  </a:lnTo>
                  <a:lnTo>
                    <a:pt x="284988" y="40894"/>
                  </a:lnTo>
                  <a:lnTo>
                    <a:pt x="284861" y="35941"/>
                  </a:lnTo>
                  <a:lnTo>
                    <a:pt x="265175" y="12192"/>
                  </a:lnTo>
                  <a:lnTo>
                    <a:pt x="265175" y="0"/>
                  </a:lnTo>
                  <a:close/>
                </a:path>
                <a:path w="450850" h="253365">
                  <a:moveTo>
                    <a:pt x="0" y="0"/>
                  </a:moveTo>
                  <a:lnTo>
                    <a:pt x="96392" y="0"/>
                  </a:lnTo>
                  <a:lnTo>
                    <a:pt x="111202" y="289"/>
                  </a:lnTo>
                  <a:lnTo>
                    <a:pt x="158176" y="7562"/>
                  </a:lnTo>
                  <a:lnTo>
                    <a:pt x="192605" y="25415"/>
                  </a:lnTo>
                  <a:lnTo>
                    <a:pt x="219598" y="60213"/>
                  </a:lnTo>
                  <a:lnTo>
                    <a:pt x="229330" y="98266"/>
                  </a:lnTo>
                  <a:lnTo>
                    <a:pt x="230504" y="120904"/>
                  </a:lnTo>
                  <a:lnTo>
                    <a:pt x="230096" y="135002"/>
                  </a:lnTo>
                  <a:lnTo>
                    <a:pt x="223774" y="172847"/>
                  </a:lnTo>
                  <a:lnTo>
                    <a:pt x="203453" y="212090"/>
                  </a:lnTo>
                  <a:lnTo>
                    <a:pt x="164893" y="240553"/>
                  </a:lnTo>
                  <a:lnTo>
                    <a:pt x="123152" y="250981"/>
                  </a:lnTo>
                  <a:lnTo>
                    <a:pt x="84200" y="252857"/>
                  </a:lnTo>
                  <a:lnTo>
                    <a:pt x="0" y="252857"/>
                  </a:lnTo>
                  <a:lnTo>
                    <a:pt x="0" y="240665"/>
                  </a:lnTo>
                  <a:lnTo>
                    <a:pt x="4571" y="239395"/>
                  </a:lnTo>
                  <a:lnTo>
                    <a:pt x="8254" y="238125"/>
                  </a:lnTo>
                  <a:lnTo>
                    <a:pt x="10921" y="236601"/>
                  </a:lnTo>
                  <a:lnTo>
                    <a:pt x="13588" y="235204"/>
                  </a:lnTo>
                  <a:lnTo>
                    <a:pt x="15493" y="233299"/>
                  </a:lnTo>
                  <a:lnTo>
                    <a:pt x="16763" y="230759"/>
                  </a:lnTo>
                  <a:lnTo>
                    <a:pt x="18161" y="228219"/>
                  </a:lnTo>
                  <a:lnTo>
                    <a:pt x="18922" y="225044"/>
                  </a:lnTo>
                  <a:lnTo>
                    <a:pt x="19303" y="221107"/>
                  </a:lnTo>
                  <a:lnTo>
                    <a:pt x="19684" y="217170"/>
                  </a:lnTo>
                  <a:lnTo>
                    <a:pt x="19812" y="212344"/>
                  </a:lnTo>
                  <a:lnTo>
                    <a:pt x="19812" y="206375"/>
                  </a:lnTo>
                  <a:lnTo>
                    <a:pt x="19812" y="46609"/>
                  </a:lnTo>
                  <a:lnTo>
                    <a:pt x="19812" y="40894"/>
                  </a:lnTo>
                  <a:lnTo>
                    <a:pt x="19684" y="35941"/>
                  </a:lnTo>
                  <a:lnTo>
                    <a:pt x="0" y="12192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42025" y="1231899"/>
              <a:ext cx="2803271" cy="27254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31313" y="1231899"/>
              <a:ext cx="2733167" cy="27254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40529" y="1703958"/>
              <a:ext cx="2021331" cy="27254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32147" y="1695957"/>
              <a:ext cx="2007743" cy="25882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02632" y="1713738"/>
              <a:ext cx="107188" cy="22313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96789" y="1689099"/>
              <a:ext cx="1449959" cy="27254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32147" y="1699005"/>
              <a:ext cx="450850" cy="253365"/>
            </a:xfrm>
            <a:custGeom>
              <a:avLst/>
              <a:gdLst/>
              <a:ahLst/>
              <a:cxnLst/>
              <a:rect l="l" t="t" r="r" b="b"/>
              <a:pathLst>
                <a:path w="450850" h="253364">
                  <a:moveTo>
                    <a:pt x="265175" y="0"/>
                  </a:moveTo>
                  <a:lnTo>
                    <a:pt x="449072" y="0"/>
                  </a:lnTo>
                  <a:lnTo>
                    <a:pt x="449072" y="58928"/>
                  </a:lnTo>
                  <a:lnTo>
                    <a:pt x="423672" y="58928"/>
                  </a:lnTo>
                  <a:lnTo>
                    <a:pt x="420723" y="50803"/>
                  </a:lnTo>
                  <a:lnTo>
                    <a:pt x="417988" y="44132"/>
                  </a:lnTo>
                  <a:lnTo>
                    <a:pt x="403098" y="25273"/>
                  </a:lnTo>
                  <a:lnTo>
                    <a:pt x="399161" y="22860"/>
                  </a:lnTo>
                  <a:lnTo>
                    <a:pt x="392429" y="21590"/>
                  </a:lnTo>
                  <a:lnTo>
                    <a:pt x="382904" y="21590"/>
                  </a:lnTo>
                  <a:lnTo>
                    <a:pt x="342518" y="21590"/>
                  </a:lnTo>
                  <a:lnTo>
                    <a:pt x="342518" y="110617"/>
                  </a:lnTo>
                  <a:lnTo>
                    <a:pt x="366902" y="110617"/>
                  </a:lnTo>
                  <a:lnTo>
                    <a:pt x="372363" y="110617"/>
                  </a:lnTo>
                  <a:lnTo>
                    <a:pt x="376681" y="109855"/>
                  </a:lnTo>
                  <a:lnTo>
                    <a:pt x="379729" y="108204"/>
                  </a:lnTo>
                  <a:lnTo>
                    <a:pt x="382777" y="106680"/>
                  </a:lnTo>
                  <a:lnTo>
                    <a:pt x="385317" y="104140"/>
                  </a:lnTo>
                  <a:lnTo>
                    <a:pt x="387350" y="100584"/>
                  </a:lnTo>
                  <a:lnTo>
                    <a:pt x="389508" y="97028"/>
                  </a:lnTo>
                  <a:lnTo>
                    <a:pt x="391413" y="91440"/>
                  </a:lnTo>
                  <a:lnTo>
                    <a:pt x="393191" y="83947"/>
                  </a:lnTo>
                  <a:lnTo>
                    <a:pt x="414147" y="83947"/>
                  </a:lnTo>
                  <a:lnTo>
                    <a:pt x="414147" y="159131"/>
                  </a:lnTo>
                  <a:lnTo>
                    <a:pt x="393191" y="159131"/>
                  </a:lnTo>
                  <a:lnTo>
                    <a:pt x="391540" y="151892"/>
                  </a:lnTo>
                  <a:lnTo>
                    <a:pt x="389636" y="146431"/>
                  </a:lnTo>
                  <a:lnTo>
                    <a:pt x="387476" y="142748"/>
                  </a:lnTo>
                  <a:lnTo>
                    <a:pt x="385444" y="138938"/>
                  </a:lnTo>
                  <a:lnTo>
                    <a:pt x="382904" y="136271"/>
                  </a:lnTo>
                  <a:lnTo>
                    <a:pt x="379983" y="134620"/>
                  </a:lnTo>
                  <a:lnTo>
                    <a:pt x="377063" y="133096"/>
                  </a:lnTo>
                  <a:lnTo>
                    <a:pt x="372744" y="132207"/>
                  </a:lnTo>
                  <a:lnTo>
                    <a:pt x="366902" y="132207"/>
                  </a:lnTo>
                  <a:lnTo>
                    <a:pt x="342518" y="132207"/>
                  </a:lnTo>
                  <a:lnTo>
                    <a:pt x="342518" y="231140"/>
                  </a:lnTo>
                  <a:lnTo>
                    <a:pt x="382650" y="231140"/>
                  </a:lnTo>
                  <a:lnTo>
                    <a:pt x="386968" y="231140"/>
                  </a:lnTo>
                  <a:lnTo>
                    <a:pt x="401574" y="227457"/>
                  </a:lnTo>
                  <a:lnTo>
                    <a:pt x="403987" y="226187"/>
                  </a:lnTo>
                  <a:lnTo>
                    <a:pt x="406145" y="224282"/>
                  </a:lnTo>
                  <a:lnTo>
                    <a:pt x="408304" y="221869"/>
                  </a:lnTo>
                  <a:lnTo>
                    <a:pt x="410463" y="219583"/>
                  </a:lnTo>
                  <a:lnTo>
                    <a:pt x="419353" y="203581"/>
                  </a:lnTo>
                  <a:lnTo>
                    <a:pt x="421258" y="199136"/>
                  </a:lnTo>
                  <a:lnTo>
                    <a:pt x="423290" y="193040"/>
                  </a:lnTo>
                  <a:lnTo>
                    <a:pt x="425450" y="185293"/>
                  </a:lnTo>
                  <a:lnTo>
                    <a:pt x="450850" y="185293"/>
                  </a:lnTo>
                  <a:lnTo>
                    <a:pt x="447293" y="252857"/>
                  </a:lnTo>
                  <a:lnTo>
                    <a:pt x="265175" y="252857"/>
                  </a:lnTo>
                  <a:lnTo>
                    <a:pt x="265175" y="240665"/>
                  </a:lnTo>
                  <a:lnTo>
                    <a:pt x="269748" y="239395"/>
                  </a:lnTo>
                  <a:lnTo>
                    <a:pt x="273430" y="238125"/>
                  </a:lnTo>
                  <a:lnTo>
                    <a:pt x="276098" y="236601"/>
                  </a:lnTo>
                  <a:lnTo>
                    <a:pt x="278764" y="235204"/>
                  </a:lnTo>
                  <a:lnTo>
                    <a:pt x="280669" y="233299"/>
                  </a:lnTo>
                  <a:lnTo>
                    <a:pt x="281939" y="230759"/>
                  </a:lnTo>
                  <a:lnTo>
                    <a:pt x="283337" y="228219"/>
                  </a:lnTo>
                  <a:lnTo>
                    <a:pt x="284099" y="225044"/>
                  </a:lnTo>
                  <a:lnTo>
                    <a:pt x="284479" y="221107"/>
                  </a:lnTo>
                  <a:lnTo>
                    <a:pt x="284861" y="217170"/>
                  </a:lnTo>
                  <a:lnTo>
                    <a:pt x="284988" y="212344"/>
                  </a:lnTo>
                  <a:lnTo>
                    <a:pt x="284988" y="206375"/>
                  </a:lnTo>
                  <a:lnTo>
                    <a:pt x="284988" y="46609"/>
                  </a:lnTo>
                  <a:lnTo>
                    <a:pt x="284988" y="40894"/>
                  </a:lnTo>
                  <a:lnTo>
                    <a:pt x="284861" y="35941"/>
                  </a:lnTo>
                  <a:lnTo>
                    <a:pt x="265175" y="12192"/>
                  </a:lnTo>
                  <a:lnTo>
                    <a:pt x="265175" y="0"/>
                  </a:lnTo>
                  <a:close/>
                </a:path>
                <a:path w="450850" h="253364">
                  <a:moveTo>
                    <a:pt x="0" y="0"/>
                  </a:moveTo>
                  <a:lnTo>
                    <a:pt x="96392" y="0"/>
                  </a:lnTo>
                  <a:lnTo>
                    <a:pt x="111202" y="289"/>
                  </a:lnTo>
                  <a:lnTo>
                    <a:pt x="158176" y="7562"/>
                  </a:lnTo>
                  <a:lnTo>
                    <a:pt x="192605" y="25415"/>
                  </a:lnTo>
                  <a:lnTo>
                    <a:pt x="219598" y="60213"/>
                  </a:lnTo>
                  <a:lnTo>
                    <a:pt x="229330" y="98266"/>
                  </a:lnTo>
                  <a:lnTo>
                    <a:pt x="230504" y="120904"/>
                  </a:lnTo>
                  <a:lnTo>
                    <a:pt x="230096" y="135002"/>
                  </a:lnTo>
                  <a:lnTo>
                    <a:pt x="223774" y="172847"/>
                  </a:lnTo>
                  <a:lnTo>
                    <a:pt x="203453" y="212090"/>
                  </a:lnTo>
                  <a:lnTo>
                    <a:pt x="164893" y="240553"/>
                  </a:lnTo>
                  <a:lnTo>
                    <a:pt x="123152" y="250981"/>
                  </a:lnTo>
                  <a:lnTo>
                    <a:pt x="84200" y="252857"/>
                  </a:lnTo>
                  <a:lnTo>
                    <a:pt x="0" y="252857"/>
                  </a:lnTo>
                  <a:lnTo>
                    <a:pt x="0" y="240665"/>
                  </a:lnTo>
                  <a:lnTo>
                    <a:pt x="4572" y="239395"/>
                  </a:lnTo>
                  <a:lnTo>
                    <a:pt x="8254" y="238125"/>
                  </a:lnTo>
                  <a:lnTo>
                    <a:pt x="10922" y="236601"/>
                  </a:lnTo>
                  <a:lnTo>
                    <a:pt x="13588" y="235204"/>
                  </a:lnTo>
                  <a:lnTo>
                    <a:pt x="15493" y="233299"/>
                  </a:lnTo>
                  <a:lnTo>
                    <a:pt x="16763" y="230759"/>
                  </a:lnTo>
                  <a:lnTo>
                    <a:pt x="18161" y="228219"/>
                  </a:lnTo>
                  <a:lnTo>
                    <a:pt x="18923" y="225044"/>
                  </a:lnTo>
                  <a:lnTo>
                    <a:pt x="19303" y="221107"/>
                  </a:lnTo>
                  <a:lnTo>
                    <a:pt x="19685" y="217170"/>
                  </a:lnTo>
                  <a:lnTo>
                    <a:pt x="19812" y="212344"/>
                  </a:lnTo>
                  <a:lnTo>
                    <a:pt x="19812" y="206375"/>
                  </a:lnTo>
                  <a:lnTo>
                    <a:pt x="19812" y="46609"/>
                  </a:lnTo>
                  <a:lnTo>
                    <a:pt x="19812" y="40894"/>
                  </a:lnTo>
                  <a:lnTo>
                    <a:pt x="19685" y="35941"/>
                  </a:lnTo>
                  <a:lnTo>
                    <a:pt x="0" y="12192"/>
                  </a:lnTo>
                  <a:lnTo>
                    <a:pt x="0" y="0"/>
                  </a:lnTo>
                  <a:close/>
                </a:path>
              </a:pathLst>
            </a:custGeom>
            <a:ln w="13716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43316" y="118871"/>
              <a:ext cx="832103" cy="64465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950709" cy="6858000"/>
            <a:chOff x="0" y="0"/>
            <a:chExt cx="6950709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979676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1740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3231"/>
              <a:ext cx="6943090" cy="2233930"/>
            </a:xfrm>
            <a:custGeom>
              <a:avLst/>
              <a:gdLst/>
              <a:ahLst/>
              <a:cxnLst/>
              <a:rect l="l" t="t" r="r" b="b"/>
              <a:pathLst>
                <a:path w="6943090" h="2233930">
                  <a:moveTo>
                    <a:pt x="1364932" y="254952"/>
                  </a:moveTo>
                  <a:lnTo>
                    <a:pt x="1363167" y="247815"/>
                  </a:lnTo>
                  <a:lnTo>
                    <a:pt x="1357884" y="240665"/>
                  </a:lnTo>
                  <a:lnTo>
                    <a:pt x="1128991" y="11938"/>
                  </a:lnTo>
                  <a:lnTo>
                    <a:pt x="1124013" y="11938"/>
                  </a:lnTo>
                  <a:lnTo>
                    <a:pt x="1124013" y="7112"/>
                  </a:lnTo>
                  <a:lnTo>
                    <a:pt x="1119378" y="7112"/>
                  </a:lnTo>
                  <a:lnTo>
                    <a:pt x="1114564" y="2413"/>
                  </a:lnTo>
                  <a:lnTo>
                    <a:pt x="1019098" y="2413"/>
                  </a:lnTo>
                  <a:lnTo>
                    <a:pt x="0" y="0"/>
                  </a:lnTo>
                  <a:lnTo>
                    <a:pt x="0" y="504317"/>
                  </a:lnTo>
                  <a:lnTo>
                    <a:pt x="1019098" y="507492"/>
                  </a:lnTo>
                  <a:lnTo>
                    <a:pt x="1119378" y="507492"/>
                  </a:lnTo>
                  <a:lnTo>
                    <a:pt x="1124013" y="502666"/>
                  </a:lnTo>
                  <a:lnTo>
                    <a:pt x="1125562" y="501142"/>
                  </a:lnTo>
                  <a:lnTo>
                    <a:pt x="1127455" y="499491"/>
                  </a:lnTo>
                  <a:lnTo>
                    <a:pt x="1357884" y="269240"/>
                  </a:lnTo>
                  <a:lnTo>
                    <a:pt x="1363167" y="262102"/>
                  </a:lnTo>
                  <a:lnTo>
                    <a:pt x="1364932" y="254952"/>
                  </a:lnTo>
                  <a:close/>
                </a:path>
                <a:path w="6943090" h="2233930">
                  <a:moveTo>
                    <a:pt x="6942582" y="1587373"/>
                  </a:moveTo>
                  <a:lnTo>
                    <a:pt x="6936930" y="1559445"/>
                  </a:lnTo>
                  <a:lnTo>
                    <a:pt x="6921563" y="1536636"/>
                  </a:lnTo>
                  <a:lnTo>
                    <a:pt x="6898754" y="1521269"/>
                  </a:lnTo>
                  <a:lnTo>
                    <a:pt x="6870827" y="1515618"/>
                  </a:lnTo>
                  <a:lnTo>
                    <a:pt x="705002" y="1515618"/>
                  </a:lnTo>
                  <a:lnTo>
                    <a:pt x="677049" y="1521269"/>
                  </a:lnTo>
                  <a:lnTo>
                    <a:pt x="654240" y="1536636"/>
                  </a:lnTo>
                  <a:lnTo>
                    <a:pt x="638860" y="1559445"/>
                  </a:lnTo>
                  <a:lnTo>
                    <a:pt x="633222" y="1587373"/>
                  </a:lnTo>
                  <a:lnTo>
                    <a:pt x="633222" y="2161667"/>
                  </a:lnTo>
                  <a:lnTo>
                    <a:pt x="638860" y="2189607"/>
                  </a:lnTo>
                  <a:lnTo>
                    <a:pt x="654240" y="2212403"/>
                  </a:lnTo>
                  <a:lnTo>
                    <a:pt x="677049" y="2227783"/>
                  </a:lnTo>
                  <a:lnTo>
                    <a:pt x="705002" y="2233422"/>
                  </a:lnTo>
                  <a:lnTo>
                    <a:pt x="6870827" y="2233422"/>
                  </a:lnTo>
                  <a:lnTo>
                    <a:pt x="6898754" y="2227783"/>
                  </a:lnTo>
                  <a:lnTo>
                    <a:pt x="6921563" y="2212403"/>
                  </a:lnTo>
                  <a:lnTo>
                    <a:pt x="6936930" y="2189607"/>
                  </a:lnTo>
                  <a:lnTo>
                    <a:pt x="6942582" y="2161667"/>
                  </a:lnTo>
                  <a:lnTo>
                    <a:pt x="6942582" y="1587373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3222" y="2228850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0" y="71754"/>
                  </a:moveTo>
                  <a:lnTo>
                    <a:pt x="5639" y="43826"/>
                  </a:lnTo>
                  <a:lnTo>
                    <a:pt x="21021" y="21018"/>
                  </a:lnTo>
                  <a:lnTo>
                    <a:pt x="43837" y="5639"/>
                  </a:lnTo>
                  <a:lnTo>
                    <a:pt x="71780" y="0"/>
                  </a:lnTo>
                  <a:lnTo>
                    <a:pt x="6237605" y="0"/>
                  </a:lnTo>
                  <a:lnTo>
                    <a:pt x="6265533" y="5639"/>
                  </a:lnTo>
                  <a:lnTo>
                    <a:pt x="6288341" y="21018"/>
                  </a:lnTo>
                  <a:lnTo>
                    <a:pt x="6303720" y="43826"/>
                  </a:lnTo>
                  <a:lnTo>
                    <a:pt x="6309359" y="71754"/>
                  </a:lnTo>
                  <a:lnTo>
                    <a:pt x="6309359" y="646049"/>
                  </a:lnTo>
                  <a:lnTo>
                    <a:pt x="6303720" y="673977"/>
                  </a:lnTo>
                  <a:lnTo>
                    <a:pt x="6288341" y="696785"/>
                  </a:lnTo>
                  <a:lnTo>
                    <a:pt x="6265533" y="712164"/>
                  </a:lnTo>
                  <a:lnTo>
                    <a:pt x="6237605" y="717803"/>
                  </a:lnTo>
                  <a:lnTo>
                    <a:pt x="71780" y="717803"/>
                  </a:lnTo>
                  <a:lnTo>
                    <a:pt x="43837" y="712164"/>
                  </a:lnTo>
                  <a:lnTo>
                    <a:pt x="21021" y="696785"/>
                  </a:lnTo>
                  <a:lnTo>
                    <a:pt x="5639" y="673977"/>
                  </a:lnTo>
                  <a:lnTo>
                    <a:pt x="0" y="646049"/>
                  </a:lnTo>
                  <a:lnTo>
                    <a:pt x="0" y="7175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6018" y="2421128"/>
            <a:ext cx="4884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</a:rPr>
              <a:t>Gravedad </a:t>
            </a:r>
            <a:r>
              <a:rPr sz="1800" spc="-5" dirty="0">
                <a:solidFill>
                  <a:srgbClr val="FFFFFF"/>
                </a:solidFill>
              </a:rPr>
              <a:t>de </a:t>
            </a:r>
            <a:r>
              <a:rPr sz="1800" spc="10" dirty="0">
                <a:solidFill>
                  <a:srgbClr val="FFFFFF"/>
                </a:solidFill>
              </a:rPr>
              <a:t>los </a:t>
            </a:r>
            <a:r>
              <a:rPr sz="1800" spc="5" dirty="0">
                <a:solidFill>
                  <a:srgbClr val="FFFFFF"/>
                </a:solidFill>
              </a:rPr>
              <a:t>hechos </a:t>
            </a:r>
            <a:r>
              <a:rPr sz="1800" spc="-10" dirty="0">
                <a:solidFill>
                  <a:srgbClr val="FFFFFF"/>
                </a:solidFill>
              </a:rPr>
              <a:t>(formal </a:t>
            </a:r>
            <a:r>
              <a:rPr sz="1800" dirty="0">
                <a:solidFill>
                  <a:srgbClr val="FFFFFF"/>
                </a:solidFill>
              </a:rPr>
              <a:t>y</a:t>
            </a:r>
            <a:r>
              <a:rPr sz="1800" spc="-13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material)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1151064" y="3071304"/>
            <a:ext cx="7376795" cy="2430145"/>
            <a:chOff x="1151064" y="3071304"/>
            <a:chExt cx="7376795" cy="2430145"/>
          </a:xfrm>
        </p:grpSpPr>
        <p:sp>
          <p:nvSpPr>
            <p:cNvPr id="10" name="object 10"/>
            <p:cNvSpPr/>
            <p:nvPr/>
          </p:nvSpPr>
          <p:spPr>
            <a:xfrm>
              <a:off x="1159002" y="3079242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6237605" y="0"/>
                  </a:moveTo>
                  <a:lnTo>
                    <a:pt x="71780" y="0"/>
                  </a:lnTo>
                  <a:lnTo>
                    <a:pt x="43842" y="5639"/>
                  </a:lnTo>
                  <a:lnTo>
                    <a:pt x="21026" y="21018"/>
                  </a:lnTo>
                  <a:lnTo>
                    <a:pt x="5641" y="43826"/>
                  </a:lnTo>
                  <a:lnTo>
                    <a:pt x="0" y="71755"/>
                  </a:lnTo>
                  <a:lnTo>
                    <a:pt x="0" y="646049"/>
                  </a:lnTo>
                  <a:lnTo>
                    <a:pt x="5641" y="673977"/>
                  </a:lnTo>
                  <a:lnTo>
                    <a:pt x="21026" y="696785"/>
                  </a:lnTo>
                  <a:lnTo>
                    <a:pt x="43842" y="712164"/>
                  </a:lnTo>
                  <a:lnTo>
                    <a:pt x="71780" y="717804"/>
                  </a:lnTo>
                  <a:lnTo>
                    <a:pt x="6237605" y="717804"/>
                  </a:lnTo>
                  <a:lnTo>
                    <a:pt x="6265533" y="712164"/>
                  </a:lnTo>
                  <a:lnTo>
                    <a:pt x="6288341" y="696785"/>
                  </a:lnTo>
                  <a:lnTo>
                    <a:pt x="6303720" y="673977"/>
                  </a:lnTo>
                  <a:lnTo>
                    <a:pt x="6309359" y="646049"/>
                  </a:lnTo>
                  <a:lnTo>
                    <a:pt x="6309359" y="71755"/>
                  </a:lnTo>
                  <a:lnTo>
                    <a:pt x="6303720" y="43826"/>
                  </a:lnTo>
                  <a:lnTo>
                    <a:pt x="6288341" y="21018"/>
                  </a:lnTo>
                  <a:lnTo>
                    <a:pt x="6265533" y="5639"/>
                  </a:lnTo>
                  <a:lnTo>
                    <a:pt x="623760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9002" y="3079242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0" y="71755"/>
                  </a:moveTo>
                  <a:lnTo>
                    <a:pt x="5641" y="43826"/>
                  </a:lnTo>
                  <a:lnTo>
                    <a:pt x="21026" y="21018"/>
                  </a:lnTo>
                  <a:lnTo>
                    <a:pt x="43842" y="5639"/>
                  </a:lnTo>
                  <a:lnTo>
                    <a:pt x="71780" y="0"/>
                  </a:lnTo>
                  <a:lnTo>
                    <a:pt x="6237605" y="0"/>
                  </a:lnTo>
                  <a:lnTo>
                    <a:pt x="6265533" y="5639"/>
                  </a:lnTo>
                  <a:lnTo>
                    <a:pt x="6288341" y="21018"/>
                  </a:lnTo>
                  <a:lnTo>
                    <a:pt x="6303720" y="43826"/>
                  </a:lnTo>
                  <a:lnTo>
                    <a:pt x="6309359" y="71755"/>
                  </a:lnTo>
                  <a:lnTo>
                    <a:pt x="6309359" y="646049"/>
                  </a:lnTo>
                  <a:lnTo>
                    <a:pt x="6303720" y="673977"/>
                  </a:lnTo>
                  <a:lnTo>
                    <a:pt x="6288341" y="696785"/>
                  </a:lnTo>
                  <a:lnTo>
                    <a:pt x="6265533" y="712164"/>
                  </a:lnTo>
                  <a:lnTo>
                    <a:pt x="6237605" y="717804"/>
                  </a:lnTo>
                  <a:lnTo>
                    <a:pt x="71780" y="717804"/>
                  </a:lnTo>
                  <a:lnTo>
                    <a:pt x="43842" y="712164"/>
                  </a:lnTo>
                  <a:lnTo>
                    <a:pt x="21026" y="696785"/>
                  </a:lnTo>
                  <a:lnTo>
                    <a:pt x="5641" y="673977"/>
                  </a:lnTo>
                  <a:lnTo>
                    <a:pt x="0" y="646049"/>
                  </a:lnTo>
                  <a:lnTo>
                    <a:pt x="0" y="717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0210" y="3925062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6237605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5"/>
                  </a:lnTo>
                  <a:lnTo>
                    <a:pt x="0" y="646049"/>
                  </a:lnTo>
                  <a:lnTo>
                    <a:pt x="5639" y="673977"/>
                  </a:lnTo>
                  <a:lnTo>
                    <a:pt x="21018" y="696785"/>
                  </a:lnTo>
                  <a:lnTo>
                    <a:pt x="43826" y="712164"/>
                  </a:lnTo>
                  <a:lnTo>
                    <a:pt x="71754" y="717804"/>
                  </a:lnTo>
                  <a:lnTo>
                    <a:pt x="6237605" y="717804"/>
                  </a:lnTo>
                  <a:lnTo>
                    <a:pt x="6265533" y="712164"/>
                  </a:lnTo>
                  <a:lnTo>
                    <a:pt x="6288341" y="696785"/>
                  </a:lnTo>
                  <a:lnTo>
                    <a:pt x="6303720" y="673977"/>
                  </a:lnTo>
                  <a:lnTo>
                    <a:pt x="6309360" y="646049"/>
                  </a:lnTo>
                  <a:lnTo>
                    <a:pt x="6309360" y="71755"/>
                  </a:lnTo>
                  <a:lnTo>
                    <a:pt x="6303720" y="43826"/>
                  </a:lnTo>
                  <a:lnTo>
                    <a:pt x="6288341" y="21018"/>
                  </a:lnTo>
                  <a:lnTo>
                    <a:pt x="6265533" y="5639"/>
                  </a:lnTo>
                  <a:lnTo>
                    <a:pt x="623760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0210" y="3925062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0" y="71755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6237605" y="0"/>
                  </a:lnTo>
                  <a:lnTo>
                    <a:pt x="6265533" y="5639"/>
                  </a:lnTo>
                  <a:lnTo>
                    <a:pt x="6288341" y="21018"/>
                  </a:lnTo>
                  <a:lnTo>
                    <a:pt x="6303720" y="43826"/>
                  </a:lnTo>
                  <a:lnTo>
                    <a:pt x="6309360" y="71755"/>
                  </a:lnTo>
                  <a:lnTo>
                    <a:pt x="6309360" y="646049"/>
                  </a:lnTo>
                  <a:lnTo>
                    <a:pt x="6303720" y="673977"/>
                  </a:lnTo>
                  <a:lnTo>
                    <a:pt x="6288341" y="696785"/>
                  </a:lnTo>
                  <a:lnTo>
                    <a:pt x="6265533" y="712164"/>
                  </a:lnTo>
                  <a:lnTo>
                    <a:pt x="6237605" y="717804"/>
                  </a:lnTo>
                  <a:lnTo>
                    <a:pt x="71754" y="717804"/>
                  </a:lnTo>
                  <a:lnTo>
                    <a:pt x="43826" y="712164"/>
                  </a:lnTo>
                  <a:lnTo>
                    <a:pt x="21018" y="696785"/>
                  </a:lnTo>
                  <a:lnTo>
                    <a:pt x="5639" y="673977"/>
                  </a:lnTo>
                  <a:lnTo>
                    <a:pt x="0" y="646049"/>
                  </a:lnTo>
                  <a:lnTo>
                    <a:pt x="0" y="717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0562" y="4775454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6237605" y="0"/>
                  </a:moveTo>
                  <a:lnTo>
                    <a:pt x="71755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5"/>
                  </a:lnTo>
                  <a:lnTo>
                    <a:pt x="0" y="646049"/>
                  </a:lnTo>
                  <a:lnTo>
                    <a:pt x="5639" y="673977"/>
                  </a:lnTo>
                  <a:lnTo>
                    <a:pt x="21018" y="696785"/>
                  </a:lnTo>
                  <a:lnTo>
                    <a:pt x="43826" y="712164"/>
                  </a:lnTo>
                  <a:lnTo>
                    <a:pt x="71755" y="717804"/>
                  </a:lnTo>
                  <a:lnTo>
                    <a:pt x="6237605" y="717804"/>
                  </a:lnTo>
                  <a:lnTo>
                    <a:pt x="6265533" y="712164"/>
                  </a:lnTo>
                  <a:lnTo>
                    <a:pt x="6288341" y="696785"/>
                  </a:lnTo>
                  <a:lnTo>
                    <a:pt x="6303720" y="673977"/>
                  </a:lnTo>
                  <a:lnTo>
                    <a:pt x="6309360" y="646049"/>
                  </a:lnTo>
                  <a:lnTo>
                    <a:pt x="6309360" y="71755"/>
                  </a:lnTo>
                  <a:lnTo>
                    <a:pt x="6303720" y="43826"/>
                  </a:lnTo>
                  <a:lnTo>
                    <a:pt x="6288341" y="21018"/>
                  </a:lnTo>
                  <a:lnTo>
                    <a:pt x="6265533" y="5639"/>
                  </a:lnTo>
                  <a:lnTo>
                    <a:pt x="6237605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2" y="4775454"/>
              <a:ext cx="6309360" cy="718185"/>
            </a:xfrm>
            <a:custGeom>
              <a:avLst/>
              <a:gdLst/>
              <a:ahLst/>
              <a:cxnLst/>
              <a:rect l="l" t="t" r="r" b="b"/>
              <a:pathLst>
                <a:path w="6309359" h="718185">
                  <a:moveTo>
                    <a:pt x="0" y="71755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5" y="0"/>
                  </a:lnTo>
                  <a:lnTo>
                    <a:pt x="6237605" y="0"/>
                  </a:lnTo>
                  <a:lnTo>
                    <a:pt x="6265533" y="5639"/>
                  </a:lnTo>
                  <a:lnTo>
                    <a:pt x="6288341" y="21018"/>
                  </a:lnTo>
                  <a:lnTo>
                    <a:pt x="6303720" y="43826"/>
                  </a:lnTo>
                  <a:lnTo>
                    <a:pt x="6309360" y="71755"/>
                  </a:lnTo>
                  <a:lnTo>
                    <a:pt x="6309360" y="646049"/>
                  </a:lnTo>
                  <a:lnTo>
                    <a:pt x="6303720" y="673977"/>
                  </a:lnTo>
                  <a:lnTo>
                    <a:pt x="6288341" y="696785"/>
                  </a:lnTo>
                  <a:lnTo>
                    <a:pt x="6265533" y="712164"/>
                  </a:lnTo>
                  <a:lnTo>
                    <a:pt x="6237605" y="717804"/>
                  </a:lnTo>
                  <a:lnTo>
                    <a:pt x="71755" y="717804"/>
                  </a:lnTo>
                  <a:lnTo>
                    <a:pt x="43826" y="712164"/>
                  </a:lnTo>
                  <a:lnTo>
                    <a:pt x="21018" y="696785"/>
                  </a:lnTo>
                  <a:lnTo>
                    <a:pt x="5639" y="673977"/>
                  </a:lnTo>
                  <a:lnTo>
                    <a:pt x="0" y="646049"/>
                  </a:lnTo>
                  <a:lnTo>
                    <a:pt x="0" y="7175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34541" y="3269691"/>
            <a:ext cx="5969635" cy="212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Persistencia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del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peligro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procesal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eXGyreAdventor"/>
              <a:cs typeface="TeXGyreAdventor"/>
            </a:endParaRPr>
          </a:p>
          <a:p>
            <a:pPr marL="533400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Circunstancias </a:t>
            </a: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excepcionales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de</a:t>
            </a:r>
            <a:r>
              <a:rPr sz="1800" spc="30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especial</a:t>
            </a:r>
            <a:endParaRPr sz="1800">
              <a:latin typeface="TeXGyreAdventor"/>
              <a:cs typeface="TeXGyreAdventor"/>
            </a:endParaRPr>
          </a:p>
          <a:p>
            <a:pPr marL="533400">
              <a:lnSpc>
                <a:spcPts val="2070"/>
              </a:lnSpc>
            </a:pP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dificultad</a:t>
            </a:r>
            <a:endParaRPr sz="1800">
              <a:latin typeface="TeXGyreAdventor"/>
              <a:cs typeface="TeXGyreAdventor"/>
            </a:endParaRPr>
          </a:p>
          <a:p>
            <a:pPr>
              <a:lnSpc>
                <a:spcPct val="100000"/>
              </a:lnSpc>
            </a:pPr>
            <a:endParaRPr sz="1750">
              <a:latin typeface="TeXGyreAdventor"/>
              <a:cs typeface="TeXGyreAdventor"/>
            </a:endParaRPr>
          </a:p>
          <a:p>
            <a:pPr marL="1061720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TeXGyreAdventor"/>
                <a:cs typeface="TeXGyreAdventor"/>
              </a:rPr>
              <a:t>El desarrollo </a:t>
            </a:r>
            <a:r>
              <a:rPr sz="1800" spc="-10" dirty="0">
                <a:solidFill>
                  <a:srgbClr val="FFFFFF"/>
                </a:solidFill>
                <a:latin typeface="TeXGyreAdventor"/>
                <a:cs typeface="TeXGyreAdventor"/>
              </a:rPr>
              <a:t>que </a:t>
            </a:r>
            <a:r>
              <a:rPr sz="1800" spc="10" dirty="0">
                <a:solidFill>
                  <a:srgbClr val="FFFFFF"/>
                </a:solidFill>
                <a:latin typeface="TeXGyreAdventor"/>
                <a:cs typeface="TeXGyreAdventor"/>
              </a:rPr>
              <a:t>ha </a:t>
            </a:r>
            <a:r>
              <a:rPr sz="1800" spc="-5" dirty="0">
                <a:solidFill>
                  <a:srgbClr val="FFFFFF"/>
                </a:solidFill>
                <a:latin typeface="TeXGyreAdventor"/>
                <a:cs typeface="TeXGyreAdventor"/>
              </a:rPr>
              <a:t>tenido </a:t>
            </a:r>
            <a:r>
              <a:rPr sz="1800" spc="15" dirty="0">
                <a:solidFill>
                  <a:srgbClr val="FFFFFF"/>
                </a:solidFill>
                <a:latin typeface="TeXGyreAdventor"/>
                <a:cs typeface="TeXGyreAdventor"/>
              </a:rPr>
              <a:t>la 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causa</a:t>
            </a:r>
            <a:r>
              <a:rPr sz="1800" spc="-85" dirty="0">
                <a:solidFill>
                  <a:srgbClr val="FFFFFF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(atrasos</a:t>
            </a:r>
            <a:endParaRPr sz="1800">
              <a:latin typeface="TeXGyreAdventor"/>
              <a:cs typeface="TeXGyreAdventor"/>
            </a:endParaRPr>
          </a:p>
          <a:p>
            <a:pPr marL="1061720">
              <a:lnSpc>
                <a:spcPts val="2070"/>
              </a:lnSpc>
            </a:pPr>
            <a:r>
              <a:rPr sz="1800" spc="-15" dirty="0">
                <a:solidFill>
                  <a:srgbClr val="FFFFFF"/>
                </a:solidFill>
                <a:latin typeface="TeXGyreAdventor"/>
                <a:cs typeface="TeXGyreAdventor"/>
              </a:rPr>
              <a:t>injustificados)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6858" y="118871"/>
            <a:ext cx="9082405" cy="4834255"/>
            <a:chOff x="-6858" y="118871"/>
            <a:chExt cx="9082405" cy="4834255"/>
          </a:xfrm>
        </p:grpSpPr>
        <p:sp>
          <p:nvSpPr>
            <p:cNvPr id="18" name="object 18"/>
            <p:cNvSpPr/>
            <p:nvPr/>
          </p:nvSpPr>
          <p:spPr>
            <a:xfrm>
              <a:off x="6471665" y="27774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61441" y="0"/>
                  </a:moveTo>
                  <a:lnTo>
                    <a:pt x="104902" y="0"/>
                  </a:lnTo>
                  <a:lnTo>
                    <a:pt x="104902" y="256539"/>
                  </a:lnTo>
                  <a:lnTo>
                    <a:pt x="0" y="256539"/>
                  </a:lnTo>
                  <a:lnTo>
                    <a:pt x="233172" y="466344"/>
                  </a:lnTo>
                  <a:lnTo>
                    <a:pt x="466343" y="256539"/>
                  </a:lnTo>
                  <a:lnTo>
                    <a:pt x="361441" y="256539"/>
                  </a:lnTo>
                  <a:lnTo>
                    <a:pt x="361441" y="0"/>
                  </a:lnTo>
                  <a:close/>
                </a:path>
              </a:pathLst>
            </a:custGeom>
            <a:solidFill>
              <a:srgbClr val="CC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1665" y="2777489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256539"/>
                  </a:moveTo>
                  <a:lnTo>
                    <a:pt x="104902" y="256539"/>
                  </a:lnTo>
                  <a:lnTo>
                    <a:pt x="104902" y="0"/>
                  </a:lnTo>
                  <a:lnTo>
                    <a:pt x="361441" y="0"/>
                  </a:lnTo>
                  <a:lnTo>
                    <a:pt x="361441" y="256539"/>
                  </a:lnTo>
                  <a:lnTo>
                    <a:pt x="466343" y="256539"/>
                  </a:lnTo>
                  <a:lnTo>
                    <a:pt x="233172" y="466344"/>
                  </a:lnTo>
                  <a:lnTo>
                    <a:pt x="0" y="256539"/>
                  </a:lnTo>
                  <a:close/>
                </a:path>
              </a:pathLst>
            </a:custGeom>
            <a:ln w="15875">
              <a:solidFill>
                <a:srgbClr val="CC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02018" y="362788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361441" y="0"/>
                  </a:moveTo>
                  <a:lnTo>
                    <a:pt x="104901" y="0"/>
                  </a:lnTo>
                  <a:lnTo>
                    <a:pt x="104901" y="256540"/>
                  </a:lnTo>
                  <a:lnTo>
                    <a:pt x="0" y="256540"/>
                  </a:lnTo>
                  <a:lnTo>
                    <a:pt x="233172" y="466344"/>
                  </a:lnTo>
                  <a:lnTo>
                    <a:pt x="466343" y="256540"/>
                  </a:lnTo>
                  <a:lnTo>
                    <a:pt x="361441" y="256540"/>
                  </a:lnTo>
                  <a:lnTo>
                    <a:pt x="361441" y="0"/>
                  </a:lnTo>
                  <a:close/>
                </a:path>
              </a:pathLst>
            </a:custGeom>
            <a:solidFill>
              <a:srgbClr val="CC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02018" y="3627881"/>
              <a:ext cx="466725" cy="466725"/>
            </a:xfrm>
            <a:custGeom>
              <a:avLst/>
              <a:gdLst/>
              <a:ahLst/>
              <a:cxnLst/>
              <a:rect l="l" t="t" r="r" b="b"/>
              <a:pathLst>
                <a:path w="466725" h="466725">
                  <a:moveTo>
                    <a:pt x="0" y="256540"/>
                  </a:moveTo>
                  <a:lnTo>
                    <a:pt x="104901" y="256540"/>
                  </a:lnTo>
                  <a:lnTo>
                    <a:pt x="104901" y="0"/>
                  </a:lnTo>
                  <a:lnTo>
                    <a:pt x="361441" y="0"/>
                  </a:lnTo>
                  <a:lnTo>
                    <a:pt x="361441" y="256540"/>
                  </a:lnTo>
                  <a:lnTo>
                    <a:pt x="466343" y="256540"/>
                  </a:lnTo>
                  <a:lnTo>
                    <a:pt x="233172" y="466344"/>
                  </a:lnTo>
                  <a:lnTo>
                    <a:pt x="0" y="256540"/>
                  </a:lnTo>
                  <a:close/>
                </a:path>
              </a:pathLst>
            </a:custGeom>
            <a:ln w="15875">
              <a:solidFill>
                <a:srgbClr val="CC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23225" y="4473701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361442" y="0"/>
                  </a:moveTo>
                  <a:lnTo>
                    <a:pt x="104901" y="0"/>
                  </a:lnTo>
                  <a:lnTo>
                    <a:pt x="104901" y="261112"/>
                  </a:lnTo>
                  <a:lnTo>
                    <a:pt x="0" y="261112"/>
                  </a:lnTo>
                  <a:lnTo>
                    <a:pt x="233172" y="470916"/>
                  </a:lnTo>
                  <a:lnTo>
                    <a:pt x="466344" y="261112"/>
                  </a:lnTo>
                  <a:lnTo>
                    <a:pt x="361442" y="261112"/>
                  </a:lnTo>
                  <a:lnTo>
                    <a:pt x="361442" y="0"/>
                  </a:lnTo>
                  <a:close/>
                </a:path>
              </a:pathLst>
            </a:custGeom>
            <a:solidFill>
              <a:srgbClr val="CC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23225" y="4473701"/>
              <a:ext cx="466725" cy="471170"/>
            </a:xfrm>
            <a:custGeom>
              <a:avLst/>
              <a:gdLst/>
              <a:ahLst/>
              <a:cxnLst/>
              <a:rect l="l" t="t" r="r" b="b"/>
              <a:pathLst>
                <a:path w="466725" h="471170">
                  <a:moveTo>
                    <a:pt x="0" y="261112"/>
                  </a:moveTo>
                  <a:lnTo>
                    <a:pt x="104901" y="261112"/>
                  </a:lnTo>
                  <a:lnTo>
                    <a:pt x="104901" y="0"/>
                  </a:lnTo>
                  <a:lnTo>
                    <a:pt x="361442" y="0"/>
                  </a:lnTo>
                  <a:lnTo>
                    <a:pt x="361442" y="261112"/>
                  </a:lnTo>
                  <a:lnTo>
                    <a:pt x="466344" y="261112"/>
                  </a:lnTo>
                  <a:lnTo>
                    <a:pt x="233172" y="470916"/>
                  </a:lnTo>
                  <a:lnTo>
                    <a:pt x="0" y="261112"/>
                  </a:lnTo>
                  <a:close/>
                </a:path>
              </a:pathLst>
            </a:custGeom>
            <a:ln w="15874">
              <a:solidFill>
                <a:srgbClr val="CC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372488"/>
              <a:ext cx="8296021" cy="4443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361313"/>
              <a:ext cx="8270621" cy="4306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84514" y="1706118"/>
              <a:ext cx="92963" cy="927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12175" y="1706118"/>
              <a:ext cx="92963" cy="927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39963" y="1706118"/>
              <a:ext cx="92836" cy="927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43445" y="1561338"/>
              <a:ext cx="163575" cy="1734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19116" y="1561338"/>
              <a:ext cx="163576" cy="1734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8678" y="1560068"/>
              <a:ext cx="163322" cy="1757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12002" y="1560068"/>
              <a:ext cx="163322" cy="1757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24763" y="1560068"/>
              <a:ext cx="163817" cy="1757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55664" y="1554860"/>
              <a:ext cx="163068" cy="654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9645" y="1554860"/>
              <a:ext cx="163068" cy="654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20924" y="1554860"/>
              <a:ext cx="163068" cy="6540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43300" y="1554860"/>
              <a:ext cx="163068" cy="654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0844" y="1554860"/>
              <a:ext cx="163068" cy="6540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59091" y="1554860"/>
              <a:ext cx="163055" cy="6540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7007" y="1554860"/>
              <a:ext cx="163055" cy="654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4243" y="1503425"/>
              <a:ext cx="7443470" cy="288925"/>
            </a:xfrm>
            <a:custGeom>
              <a:avLst/>
              <a:gdLst/>
              <a:ahLst/>
              <a:cxnLst/>
              <a:rect l="l" t="t" r="r" b="b"/>
              <a:pathLst>
                <a:path w="7443470" h="288925">
                  <a:moveTo>
                    <a:pt x="6739877" y="6985"/>
                  </a:moveTo>
                  <a:lnTo>
                    <a:pt x="6808711" y="6985"/>
                  </a:lnTo>
                  <a:lnTo>
                    <a:pt x="6808711" y="281559"/>
                  </a:lnTo>
                  <a:lnTo>
                    <a:pt x="6739877" y="281559"/>
                  </a:lnTo>
                  <a:lnTo>
                    <a:pt x="6739877" y="6985"/>
                  </a:lnTo>
                </a:path>
                <a:path w="7443470" h="288925">
                  <a:moveTo>
                    <a:pt x="5107673" y="6985"/>
                  </a:moveTo>
                  <a:lnTo>
                    <a:pt x="5176507" y="6985"/>
                  </a:lnTo>
                  <a:lnTo>
                    <a:pt x="5176507" y="281559"/>
                  </a:lnTo>
                  <a:lnTo>
                    <a:pt x="5107673" y="281559"/>
                  </a:lnTo>
                  <a:lnTo>
                    <a:pt x="5107673" y="6985"/>
                  </a:lnTo>
                </a:path>
                <a:path w="7443470" h="288925">
                  <a:moveTo>
                    <a:pt x="7350239" y="0"/>
                  </a:moveTo>
                  <a:lnTo>
                    <a:pt x="7388005" y="7127"/>
                  </a:lnTo>
                  <a:lnTo>
                    <a:pt x="7430009" y="41997"/>
                  </a:lnTo>
                  <a:lnTo>
                    <a:pt x="7443457" y="100075"/>
                  </a:lnTo>
                  <a:lnTo>
                    <a:pt x="7443457" y="281559"/>
                  </a:lnTo>
                  <a:lnTo>
                    <a:pt x="7375385" y="281559"/>
                  </a:lnTo>
                  <a:lnTo>
                    <a:pt x="7375385" y="161289"/>
                  </a:lnTo>
                  <a:lnTo>
                    <a:pt x="7375101" y="138785"/>
                  </a:lnTo>
                  <a:lnTo>
                    <a:pt x="7370940" y="96012"/>
                  </a:lnTo>
                  <a:lnTo>
                    <a:pt x="7343381" y="65103"/>
                  </a:lnTo>
                  <a:lnTo>
                    <a:pt x="7328522" y="62991"/>
                  </a:lnTo>
                  <a:lnTo>
                    <a:pt x="7318497" y="63871"/>
                  </a:lnTo>
                  <a:lnTo>
                    <a:pt x="7285774" y="84657"/>
                  </a:lnTo>
                  <a:lnTo>
                    <a:pt x="7270620" y="123977"/>
                  </a:lnTo>
                  <a:lnTo>
                    <a:pt x="7268959" y="171323"/>
                  </a:lnTo>
                  <a:lnTo>
                    <a:pt x="7268959" y="281559"/>
                  </a:lnTo>
                  <a:lnTo>
                    <a:pt x="7199998" y="281559"/>
                  </a:lnTo>
                  <a:lnTo>
                    <a:pt x="7199998" y="6985"/>
                  </a:lnTo>
                  <a:lnTo>
                    <a:pt x="7268959" y="6985"/>
                  </a:lnTo>
                  <a:lnTo>
                    <a:pt x="7268959" y="35178"/>
                  </a:lnTo>
                  <a:lnTo>
                    <a:pt x="7280391" y="26035"/>
                  </a:lnTo>
                  <a:lnTo>
                    <a:pt x="7320949" y="4339"/>
                  </a:lnTo>
                  <a:lnTo>
                    <a:pt x="7340380" y="478"/>
                  </a:lnTo>
                  <a:lnTo>
                    <a:pt x="7350239" y="0"/>
                  </a:lnTo>
                </a:path>
                <a:path w="7443470" h="288925">
                  <a:moveTo>
                    <a:pt x="6999719" y="0"/>
                  </a:moveTo>
                  <a:lnTo>
                    <a:pt x="7055386" y="10929"/>
                  </a:lnTo>
                  <a:lnTo>
                    <a:pt x="7088938" y="30005"/>
                  </a:lnTo>
                  <a:lnTo>
                    <a:pt x="7126211" y="72136"/>
                  </a:lnTo>
                  <a:lnTo>
                    <a:pt x="7144177" y="125035"/>
                  </a:lnTo>
                  <a:lnTo>
                    <a:pt x="7145388" y="144018"/>
                  </a:lnTo>
                  <a:lnTo>
                    <a:pt x="7144175" y="163137"/>
                  </a:lnTo>
                  <a:lnTo>
                    <a:pt x="7126084" y="216662"/>
                  </a:lnTo>
                  <a:lnTo>
                    <a:pt x="7089168" y="259042"/>
                  </a:lnTo>
                  <a:lnTo>
                    <a:pt x="7038438" y="283781"/>
                  </a:lnTo>
                  <a:lnTo>
                    <a:pt x="6999973" y="288544"/>
                  </a:lnTo>
                  <a:lnTo>
                    <a:pt x="6971592" y="285922"/>
                  </a:lnTo>
                  <a:lnTo>
                    <a:pt x="6921213" y="264916"/>
                  </a:lnTo>
                  <a:lnTo>
                    <a:pt x="6881000" y="224410"/>
                  </a:lnTo>
                  <a:lnTo>
                    <a:pt x="6860096" y="173408"/>
                  </a:lnTo>
                  <a:lnTo>
                    <a:pt x="6857479" y="144525"/>
                  </a:lnTo>
                  <a:lnTo>
                    <a:pt x="6860432" y="113686"/>
                  </a:lnTo>
                  <a:lnTo>
                    <a:pt x="6884054" y="60104"/>
                  </a:lnTo>
                  <a:lnTo>
                    <a:pt x="6926156" y="21002"/>
                  </a:lnTo>
                  <a:lnTo>
                    <a:pt x="6973642" y="2333"/>
                  </a:lnTo>
                  <a:lnTo>
                    <a:pt x="6999719" y="0"/>
                  </a:lnTo>
                </a:path>
                <a:path w="7443470" h="288925">
                  <a:moveTo>
                    <a:pt x="6560299" y="0"/>
                  </a:moveTo>
                  <a:lnTo>
                    <a:pt x="6599050" y="4032"/>
                  </a:lnTo>
                  <a:lnTo>
                    <a:pt x="6649235" y="25229"/>
                  </a:lnTo>
                  <a:lnTo>
                    <a:pt x="6686918" y="62484"/>
                  </a:lnTo>
                  <a:lnTo>
                    <a:pt x="6629514" y="94107"/>
                  </a:lnTo>
                  <a:lnTo>
                    <a:pt x="6621515" y="86274"/>
                  </a:lnTo>
                  <a:lnTo>
                    <a:pt x="6613528" y="79740"/>
                  </a:lnTo>
                  <a:lnTo>
                    <a:pt x="6570866" y="64432"/>
                  </a:lnTo>
                  <a:lnTo>
                    <a:pt x="6560553" y="64008"/>
                  </a:lnTo>
                  <a:lnTo>
                    <a:pt x="6542217" y="65458"/>
                  </a:lnTo>
                  <a:lnTo>
                    <a:pt x="6498069" y="87122"/>
                  </a:lnTo>
                  <a:lnTo>
                    <a:pt x="6475691" y="128984"/>
                  </a:lnTo>
                  <a:lnTo>
                    <a:pt x="6474193" y="146176"/>
                  </a:lnTo>
                  <a:lnTo>
                    <a:pt x="6475641" y="162893"/>
                  </a:lnTo>
                  <a:lnTo>
                    <a:pt x="6497180" y="203326"/>
                  </a:lnTo>
                  <a:lnTo>
                    <a:pt x="6539792" y="224151"/>
                  </a:lnTo>
                  <a:lnTo>
                    <a:pt x="6557632" y="225551"/>
                  </a:lnTo>
                  <a:lnTo>
                    <a:pt x="6579418" y="223575"/>
                  </a:lnTo>
                  <a:lnTo>
                    <a:pt x="6598669" y="217646"/>
                  </a:lnTo>
                  <a:lnTo>
                    <a:pt x="6615371" y="207764"/>
                  </a:lnTo>
                  <a:lnTo>
                    <a:pt x="6629514" y="193928"/>
                  </a:lnTo>
                  <a:lnTo>
                    <a:pt x="6683870" y="231139"/>
                  </a:lnTo>
                  <a:lnTo>
                    <a:pt x="6659510" y="256236"/>
                  </a:lnTo>
                  <a:lnTo>
                    <a:pt x="6630625" y="274177"/>
                  </a:lnTo>
                  <a:lnTo>
                    <a:pt x="6597216" y="284950"/>
                  </a:lnTo>
                  <a:lnTo>
                    <a:pt x="6559283" y="288544"/>
                  </a:lnTo>
                  <a:lnTo>
                    <a:pt x="6525042" y="285873"/>
                  </a:lnTo>
                  <a:lnTo>
                    <a:pt x="6468325" y="264433"/>
                  </a:lnTo>
                  <a:lnTo>
                    <a:pt x="6427943" y="223279"/>
                  </a:lnTo>
                  <a:lnTo>
                    <a:pt x="6407421" y="173126"/>
                  </a:lnTo>
                  <a:lnTo>
                    <a:pt x="6404851" y="145287"/>
                  </a:lnTo>
                  <a:lnTo>
                    <a:pt x="6406091" y="125763"/>
                  </a:lnTo>
                  <a:lnTo>
                    <a:pt x="6424790" y="71882"/>
                  </a:lnTo>
                  <a:lnTo>
                    <a:pt x="6448698" y="41910"/>
                  </a:lnTo>
                  <a:lnTo>
                    <a:pt x="6480416" y="19176"/>
                  </a:lnTo>
                  <a:lnTo>
                    <a:pt x="6518214" y="4778"/>
                  </a:lnTo>
                  <a:lnTo>
                    <a:pt x="6538727" y="1192"/>
                  </a:lnTo>
                  <a:lnTo>
                    <a:pt x="6560299" y="0"/>
                  </a:lnTo>
                </a:path>
                <a:path w="7443470" h="288925">
                  <a:moveTo>
                    <a:pt x="6191491" y="0"/>
                  </a:moveTo>
                  <a:lnTo>
                    <a:pt x="6237846" y="9271"/>
                  </a:lnTo>
                  <a:lnTo>
                    <a:pt x="6277851" y="37337"/>
                  </a:lnTo>
                  <a:lnTo>
                    <a:pt x="6277851" y="6985"/>
                  </a:lnTo>
                  <a:lnTo>
                    <a:pt x="6346812" y="6985"/>
                  </a:lnTo>
                  <a:lnTo>
                    <a:pt x="6346812" y="281559"/>
                  </a:lnTo>
                  <a:lnTo>
                    <a:pt x="6277851" y="281559"/>
                  </a:lnTo>
                  <a:lnTo>
                    <a:pt x="6277851" y="252475"/>
                  </a:lnTo>
                  <a:lnTo>
                    <a:pt x="6267808" y="261409"/>
                  </a:lnTo>
                  <a:lnTo>
                    <a:pt x="6227081" y="283829"/>
                  </a:lnTo>
                  <a:lnTo>
                    <a:pt x="6193523" y="288544"/>
                  </a:lnTo>
                  <a:lnTo>
                    <a:pt x="6167833" y="285970"/>
                  </a:lnTo>
                  <a:lnTo>
                    <a:pt x="6121835" y="265344"/>
                  </a:lnTo>
                  <a:lnTo>
                    <a:pt x="6084573" y="225432"/>
                  </a:lnTo>
                  <a:lnTo>
                    <a:pt x="6065142" y="174188"/>
                  </a:lnTo>
                  <a:lnTo>
                    <a:pt x="6062713" y="144779"/>
                  </a:lnTo>
                  <a:lnTo>
                    <a:pt x="6065068" y="114417"/>
                  </a:lnTo>
                  <a:lnTo>
                    <a:pt x="6083876" y="62358"/>
                  </a:lnTo>
                  <a:lnTo>
                    <a:pt x="6120071" y="22824"/>
                  </a:lnTo>
                  <a:lnTo>
                    <a:pt x="6165652" y="2528"/>
                  </a:lnTo>
                  <a:lnTo>
                    <a:pt x="6191491" y="0"/>
                  </a:lnTo>
                </a:path>
                <a:path w="7443470" h="288925">
                  <a:moveTo>
                    <a:pt x="6013945" y="0"/>
                  </a:moveTo>
                  <a:lnTo>
                    <a:pt x="6020686" y="430"/>
                  </a:lnTo>
                  <a:lnTo>
                    <a:pt x="6027581" y="1730"/>
                  </a:lnTo>
                  <a:lnTo>
                    <a:pt x="6034644" y="3911"/>
                  </a:lnTo>
                  <a:lnTo>
                    <a:pt x="6041885" y="6985"/>
                  </a:lnTo>
                  <a:lnTo>
                    <a:pt x="6020422" y="66294"/>
                  </a:lnTo>
                  <a:lnTo>
                    <a:pt x="6012421" y="62229"/>
                  </a:lnTo>
                  <a:lnTo>
                    <a:pt x="6005817" y="60198"/>
                  </a:lnTo>
                  <a:lnTo>
                    <a:pt x="6000610" y="60198"/>
                  </a:lnTo>
                  <a:lnTo>
                    <a:pt x="5992938" y="61434"/>
                  </a:lnTo>
                  <a:lnTo>
                    <a:pt x="5968872" y="92126"/>
                  </a:lnTo>
                  <a:lnTo>
                    <a:pt x="5963435" y="130710"/>
                  </a:lnTo>
                  <a:lnTo>
                    <a:pt x="5962764" y="157099"/>
                  </a:lnTo>
                  <a:lnTo>
                    <a:pt x="5963018" y="170561"/>
                  </a:lnTo>
                  <a:lnTo>
                    <a:pt x="5963018" y="281559"/>
                  </a:lnTo>
                  <a:lnTo>
                    <a:pt x="5894565" y="281559"/>
                  </a:lnTo>
                  <a:lnTo>
                    <a:pt x="5894565" y="6985"/>
                  </a:lnTo>
                  <a:lnTo>
                    <a:pt x="5953620" y="6985"/>
                  </a:lnTo>
                  <a:lnTo>
                    <a:pt x="5953620" y="41656"/>
                  </a:lnTo>
                  <a:lnTo>
                    <a:pt x="5958787" y="32007"/>
                  </a:lnTo>
                  <a:lnTo>
                    <a:pt x="5987245" y="5947"/>
                  </a:lnTo>
                  <a:lnTo>
                    <a:pt x="6004632" y="664"/>
                  </a:lnTo>
                  <a:lnTo>
                    <a:pt x="6013945" y="0"/>
                  </a:lnTo>
                </a:path>
                <a:path w="7443470" h="288925">
                  <a:moveTo>
                    <a:pt x="5710669" y="0"/>
                  </a:moveTo>
                  <a:lnTo>
                    <a:pt x="5769486" y="10382"/>
                  </a:lnTo>
                  <a:lnTo>
                    <a:pt x="5816206" y="41528"/>
                  </a:lnTo>
                  <a:lnTo>
                    <a:pt x="5846606" y="89614"/>
                  </a:lnTo>
                  <a:lnTo>
                    <a:pt x="5856719" y="151129"/>
                  </a:lnTo>
                  <a:lnTo>
                    <a:pt x="5856465" y="164211"/>
                  </a:lnTo>
                  <a:lnTo>
                    <a:pt x="5635231" y="164211"/>
                  </a:lnTo>
                  <a:lnTo>
                    <a:pt x="5638686" y="178063"/>
                  </a:lnTo>
                  <a:lnTo>
                    <a:pt x="5660885" y="210693"/>
                  </a:lnTo>
                  <a:lnTo>
                    <a:pt x="5698568" y="226891"/>
                  </a:lnTo>
                  <a:lnTo>
                    <a:pt x="5713971" y="227964"/>
                  </a:lnTo>
                  <a:lnTo>
                    <a:pt x="5732618" y="226294"/>
                  </a:lnTo>
                  <a:lnTo>
                    <a:pt x="5749896" y="221265"/>
                  </a:lnTo>
                  <a:lnTo>
                    <a:pt x="5765817" y="212855"/>
                  </a:lnTo>
                  <a:lnTo>
                    <a:pt x="5780392" y="201040"/>
                  </a:lnTo>
                  <a:lnTo>
                    <a:pt x="5838304" y="228219"/>
                  </a:lnTo>
                  <a:lnTo>
                    <a:pt x="5800978" y="265402"/>
                  </a:lnTo>
                  <a:lnTo>
                    <a:pt x="5753277" y="284845"/>
                  </a:lnTo>
                  <a:lnTo>
                    <a:pt x="5714479" y="288544"/>
                  </a:lnTo>
                  <a:lnTo>
                    <a:pt x="5683689" y="285996"/>
                  </a:lnTo>
                  <a:lnTo>
                    <a:pt x="5631111" y="265612"/>
                  </a:lnTo>
                  <a:lnTo>
                    <a:pt x="5591561" y="226127"/>
                  </a:lnTo>
                  <a:lnTo>
                    <a:pt x="5571229" y="175160"/>
                  </a:lnTo>
                  <a:lnTo>
                    <a:pt x="5568683" y="145796"/>
                  </a:lnTo>
                  <a:lnTo>
                    <a:pt x="5571209" y="115698"/>
                  </a:lnTo>
                  <a:lnTo>
                    <a:pt x="5591454" y="63553"/>
                  </a:lnTo>
                  <a:lnTo>
                    <a:pt x="5630695" y="23360"/>
                  </a:lnTo>
                  <a:lnTo>
                    <a:pt x="5681455" y="2595"/>
                  </a:lnTo>
                  <a:lnTo>
                    <a:pt x="5710669" y="0"/>
                  </a:lnTo>
                </a:path>
                <a:path w="7443470" h="288925">
                  <a:moveTo>
                    <a:pt x="4964290" y="0"/>
                  </a:moveTo>
                  <a:lnTo>
                    <a:pt x="5002652" y="6590"/>
                  </a:lnTo>
                  <a:lnTo>
                    <a:pt x="5036394" y="25987"/>
                  </a:lnTo>
                  <a:lnTo>
                    <a:pt x="5054587" y="45338"/>
                  </a:lnTo>
                  <a:lnTo>
                    <a:pt x="5012042" y="88011"/>
                  </a:lnTo>
                  <a:lnTo>
                    <a:pt x="4999302" y="76749"/>
                  </a:lnTo>
                  <a:lnTo>
                    <a:pt x="4987182" y="68691"/>
                  </a:lnTo>
                  <a:lnTo>
                    <a:pt x="4975680" y="63847"/>
                  </a:lnTo>
                  <a:lnTo>
                    <a:pt x="4964798" y="62229"/>
                  </a:lnTo>
                  <a:lnTo>
                    <a:pt x="4957051" y="62229"/>
                  </a:lnTo>
                  <a:lnTo>
                    <a:pt x="4951082" y="63881"/>
                  </a:lnTo>
                  <a:lnTo>
                    <a:pt x="4946637" y="67183"/>
                  </a:lnTo>
                  <a:lnTo>
                    <a:pt x="4942319" y="70485"/>
                  </a:lnTo>
                  <a:lnTo>
                    <a:pt x="4940033" y="74549"/>
                  </a:lnTo>
                  <a:lnTo>
                    <a:pt x="4940033" y="79375"/>
                  </a:lnTo>
                  <a:lnTo>
                    <a:pt x="4940033" y="83185"/>
                  </a:lnTo>
                  <a:lnTo>
                    <a:pt x="4964798" y="102362"/>
                  </a:lnTo>
                  <a:lnTo>
                    <a:pt x="4990071" y="115062"/>
                  </a:lnTo>
                  <a:lnTo>
                    <a:pt x="5023678" y="134874"/>
                  </a:lnTo>
                  <a:lnTo>
                    <a:pt x="5051309" y="165764"/>
                  </a:lnTo>
                  <a:lnTo>
                    <a:pt x="5059667" y="203073"/>
                  </a:lnTo>
                  <a:lnTo>
                    <a:pt x="5057978" y="220599"/>
                  </a:lnTo>
                  <a:lnTo>
                    <a:pt x="5032743" y="264033"/>
                  </a:lnTo>
                  <a:lnTo>
                    <a:pt x="4982165" y="287018"/>
                  </a:lnTo>
                  <a:lnTo>
                    <a:pt x="4960734" y="288544"/>
                  </a:lnTo>
                  <a:lnTo>
                    <a:pt x="4932252" y="285615"/>
                  </a:lnTo>
                  <a:lnTo>
                    <a:pt x="4906806" y="276828"/>
                  </a:lnTo>
                  <a:lnTo>
                    <a:pt x="4884385" y="262183"/>
                  </a:lnTo>
                  <a:lnTo>
                    <a:pt x="4864976" y="241681"/>
                  </a:lnTo>
                  <a:lnTo>
                    <a:pt x="4907267" y="195452"/>
                  </a:lnTo>
                  <a:lnTo>
                    <a:pt x="4913605" y="202168"/>
                  </a:lnTo>
                  <a:lnTo>
                    <a:pt x="4920443" y="208216"/>
                  </a:lnTo>
                  <a:lnTo>
                    <a:pt x="4958021" y="226421"/>
                  </a:lnTo>
                  <a:lnTo>
                    <a:pt x="4964544" y="226949"/>
                  </a:lnTo>
                  <a:lnTo>
                    <a:pt x="4973688" y="226949"/>
                  </a:lnTo>
                  <a:lnTo>
                    <a:pt x="4980927" y="224789"/>
                  </a:lnTo>
                  <a:lnTo>
                    <a:pt x="4986515" y="220472"/>
                  </a:lnTo>
                  <a:lnTo>
                    <a:pt x="4992103" y="216026"/>
                  </a:lnTo>
                  <a:lnTo>
                    <a:pt x="4994897" y="211074"/>
                  </a:lnTo>
                  <a:lnTo>
                    <a:pt x="4994897" y="205359"/>
                  </a:lnTo>
                  <a:lnTo>
                    <a:pt x="4964798" y="174244"/>
                  </a:lnTo>
                  <a:lnTo>
                    <a:pt x="4941557" y="162687"/>
                  </a:lnTo>
                  <a:lnTo>
                    <a:pt x="4912460" y="144853"/>
                  </a:lnTo>
                  <a:lnTo>
                    <a:pt x="4891662" y="124888"/>
                  </a:lnTo>
                  <a:lnTo>
                    <a:pt x="4879174" y="102804"/>
                  </a:lnTo>
                  <a:lnTo>
                    <a:pt x="4875009" y="78612"/>
                  </a:lnTo>
                  <a:lnTo>
                    <a:pt x="4876580" y="62993"/>
                  </a:lnTo>
                  <a:lnTo>
                    <a:pt x="4900155" y="23113"/>
                  </a:lnTo>
                  <a:lnTo>
                    <a:pt x="4945625" y="1432"/>
                  </a:lnTo>
                  <a:lnTo>
                    <a:pt x="4964290" y="0"/>
                  </a:lnTo>
                </a:path>
                <a:path w="7443470" h="288925">
                  <a:moveTo>
                    <a:pt x="4725911" y="0"/>
                  </a:moveTo>
                  <a:lnTo>
                    <a:pt x="4763677" y="7127"/>
                  </a:lnTo>
                  <a:lnTo>
                    <a:pt x="4805681" y="41997"/>
                  </a:lnTo>
                  <a:lnTo>
                    <a:pt x="4819129" y="100075"/>
                  </a:lnTo>
                  <a:lnTo>
                    <a:pt x="4819129" y="281559"/>
                  </a:lnTo>
                  <a:lnTo>
                    <a:pt x="4751057" y="281559"/>
                  </a:lnTo>
                  <a:lnTo>
                    <a:pt x="4751057" y="161289"/>
                  </a:lnTo>
                  <a:lnTo>
                    <a:pt x="4750773" y="138785"/>
                  </a:lnTo>
                  <a:lnTo>
                    <a:pt x="4746612" y="96012"/>
                  </a:lnTo>
                  <a:lnTo>
                    <a:pt x="4719053" y="65103"/>
                  </a:lnTo>
                  <a:lnTo>
                    <a:pt x="4704194" y="62991"/>
                  </a:lnTo>
                  <a:lnTo>
                    <a:pt x="4694169" y="63871"/>
                  </a:lnTo>
                  <a:lnTo>
                    <a:pt x="4661446" y="84657"/>
                  </a:lnTo>
                  <a:lnTo>
                    <a:pt x="4646292" y="123977"/>
                  </a:lnTo>
                  <a:lnTo>
                    <a:pt x="4644631" y="171323"/>
                  </a:lnTo>
                  <a:lnTo>
                    <a:pt x="4644631" y="281559"/>
                  </a:lnTo>
                  <a:lnTo>
                    <a:pt x="4575670" y="281559"/>
                  </a:lnTo>
                  <a:lnTo>
                    <a:pt x="4575670" y="6985"/>
                  </a:lnTo>
                  <a:lnTo>
                    <a:pt x="4644631" y="6985"/>
                  </a:lnTo>
                  <a:lnTo>
                    <a:pt x="4644631" y="35178"/>
                  </a:lnTo>
                  <a:lnTo>
                    <a:pt x="4656063" y="26035"/>
                  </a:lnTo>
                  <a:lnTo>
                    <a:pt x="4696621" y="4339"/>
                  </a:lnTo>
                  <a:lnTo>
                    <a:pt x="4716052" y="478"/>
                  </a:lnTo>
                  <a:lnTo>
                    <a:pt x="4725911" y="0"/>
                  </a:lnTo>
                </a:path>
                <a:path w="7443470" h="288925">
                  <a:moveTo>
                    <a:pt x="4375391" y="0"/>
                  </a:moveTo>
                  <a:lnTo>
                    <a:pt x="4431058" y="10929"/>
                  </a:lnTo>
                  <a:lnTo>
                    <a:pt x="4464610" y="30005"/>
                  </a:lnTo>
                  <a:lnTo>
                    <a:pt x="4501883" y="72136"/>
                  </a:lnTo>
                  <a:lnTo>
                    <a:pt x="4519849" y="125035"/>
                  </a:lnTo>
                  <a:lnTo>
                    <a:pt x="4521060" y="144018"/>
                  </a:lnTo>
                  <a:lnTo>
                    <a:pt x="4519847" y="163137"/>
                  </a:lnTo>
                  <a:lnTo>
                    <a:pt x="4501756" y="216662"/>
                  </a:lnTo>
                  <a:lnTo>
                    <a:pt x="4464840" y="259042"/>
                  </a:lnTo>
                  <a:lnTo>
                    <a:pt x="4414110" y="283781"/>
                  </a:lnTo>
                  <a:lnTo>
                    <a:pt x="4375645" y="288544"/>
                  </a:lnTo>
                  <a:lnTo>
                    <a:pt x="4347264" y="285922"/>
                  </a:lnTo>
                  <a:lnTo>
                    <a:pt x="4296885" y="264916"/>
                  </a:lnTo>
                  <a:lnTo>
                    <a:pt x="4256672" y="224410"/>
                  </a:lnTo>
                  <a:lnTo>
                    <a:pt x="4235768" y="173408"/>
                  </a:lnTo>
                  <a:lnTo>
                    <a:pt x="4233151" y="144525"/>
                  </a:lnTo>
                  <a:lnTo>
                    <a:pt x="4236104" y="113686"/>
                  </a:lnTo>
                  <a:lnTo>
                    <a:pt x="4259726" y="60104"/>
                  </a:lnTo>
                  <a:lnTo>
                    <a:pt x="4301828" y="21002"/>
                  </a:lnTo>
                  <a:lnTo>
                    <a:pt x="4349314" y="2333"/>
                  </a:lnTo>
                  <a:lnTo>
                    <a:pt x="4375391" y="0"/>
                  </a:lnTo>
                </a:path>
                <a:path w="7443470" h="288925">
                  <a:moveTo>
                    <a:pt x="4059415" y="0"/>
                  </a:moveTo>
                  <a:lnTo>
                    <a:pt x="4098166" y="4032"/>
                  </a:lnTo>
                  <a:lnTo>
                    <a:pt x="4148351" y="25229"/>
                  </a:lnTo>
                  <a:lnTo>
                    <a:pt x="4186034" y="62484"/>
                  </a:lnTo>
                  <a:lnTo>
                    <a:pt x="4128630" y="94107"/>
                  </a:lnTo>
                  <a:lnTo>
                    <a:pt x="4120631" y="86274"/>
                  </a:lnTo>
                  <a:lnTo>
                    <a:pt x="4112644" y="79740"/>
                  </a:lnTo>
                  <a:lnTo>
                    <a:pt x="4069982" y="64432"/>
                  </a:lnTo>
                  <a:lnTo>
                    <a:pt x="4059669" y="64008"/>
                  </a:lnTo>
                  <a:lnTo>
                    <a:pt x="4041333" y="65458"/>
                  </a:lnTo>
                  <a:lnTo>
                    <a:pt x="3997185" y="87122"/>
                  </a:lnTo>
                  <a:lnTo>
                    <a:pt x="3974807" y="128984"/>
                  </a:lnTo>
                  <a:lnTo>
                    <a:pt x="3973309" y="146176"/>
                  </a:lnTo>
                  <a:lnTo>
                    <a:pt x="3974757" y="162893"/>
                  </a:lnTo>
                  <a:lnTo>
                    <a:pt x="3996296" y="203326"/>
                  </a:lnTo>
                  <a:lnTo>
                    <a:pt x="4038908" y="224151"/>
                  </a:lnTo>
                  <a:lnTo>
                    <a:pt x="4056748" y="225551"/>
                  </a:lnTo>
                  <a:lnTo>
                    <a:pt x="4078534" y="223575"/>
                  </a:lnTo>
                  <a:lnTo>
                    <a:pt x="4097785" y="217646"/>
                  </a:lnTo>
                  <a:lnTo>
                    <a:pt x="4114487" y="207764"/>
                  </a:lnTo>
                  <a:lnTo>
                    <a:pt x="4128630" y="193928"/>
                  </a:lnTo>
                  <a:lnTo>
                    <a:pt x="4182986" y="231139"/>
                  </a:lnTo>
                  <a:lnTo>
                    <a:pt x="4158626" y="256236"/>
                  </a:lnTo>
                  <a:lnTo>
                    <a:pt x="4129741" y="274177"/>
                  </a:lnTo>
                  <a:lnTo>
                    <a:pt x="4096332" y="284950"/>
                  </a:lnTo>
                  <a:lnTo>
                    <a:pt x="4058399" y="288544"/>
                  </a:lnTo>
                  <a:lnTo>
                    <a:pt x="4024158" y="285873"/>
                  </a:lnTo>
                  <a:lnTo>
                    <a:pt x="3967441" y="264433"/>
                  </a:lnTo>
                  <a:lnTo>
                    <a:pt x="3927059" y="223279"/>
                  </a:lnTo>
                  <a:lnTo>
                    <a:pt x="3906537" y="173126"/>
                  </a:lnTo>
                  <a:lnTo>
                    <a:pt x="3903967" y="145287"/>
                  </a:lnTo>
                  <a:lnTo>
                    <a:pt x="3905207" y="125763"/>
                  </a:lnTo>
                  <a:lnTo>
                    <a:pt x="3923906" y="71882"/>
                  </a:lnTo>
                  <a:lnTo>
                    <a:pt x="3947814" y="41910"/>
                  </a:lnTo>
                  <a:lnTo>
                    <a:pt x="3979532" y="19176"/>
                  </a:lnTo>
                  <a:lnTo>
                    <a:pt x="4017330" y="4778"/>
                  </a:lnTo>
                  <a:lnTo>
                    <a:pt x="4037843" y="1192"/>
                  </a:lnTo>
                  <a:lnTo>
                    <a:pt x="4059415" y="0"/>
                  </a:lnTo>
                </a:path>
                <a:path w="7443470" h="288925">
                  <a:moveTo>
                    <a:pt x="3614915" y="0"/>
                  </a:moveTo>
                  <a:lnTo>
                    <a:pt x="3652681" y="7127"/>
                  </a:lnTo>
                  <a:lnTo>
                    <a:pt x="3694685" y="41997"/>
                  </a:lnTo>
                  <a:lnTo>
                    <a:pt x="3708133" y="100075"/>
                  </a:lnTo>
                  <a:lnTo>
                    <a:pt x="3708133" y="281559"/>
                  </a:lnTo>
                  <a:lnTo>
                    <a:pt x="3640061" y="281559"/>
                  </a:lnTo>
                  <a:lnTo>
                    <a:pt x="3640061" y="161289"/>
                  </a:lnTo>
                  <a:lnTo>
                    <a:pt x="3639777" y="138785"/>
                  </a:lnTo>
                  <a:lnTo>
                    <a:pt x="3635616" y="96012"/>
                  </a:lnTo>
                  <a:lnTo>
                    <a:pt x="3608057" y="65103"/>
                  </a:lnTo>
                  <a:lnTo>
                    <a:pt x="3593198" y="62991"/>
                  </a:lnTo>
                  <a:lnTo>
                    <a:pt x="3583173" y="63871"/>
                  </a:lnTo>
                  <a:lnTo>
                    <a:pt x="3550450" y="84657"/>
                  </a:lnTo>
                  <a:lnTo>
                    <a:pt x="3535296" y="123977"/>
                  </a:lnTo>
                  <a:lnTo>
                    <a:pt x="3533635" y="171323"/>
                  </a:lnTo>
                  <a:lnTo>
                    <a:pt x="3533635" y="281559"/>
                  </a:lnTo>
                  <a:lnTo>
                    <a:pt x="3464674" y="281559"/>
                  </a:lnTo>
                  <a:lnTo>
                    <a:pt x="3464674" y="6985"/>
                  </a:lnTo>
                  <a:lnTo>
                    <a:pt x="3533635" y="6985"/>
                  </a:lnTo>
                  <a:lnTo>
                    <a:pt x="3533635" y="35178"/>
                  </a:lnTo>
                  <a:lnTo>
                    <a:pt x="3545067" y="26035"/>
                  </a:lnTo>
                  <a:lnTo>
                    <a:pt x="3585625" y="4339"/>
                  </a:lnTo>
                  <a:lnTo>
                    <a:pt x="3605056" y="478"/>
                  </a:lnTo>
                  <a:lnTo>
                    <a:pt x="3614915" y="0"/>
                  </a:lnTo>
                </a:path>
                <a:path w="7443470" h="288925">
                  <a:moveTo>
                    <a:pt x="3264649" y="0"/>
                  </a:moveTo>
                  <a:lnTo>
                    <a:pt x="3323466" y="10382"/>
                  </a:lnTo>
                  <a:lnTo>
                    <a:pt x="3370186" y="41528"/>
                  </a:lnTo>
                  <a:lnTo>
                    <a:pt x="3400586" y="89614"/>
                  </a:lnTo>
                  <a:lnTo>
                    <a:pt x="3410699" y="151129"/>
                  </a:lnTo>
                  <a:lnTo>
                    <a:pt x="3410445" y="164211"/>
                  </a:lnTo>
                  <a:lnTo>
                    <a:pt x="3189211" y="164211"/>
                  </a:lnTo>
                  <a:lnTo>
                    <a:pt x="3192666" y="178063"/>
                  </a:lnTo>
                  <a:lnTo>
                    <a:pt x="3214865" y="210693"/>
                  </a:lnTo>
                  <a:lnTo>
                    <a:pt x="3252548" y="226891"/>
                  </a:lnTo>
                  <a:lnTo>
                    <a:pt x="3267951" y="227964"/>
                  </a:lnTo>
                  <a:lnTo>
                    <a:pt x="3286598" y="226294"/>
                  </a:lnTo>
                  <a:lnTo>
                    <a:pt x="3303876" y="221265"/>
                  </a:lnTo>
                  <a:lnTo>
                    <a:pt x="3319797" y="212855"/>
                  </a:lnTo>
                  <a:lnTo>
                    <a:pt x="3334372" y="201040"/>
                  </a:lnTo>
                  <a:lnTo>
                    <a:pt x="3392284" y="228219"/>
                  </a:lnTo>
                  <a:lnTo>
                    <a:pt x="3354958" y="265402"/>
                  </a:lnTo>
                  <a:lnTo>
                    <a:pt x="3307257" y="284845"/>
                  </a:lnTo>
                  <a:lnTo>
                    <a:pt x="3268459" y="288544"/>
                  </a:lnTo>
                  <a:lnTo>
                    <a:pt x="3237669" y="285996"/>
                  </a:lnTo>
                  <a:lnTo>
                    <a:pt x="3185091" y="265612"/>
                  </a:lnTo>
                  <a:lnTo>
                    <a:pt x="3145541" y="226127"/>
                  </a:lnTo>
                  <a:lnTo>
                    <a:pt x="3125209" y="175160"/>
                  </a:lnTo>
                  <a:lnTo>
                    <a:pt x="3122663" y="145796"/>
                  </a:lnTo>
                  <a:lnTo>
                    <a:pt x="3125189" y="115698"/>
                  </a:lnTo>
                  <a:lnTo>
                    <a:pt x="3145434" y="63553"/>
                  </a:lnTo>
                  <a:lnTo>
                    <a:pt x="3184675" y="23360"/>
                  </a:lnTo>
                  <a:lnTo>
                    <a:pt x="3235435" y="2595"/>
                  </a:lnTo>
                  <a:lnTo>
                    <a:pt x="3264649" y="0"/>
                  </a:lnTo>
                </a:path>
                <a:path w="7443470" h="288925">
                  <a:moveTo>
                    <a:pt x="2798305" y="0"/>
                  </a:moveTo>
                  <a:lnTo>
                    <a:pt x="2857122" y="10382"/>
                  </a:lnTo>
                  <a:lnTo>
                    <a:pt x="2903842" y="41528"/>
                  </a:lnTo>
                  <a:lnTo>
                    <a:pt x="2934242" y="89614"/>
                  </a:lnTo>
                  <a:lnTo>
                    <a:pt x="2944355" y="151129"/>
                  </a:lnTo>
                  <a:lnTo>
                    <a:pt x="2944101" y="164211"/>
                  </a:lnTo>
                  <a:lnTo>
                    <a:pt x="2722867" y="164211"/>
                  </a:lnTo>
                  <a:lnTo>
                    <a:pt x="2726322" y="178063"/>
                  </a:lnTo>
                  <a:lnTo>
                    <a:pt x="2748521" y="210693"/>
                  </a:lnTo>
                  <a:lnTo>
                    <a:pt x="2786204" y="226891"/>
                  </a:lnTo>
                  <a:lnTo>
                    <a:pt x="2801607" y="227964"/>
                  </a:lnTo>
                  <a:lnTo>
                    <a:pt x="2820254" y="226294"/>
                  </a:lnTo>
                  <a:lnTo>
                    <a:pt x="2837532" y="221265"/>
                  </a:lnTo>
                  <a:lnTo>
                    <a:pt x="2853453" y="212855"/>
                  </a:lnTo>
                  <a:lnTo>
                    <a:pt x="2868028" y="201040"/>
                  </a:lnTo>
                  <a:lnTo>
                    <a:pt x="2925940" y="228219"/>
                  </a:lnTo>
                  <a:lnTo>
                    <a:pt x="2888614" y="265402"/>
                  </a:lnTo>
                  <a:lnTo>
                    <a:pt x="2840913" y="284845"/>
                  </a:lnTo>
                  <a:lnTo>
                    <a:pt x="2802115" y="288544"/>
                  </a:lnTo>
                  <a:lnTo>
                    <a:pt x="2771325" y="285996"/>
                  </a:lnTo>
                  <a:lnTo>
                    <a:pt x="2718747" y="265612"/>
                  </a:lnTo>
                  <a:lnTo>
                    <a:pt x="2679197" y="226127"/>
                  </a:lnTo>
                  <a:lnTo>
                    <a:pt x="2658865" y="175160"/>
                  </a:lnTo>
                  <a:lnTo>
                    <a:pt x="2656319" y="145796"/>
                  </a:lnTo>
                  <a:lnTo>
                    <a:pt x="2658845" y="115698"/>
                  </a:lnTo>
                  <a:lnTo>
                    <a:pt x="2679090" y="63553"/>
                  </a:lnTo>
                  <a:lnTo>
                    <a:pt x="2718331" y="23360"/>
                  </a:lnTo>
                  <a:lnTo>
                    <a:pt x="2769091" y="2595"/>
                  </a:lnTo>
                  <a:lnTo>
                    <a:pt x="2798305" y="0"/>
                  </a:lnTo>
                </a:path>
                <a:path w="7443470" h="288925">
                  <a:moveTo>
                    <a:pt x="2518270" y="0"/>
                  </a:moveTo>
                  <a:lnTo>
                    <a:pt x="2556632" y="6590"/>
                  </a:lnTo>
                  <a:lnTo>
                    <a:pt x="2590374" y="25987"/>
                  </a:lnTo>
                  <a:lnTo>
                    <a:pt x="2608567" y="45338"/>
                  </a:lnTo>
                  <a:lnTo>
                    <a:pt x="2566022" y="88011"/>
                  </a:lnTo>
                  <a:lnTo>
                    <a:pt x="2553282" y="76749"/>
                  </a:lnTo>
                  <a:lnTo>
                    <a:pt x="2541162" y="68691"/>
                  </a:lnTo>
                  <a:lnTo>
                    <a:pt x="2529660" y="63847"/>
                  </a:lnTo>
                  <a:lnTo>
                    <a:pt x="2518778" y="62229"/>
                  </a:lnTo>
                  <a:lnTo>
                    <a:pt x="2511031" y="62229"/>
                  </a:lnTo>
                  <a:lnTo>
                    <a:pt x="2505062" y="63881"/>
                  </a:lnTo>
                  <a:lnTo>
                    <a:pt x="2500617" y="67183"/>
                  </a:lnTo>
                  <a:lnTo>
                    <a:pt x="2496299" y="70485"/>
                  </a:lnTo>
                  <a:lnTo>
                    <a:pt x="2494013" y="74549"/>
                  </a:lnTo>
                  <a:lnTo>
                    <a:pt x="2494013" y="79375"/>
                  </a:lnTo>
                  <a:lnTo>
                    <a:pt x="2494013" y="83185"/>
                  </a:lnTo>
                  <a:lnTo>
                    <a:pt x="2518778" y="102362"/>
                  </a:lnTo>
                  <a:lnTo>
                    <a:pt x="2544051" y="115062"/>
                  </a:lnTo>
                  <a:lnTo>
                    <a:pt x="2577658" y="134874"/>
                  </a:lnTo>
                  <a:lnTo>
                    <a:pt x="2605289" y="165764"/>
                  </a:lnTo>
                  <a:lnTo>
                    <a:pt x="2613647" y="203073"/>
                  </a:lnTo>
                  <a:lnTo>
                    <a:pt x="2611958" y="220599"/>
                  </a:lnTo>
                  <a:lnTo>
                    <a:pt x="2586723" y="264033"/>
                  </a:lnTo>
                  <a:lnTo>
                    <a:pt x="2536145" y="287018"/>
                  </a:lnTo>
                  <a:lnTo>
                    <a:pt x="2514714" y="288544"/>
                  </a:lnTo>
                  <a:lnTo>
                    <a:pt x="2486232" y="285615"/>
                  </a:lnTo>
                  <a:lnTo>
                    <a:pt x="2460786" y="276828"/>
                  </a:lnTo>
                  <a:lnTo>
                    <a:pt x="2438365" y="262183"/>
                  </a:lnTo>
                  <a:lnTo>
                    <a:pt x="2418956" y="241681"/>
                  </a:lnTo>
                  <a:lnTo>
                    <a:pt x="2461247" y="195452"/>
                  </a:lnTo>
                  <a:lnTo>
                    <a:pt x="2467585" y="202168"/>
                  </a:lnTo>
                  <a:lnTo>
                    <a:pt x="2474423" y="208216"/>
                  </a:lnTo>
                  <a:lnTo>
                    <a:pt x="2512001" y="226421"/>
                  </a:lnTo>
                  <a:lnTo>
                    <a:pt x="2518524" y="226949"/>
                  </a:lnTo>
                  <a:lnTo>
                    <a:pt x="2527668" y="226949"/>
                  </a:lnTo>
                  <a:lnTo>
                    <a:pt x="2534907" y="224789"/>
                  </a:lnTo>
                  <a:lnTo>
                    <a:pt x="2540495" y="220472"/>
                  </a:lnTo>
                  <a:lnTo>
                    <a:pt x="2546083" y="216026"/>
                  </a:lnTo>
                  <a:lnTo>
                    <a:pt x="2548877" y="211074"/>
                  </a:lnTo>
                  <a:lnTo>
                    <a:pt x="2548877" y="205359"/>
                  </a:lnTo>
                  <a:lnTo>
                    <a:pt x="2518778" y="174244"/>
                  </a:lnTo>
                  <a:lnTo>
                    <a:pt x="2495537" y="162687"/>
                  </a:lnTo>
                  <a:lnTo>
                    <a:pt x="2466440" y="144853"/>
                  </a:lnTo>
                  <a:lnTo>
                    <a:pt x="2445642" y="124888"/>
                  </a:lnTo>
                  <a:lnTo>
                    <a:pt x="2433154" y="102804"/>
                  </a:lnTo>
                  <a:lnTo>
                    <a:pt x="2428989" y="78612"/>
                  </a:lnTo>
                  <a:lnTo>
                    <a:pt x="2430560" y="62993"/>
                  </a:lnTo>
                  <a:lnTo>
                    <a:pt x="2454135" y="23113"/>
                  </a:lnTo>
                  <a:lnTo>
                    <a:pt x="2499605" y="1432"/>
                  </a:lnTo>
                  <a:lnTo>
                    <a:pt x="2518270" y="0"/>
                  </a:lnTo>
                </a:path>
                <a:path w="7443470" h="288925">
                  <a:moveTo>
                    <a:pt x="2379205" y="0"/>
                  </a:moveTo>
                  <a:lnTo>
                    <a:pt x="2385946" y="430"/>
                  </a:lnTo>
                  <a:lnTo>
                    <a:pt x="2392841" y="1730"/>
                  </a:lnTo>
                  <a:lnTo>
                    <a:pt x="2399904" y="3911"/>
                  </a:lnTo>
                  <a:lnTo>
                    <a:pt x="2407145" y="6985"/>
                  </a:lnTo>
                  <a:lnTo>
                    <a:pt x="2385682" y="66294"/>
                  </a:lnTo>
                  <a:lnTo>
                    <a:pt x="2377681" y="62229"/>
                  </a:lnTo>
                  <a:lnTo>
                    <a:pt x="2371077" y="60198"/>
                  </a:lnTo>
                  <a:lnTo>
                    <a:pt x="2365870" y="60198"/>
                  </a:lnTo>
                  <a:lnTo>
                    <a:pt x="2358198" y="61434"/>
                  </a:lnTo>
                  <a:lnTo>
                    <a:pt x="2334132" y="92126"/>
                  </a:lnTo>
                  <a:lnTo>
                    <a:pt x="2328695" y="130710"/>
                  </a:lnTo>
                  <a:lnTo>
                    <a:pt x="2328024" y="157099"/>
                  </a:lnTo>
                  <a:lnTo>
                    <a:pt x="2328278" y="170561"/>
                  </a:lnTo>
                  <a:lnTo>
                    <a:pt x="2328278" y="281559"/>
                  </a:lnTo>
                  <a:lnTo>
                    <a:pt x="2259825" y="281559"/>
                  </a:lnTo>
                  <a:lnTo>
                    <a:pt x="2259825" y="6985"/>
                  </a:lnTo>
                  <a:lnTo>
                    <a:pt x="2318880" y="6985"/>
                  </a:lnTo>
                  <a:lnTo>
                    <a:pt x="2318880" y="41656"/>
                  </a:lnTo>
                  <a:lnTo>
                    <a:pt x="2324047" y="32007"/>
                  </a:lnTo>
                  <a:lnTo>
                    <a:pt x="2352505" y="5947"/>
                  </a:lnTo>
                  <a:lnTo>
                    <a:pt x="2369892" y="664"/>
                  </a:lnTo>
                  <a:lnTo>
                    <a:pt x="2379205" y="0"/>
                  </a:lnTo>
                </a:path>
                <a:path w="7443470" h="288925">
                  <a:moveTo>
                    <a:pt x="2075929" y="0"/>
                  </a:moveTo>
                  <a:lnTo>
                    <a:pt x="2134746" y="10382"/>
                  </a:lnTo>
                  <a:lnTo>
                    <a:pt x="2181466" y="41528"/>
                  </a:lnTo>
                  <a:lnTo>
                    <a:pt x="2211866" y="89614"/>
                  </a:lnTo>
                  <a:lnTo>
                    <a:pt x="2221979" y="151129"/>
                  </a:lnTo>
                  <a:lnTo>
                    <a:pt x="2221725" y="164211"/>
                  </a:lnTo>
                  <a:lnTo>
                    <a:pt x="2000491" y="164211"/>
                  </a:lnTo>
                  <a:lnTo>
                    <a:pt x="2003946" y="178063"/>
                  </a:lnTo>
                  <a:lnTo>
                    <a:pt x="2026145" y="210693"/>
                  </a:lnTo>
                  <a:lnTo>
                    <a:pt x="2063828" y="226891"/>
                  </a:lnTo>
                  <a:lnTo>
                    <a:pt x="2079231" y="227964"/>
                  </a:lnTo>
                  <a:lnTo>
                    <a:pt x="2097878" y="226294"/>
                  </a:lnTo>
                  <a:lnTo>
                    <a:pt x="2115156" y="221265"/>
                  </a:lnTo>
                  <a:lnTo>
                    <a:pt x="2131077" y="212855"/>
                  </a:lnTo>
                  <a:lnTo>
                    <a:pt x="2145652" y="201040"/>
                  </a:lnTo>
                  <a:lnTo>
                    <a:pt x="2203564" y="228219"/>
                  </a:lnTo>
                  <a:lnTo>
                    <a:pt x="2166238" y="265402"/>
                  </a:lnTo>
                  <a:lnTo>
                    <a:pt x="2118537" y="284845"/>
                  </a:lnTo>
                  <a:lnTo>
                    <a:pt x="2079739" y="288544"/>
                  </a:lnTo>
                  <a:lnTo>
                    <a:pt x="2048949" y="285996"/>
                  </a:lnTo>
                  <a:lnTo>
                    <a:pt x="1996371" y="265612"/>
                  </a:lnTo>
                  <a:lnTo>
                    <a:pt x="1956821" y="226127"/>
                  </a:lnTo>
                  <a:lnTo>
                    <a:pt x="1936489" y="175160"/>
                  </a:lnTo>
                  <a:lnTo>
                    <a:pt x="1933943" y="145796"/>
                  </a:lnTo>
                  <a:lnTo>
                    <a:pt x="1936469" y="115698"/>
                  </a:lnTo>
                  <a:lnTo>
                    <a:pt x="1956714" y="63553"/>
                  </a:lnTo>
                  <a:lnTo>
                    <a:pt x="1995955" y="23360"/>
                  </a:lnTo>
                  <a:lnTo>
                    <a:pt x="2046715" y="2595"/>
                  </a:lnTo>
                  <a:lnTo>
                    <a:pt x="2075929" y="0"/>
                  </a:lnTo>
                </a:path>
                <a:path w="7443470" h="288925">
                  <a:moveTo>
                    <a:pt x="1786115" y="0"/>
                  </a:moveTo>
                  <a:lnTo>
                    <a:pt x="1823881" y="7127"/>
                  </a:lnTo>
                  <a:lnTo>
                    <a:pt x="1865885" y="41997"/>
                  </a:lnTo>
                  <a:lnTo>
                    <a:pt x="1879333" y="100075"/>
                  </a:lnTo>
                  <a:lnTo>
                    <a:pt x="1879333" y="281559"/>
                  </a:lnTo>
                  <a:lnTo>
                    <a:pt x="1811261" y="281559"/>
                  </a:lnTo>
                  <a:lnTo>
                    <a:pt x="1811261" y="161289"/>
                  </a:lnTo>
                  <a:lnTo>
                    <a:pt x="1810977" y="138785"/>
                  </a:lnTo>
                  <a:lnTo>
                    <a:pt x="1806816" y="96012"/>
                  </a:lnTo>
                  <a:lnTo>
                    <a:pt x="1779257" y="65103"/>
                  </a:lnTo>
                  <a:lnTo>
                    <a:pt x="1764398" y="62991"/>
                  </a:lnTo>
                  <a:lnTo>
                    <a:pt x="1754373" y="63871"/>
                  </a:lnTo>
                  <a:lnTo>
                    <a:pt x="1721650" y="84657"/>
                  </a:lnTo>
                  <a:lnTo>
                    <a:pt x="1706496" y="123977"/>
                  </a:lnTo>
                  <a:lnTo>
                    <a:pt x="1704835" y="171323"/>
                  </a:lnTo>
                  <a:lnTo>
                    <a:pt x="1704835" y="281559"/>
                  </a:lnTo>
                  <a:lnTo>
                    <a:pt x="1635874" y="281559"/>
                  </a:lnTo>
                  <a:lnTo>
                    <a:pt x="1635874" y="6985"/>
                  </a:lnTo>
                  <a:lnTo>
                    <a:pt x="1704835" y="6985"/>
                  </a:lnTo>
                  <a:lnTo>
                    <a:pt x="1704835" y="35178"/>
                  </a:lnTo>
                  <a:lnTo>
                    <a:pt x="1716267" y="26035"/>
                  </a:lnTo>
                  <a:lnTo>
                    <a:pt x="1756825" y="4339"/>
                  </a:lnTo>
                  <a:lnTo>
                    <a:pt x="1776256" y="478"/>
                  </a:lnTo>
                  <a:lnTo>
                    <a:pt x="1786115" y="0"/>
                  </a:lnTo>
                </a:path>
                <a:path w="7443470" h="288925">
                  <a:moveTo>
                    <a:pt x="1435849" y="0"/>
                  </a:moveTo>
                  <a:lnTo>
                    <a:pt x="1494666" y="10382"/>
                  </a:lnTo>
                  <a:lnTo>
                    <a:pt x="1541386" y="41528"/>
                  </a:lnTo>
                  <a:lnTo>
                    <a:pt x="1571786" y="89614"/>
                  </a:lnTo>
                  <a:lnTo>
                    <a:pt x="1581899" y="151129"/>
                  </a:lnTo>
                  <a:lnTo>
                    <a:pt x="1581645" y="164211"/>
                  </a:lnTo>
                  <a:lnTo>
                    <a:pt x="1360411" y="164211"/>
                  </a:lnTo>
                  <a:lnTo>
                    <a:pt x="1363866" y="178063"/>
                  </a:lnTo>
                  <a:lnTo>
                    <a:pt x="1386065" y="210693"/>
                  </a:lnTo>
                  <a:lnTo>
                    <a:pt x="1423748" y="226891"/>
                  </a:lnTo>
                  <a:lnTo>
                    <a:pt x="1439151" y="227964"/>
                  </a:lnTo>
                  <a:lnTo>
                    <a:pt x="1457798" y="226294"/>
                  </a:lnTo>
                  <a:lnTo>
                    <a:pt x="1475076" y="221265"/>
                  </a:lnTo>
                  <a:lnTo>
                    <a:pt x="1490997" y="212855"/>
                  </a:lnTo>
                  <a:lnTo>
                    <a:pt x="1505572" y="201040"/>
                  </a:lnTo>
                  <a:lnTo>
                    <a:pt x="1563484" y="228219"/>
                  </a:lnTo>
                  <a:lnTo>
                    <a:pt x="1526158" y="265402"/>
                  </a:lnTo>
                  <a:lnTo>
                    <a:pt x="1478457" y="284845"/>
                  </a:lnTo>
                  <a:lnTo>
                    <a:pt x="1439659" y="288544"/>
                  </a:lnTo>
                  <a:lnTo>
                    <a:pt x="1408869" y="285996"/>
                  </a:lnTo>
                  <a:lnTo>
                    <a:pt x="1356291" y="265612"/>
                  </a:lnTo>
                  <a:lnTo>
                    <a:pt x="1316741" y="226127"/>
                  </a:lnTo>
                  <a:lnTo>
                    <a:pt x="1296409" y="175160"/>
                  </a:lnTo>
                  <a:lnTo>
                    <a:pt x="1293863" y="145796"/>
                  </a:lnTo>
                  <a:lnTo>
                    <a:pt x="1296389" y="115698"/>
                  </a:lnTo>
                  <a:lnTo>
                    <a:pt x="1316634" y="63553"/>
                  </a:lnTo>
                  <a:lnTo>
                    <a:pt x="1355875" y="23360"/>
                  </a:lnTo>
                  <a:lnTo>
                    <a:pt x="1406635" y="2595"/>
                  </a:lnTo>
                  <a:lnTo>
                    <a:pt x="1435849" y="0"/>
                  </a:lnTo>
                </a:path>
                <a:path w="7443470" h="288925">
                  <a:moveTo>
                    <a:pt x="814108" y="0"/>
                  </a:moveTo>
                  <a:lnTo>
                    <a:pt x="872885" y="10382"/>
                  </a:lnTo>
                  <a:lnTo>
                    <a:pt x="919556" y="41528"/>
                  </a:lnTo>
                  <a:lnTo>
                    <a:pt x="949990" y="89614"/>
                  </a:lnTo>
                  <a:lnTo>
                    <a:pt x="960107" y="151129"/>
                  </a:lnTo>
                  <a:lnTo>
                    <a:pt x="959853" y="164211"/>
                  </a:lnTo>
                  <a:lnTo>
                    <a:pt x="738682" y="164211"/>
                  </a:lnTo>
                  <a:lnTo>
                    <a:pt x="742076" y="178063"/>
                  </a:lnTo>
                  <a:lnTo>
                    <a:pt x="764286" y="210693"/>
                  </a:lnTo>
                  <a:lnTo>
                    <a:pt x="801956" y="226891"/>
                  </a:lnTo>
                  <a:lnTo>
                    <a:pt x="817384" y="227964"/>
                  </a:lnTo>
                  <a:lnTo>
                    <a:pt x="836003" y="226294"/>
                  </a:lnTo>
                  <a:lnTo>
                    <a:pt x="853266" y="221265"/>
                  </a:lnTo>
                  <a:lnTo>
                    <a:pt x="869175" y="212855"/>
                  </a:lnTo>
                  <a:lnTo>
                    <a:pt x="883729" y="201040"/>
                  </a:lnTo>
                  <a:lnTo>
                    <a:pt x="941755" y="228219"/>
                  </a:lnTo>
                  <a:lnTo>
                    <a:pt x="904386" y="265402"/>
                  </a:lnTo>
                  <a:lnTo>
                    <a:pt x="856678" y="284845"/>
                  </a:lnTo>
                  <a:lnTo>
                    <a:pt x="817892" y="288544"/>
                  </a:lnTo>
                  <a:lnTo>
                    <a:pt x="787100" y="285996"/>
                  </a:lnTo>
                  <a:lnTo>
                    <a:pt x="734503" y="265612"/>
                  </a:lnTo>
                  <a:lnTo>
                    <a:pt x="694929" y="226127"/>
                  </a:lnTo>
                  <a:lnTo>
                    <a:pt x="674622" y="175160"/>
                  </a:lnTo>
                  <a:lnTo>
                    <a:pt x="672083" y="145796"/>
                  </a:lnTo>
                  <a:lnTo>
                    <a:pt x="674613" y="115698"/>
                  </a:lnTo>
                  <a:lnTo>
                    <a:pt x="694854" y="63553"/>
                  </a:lnTo>
                  <a:lnTo>
                    <a:pt x="734098" y="23360"/>
                  </a:lnTo>
                  <a:lnTo>
                    <a:pt x="784866" y="2595"/>
                  </a:lnTo>
                  <a:lnTo>
                    <a:pt x="814108" y="0"/>
                  </a:lnTo>
                </a:path>
                <a:path w="7443470" h="288925">
                  <a:moveTo>
                    <a:pt x="142024" y="0"/>
                  </a:moveTo>
                  <a:lnTo>
                    <a:pt x="200801" y="10382"/>
                  </a:lnTo>
                  <a:lnTo>
                    <a:pt x="247472" y="41528"/>
                  </a:lnTo>
                  <a:lnTo>
                    <a:pt x="277933" y="89614"/>
                  </a:lnTo>
                  <a:lnTo>
                    <a:pt x="288086" y="151129"/>
                  </a:lnTo>
                  <a:lnTo>
                    <a:pt x="287832" y="164211"/>
                  </a:lnTo>
                  <a:lnTo>
                    <a:pt x="66598" y="164211"/>
                  </a:lnTo>
                  <a:lnTo>
                    <a:pt x="69992" y="178063"/>
                  </a:lnTo>
                  <a:lnTo>
                    <a:pt x="92201" y="210693"/>
                  </a:lnTo>
                  <a:lnTo>
                    <a:pt x="129872" y="226891"/>
                  </a:lnTo>
                  <a:lnTo>
                    <a:pt x="145300" y="227964"/>
                  </a:lnTo>
                  <a:lnTo>
                    <a:pt x="163919" y="226294"/>
                  </a:lnTo>
                  <a:lnTo>
                    <a:pt x="181182" y="221265"/>
                  </a:lnTo>
                  <a:lnTo>
                    <a:pt x="197091" y="212855"/>
                  </a:lnTo>
                  <a:lnTo>
                    <a:pt x="211645" y="201040"/>
                  </a:lnTo>
                  <a:lnTo>
                    <a:pt x="269671" y="228219"/>
                  </a:lnTo>
                  <a:lnTo>
                    <a:pt x="232302" y="265402"/>
                  </a:lnTo>
                  <a:lnTo>
                    <a:pt x="184594" y="284845"/>
                  </a:lnTo>
                  <a:lnTo>
                    <a:pt x="145808" y="288544"/>
                  </a:lnTo>
                  <a:lnTo>
                    <a:pt x="115016" y="285996"/>
                  </a:lnTo>
                  <a:lnTo>
                    <a:pt x="62419" y="265612"/>
                  </a:lnTo>
                  <a:lnTo>
                    <a:pt x="22845" y="226127"/>
                  </a:lnTo>
                  <a:lnTo>
                    <a:pt x="2538" y="175160"/>
                  </a:lnTo>
                  <a:lnTo>
                    <a:pt x="0" y="145796"/>
                  </a:lnTo>
                  <a:lnTo>
                    <a:pt x="2529" y="115698"/>
                  </a:lnTo>
                  <a:lnTo>
                    <a:pt x="22770" y="63553"/>
                  </a:lnTo>
                  <a:lnTo>
                    <a:pt x="62014" y="23360"/>
                  </a:lnTo>
                  <a:lnTo>
                    <a:pt x="112782" y="2595"/>
                  </a:lnTo>
                  <a:lnTo>
                    <a:pt x="142024" y="0"/>
                  </a:lnTo>
                </a:path>
              </a:pathLst>
            </a:custGeom>
            <a:ln w="13716">
              <a:solidFill>
                <a:srgbClr val="112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009" y="1475105"/>
              <a:ext cx="166338" cy="2477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1404493"/>
              <a:ext cx="5834380" cy="387985"/>
            </a:xfrm>
            <a:custGeom>
              <a:avLst/>
              <a:gdLst/>
              <a:ahLst/>
              <a:cxnLst/>
              <a:rect l="l" t="t" r="r" b="b"/>
              <a:pathLst>
                <a:path w="5834380" h="387985">
                  <a:moveTo>
                    <a:pt x="0" y="9398"/>
                  </a:moveTo>
                  <a:lnTo>
                    <a:pt x="67419" y="9398"/>
                  </a:lnTo>
                  <a:lnTo>
                    <a:pt x="105272" y="10640"/>
                  </a:lnTo>
                  <a:lnTo>
                    <a:pt x="165383" y="20649"/>
                  </a:lnTo>
                  <a:lnTo>
                    <a:pt x="206435" y="41036"/>
                  </a:lnTo>
                  <a:lnTo>
                    <a:pt x="238825" y="73612"/>
                  </a:lnTo>
                  <a:lnTo>
                    <a:pt x="263559" y="118139"/>
                  </a:lnTo>
                  <a:lnTo>
                    <a:pt x="276285" y="170856"/>
                  </a:lnTo>
                  <a:lnTo>
                    <a:pt x="277876" y="200025"/>
                  </a:lnTo>
                  <a:lnTo>
                    <a:pt x="276985" y="221027"/>
                  </a:lnTo>
                  <a:lnTo>
                    <a:pt x="269866" y="260461"/>
                  </a:lnTo>
                  <a:lnTo>
                    <a:pt x="255838" y="296112"/>
                  </a:lnTo>
                  <a:lnTo>
                    <a:pt x="224320" y="338582"/>
                  </a:lnTo>
                  <a:lnTo>
                    <a:pt x="184361" y="365871"/>
                  </a:lnTo>
                  <a:lnTo>
                    <a:pt x="130051" y="378206"/>
                  </a:lnTo>
                  <a:lnTo>
                    <a:pt x="68680" y="380492"/>
                  </a:lnTo>
                  <a:lnTo>
                    <a:pt x="0" y="380492"/>
                  </a:lnTo>
                </a:path>
                <a:path w="5834380" h="387985">
                  <a:moveTo>
                    <a:pt x="1483868" y="4826"/>
                  </a:moveTo>
                  <a:lnTo>
                    <a:pt x="1552702" y="4826"/>
                  </a:lnTo>
                  <a:lnTo>
                    <a:pt x="1552702" y="105918"/>
                  </a:lnTo>
                  <a:lnTo>
                    <a:pt x="1593596" y="105918"/>
                  </a:lnTo>
                  <a:lnTo>
                    <a:pt x="1593596" y="165227"/>
                  </a:lnTo>
                  <a:lnTo>
                    <a:pt x="1552702" y="165227"/>
                  </a:lnTo>
                  <a:lnTo>
                    <a:pt x="1552702" y="380492"/>
                  </a:lnTo>
                  <a:lnTo>
                    <a:pt x="1483868" y="380492"/>
                  </a:lnTo>
                  <a:lnTo>
                    <a:pt x="1483868" y="165227"/>
                  </a:lnTo>
                  <a:lnTo>
                    <a:pt x="1448562" y="165227"/>
                  </a:lnTo>
                  <a:lnTo>
                    <a:pt x="1448562" y="105918"/>
                  </a:lnTo>
                  <a:lnTo>
                    <a:pt x="1483868" y="105918"/>
                  </a:lnTo>
                  <a:lnTo>
                    <a:pt x="1483868" y="4826"/>
                  </a:lnTo>
                </a:path>
                <a:path w="5834380" h="387985">
                  <a:moveTo>
                    <a:pt x="5765419" y="0"/>
                  </a:moveTo>
                  <a:lnTo>
                    <a:pt x="5834380" y="0"/>
                  </a:lnTo>
                  <a:lnTo>
                    <a:pt x="5834380" y="380492"/>
                  </a:lnTo>
                  <a:lnTo>
                    <a:pt x="5765419" y="380492"/>
                  </a:lnTo>
                  <a:lnTo>
                    <a:pt x="5765419" y="351409"/>
                  </a:lnTo>
                  <a:lnTo>
                    <a:pt x="5755376" y="360342"/>
                  </a:lnTo>
                  <a:lnTo>
                    <a:pt x="5714648" y="382762"/>
                  </a:lnTo>
                  <a:lnTo>
                    <a:pt x="5681091" y="387477"/>
                  </a:lnTo>
                  <a:lnTo>
                    <a:pt x="5655401" y="384903"/>
                  </a:lnTo>
                  <a:lnTo>
                    <a:pt x="5609403" y="364277"/>
                  </a:lnTo>
                  <a:lnTo>
                    <a:pt x="5572140" y="324365"/>
                  </a:lnTo>
                  <a:lnTo>
                    <a:pt x="5552709" y="273121"/>
                  </a:lnTo>
                  <a:lnTo>
                    <a:pt x="5550281" y="243712"/>
                  </a:lnTo>
                  <a:lnTo>
                    <a:pt x="5552636" y="213350"/>
                  </a:lnTo>
                  <a:lnTo>
                    <a:pt x="5571444" y="161291"/>
                  </a:lnTo>
                  <a:lnTo>
                    <a:pt x="5607639" y="121757"/>
                  </a:lnTo>
                  <a:lnTo>
                    <a:pt x="5653220" y="101461"/>
                  </a:lnTo>
                  <a:lnTo>
                    <a:pt x="5679059" y="98933"/>
                  </a:lnTo>
                  <a:lnTo>
                    <a:pt x="5691231" y="99506"/>
                  </a:lnTo>
                  <a:lnTo>
                    <a:pt x="5736058" y="113464"/>
                  </a:lnTo>
                  <a:lnTo>
                    <a:pt x="5765419" y="136271"/>
                  </a:lnTo>
                  <a:lnTo>
                    <a:pt x="5765419" y="0"/>
                  </a:lnTo>
                </a:path>
                <a:path w="5834380" h="387985">
                  <a:moveTo>
                    <a:pt x="666292" y="0"/>
                  </a:moveTo>
                  <a:lnTo>
                    <a:pt x="734656" y="0"/>
                  </a:lnTo>
                  <a:lnTo>
                    <a:pt x="734656" y="136271"/>
                  </a:lnTo>
                  <a:lnTo>
                    <a:pt x="744179" y="127509"/>
                  </a:lnTo>
                  <a:lnTo>
                    <a:pt x="786054" y="104130"/>
                  </a:lnTo>
                  <a:lnTo>
                    <a:pt x="821436" y="98933"/>
                  </a:lnTo>
                  <a:lnTo>
                    <a:pt x="847289" y="101461"/>
                  </a:lnTo>
                  <a:lnTo>
                    <a:pt x="892946" y="121757"/>
                  </a:lnTo>
                  <a:lnTo>
                    <a:pt x="929193" y="161291"/>
                  </a:lnTo>
                  <a:lnTo>
                    <a:pt x="947990" y="213350"/>
                  </a:lnTo>
                  <a:lnTo>
                    <a:pt x="950341" y="243712"/>
                  </a:lnTo>
                  <a:lnTo>
                    <a:pt x="947912" y="273121"/>
                  </a:lnTo>
                  <a:lnTo>
                    <a:pt x="928486" y="324365"/>
                  </a:lnTo>
                  <a:lnTo>
                    <a:pt x="891170" y="364277"/>
                  </a:lnTo>
                  <a:lnTo>
                    <a:pt x="845131" y="384903"/>
                  </a:lnTo>
                  <a:lnTo>
                    <a:pt x="819416" y="387477"/>
                  </a:lnTo>
                  <a:lnTo>
                    <a:pt x="807763" y="386953"/>
                  </a:lnTo>
                  <a:lnTo>
                    <a:pt x="765067" y="374161"/>
                  </a:lnTo>
                  <a:lnTo>
                    <a:pt x="734656" y="351409"/>
                  </a:lnTo>
                  <a:lnTo>
                    <a:pt x="734656" y="380492"/>
                  </a:lnTo>
                  <a:lnTo>
                    <a:pt x="666292" y="380492"/>
                  </a:lnTo>
                  <a:lnTo>
                    <a:pt x="666292" y="0"/>
                  </a:lnTo>
                </a:path>
              </a:pathLst>
            </a:custGeom>
            <a:ln w="13716">
              <a:solidFill>
                <a:srgbClr val="112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47864" y="1390649"/>
              <a:ext cx="101599" cy="1029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15661" y="1390649"/>
              <a:ext cx="101600" cy="10299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76591" y="1361313"/>
              <a:ext cx="142240" cy="99060"/>
            </a:xfrm>
            <a:custGeom>
              <a:avLst/>
              <a:gdLst/>
              <a:ahLst/>
              <a:cxnLst/>
              <a:rect l="l" t="t" r="r" b="b"/>
              <a:pathLst>
                <a:path w="142240" h="99059">
                  <a:moveTo>
                    <a:pt x="60325" y="0"/>
                  </a:moveTo>
                  <a:lnTo>
                    <a:pt x="141731" y="0"/>
                  </a:lnTo>
                  <a:lnTo>
                    <a:pt x="49402" y="98933"/>
                  </a:lnTo>
                  <a:lnTo>
                    <a:pt x="0" y="98933"/>
                  </a:lnTo>
                  <a:lnTo>
                    <a:pt x="60325" y="0"/>
                  </a:lnTo>
                </a:path>
              </a:pathLst>
            </a:custGeom>
            <a:ln w="13716">
              <a:solidFill>
                <a:srgbClr val="112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243315" y="118871"/>
              <a:ext cx="832103" cy="6446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7843</Words>
  <Application>Microsoft Office PowerPoint</Application>
  <PresentationFormat>Presentación en pantalla (4:3)</PresentationFormat>
  <Paragraphs>857</Paragraphs>
  <Slides>110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110</vt:i4>
      </vt:variant>
    </vt:vector>
  </HeadingPairs>
  <TitlesOfParts>
    <vt:vector size="120" baseType="lpstr">
      <vt:lpstr>Arial</vt:lpstr>
      <vt:lpstr>Caladea</vt:lpstr>
      <vt:lpstr>Calibri</vt:lpstr>
      <vt:lpstr>Carlito</vt:lpstr>
      <vt:lpstr>Symbol</vt:lpstr>
      <vt:lpstr>TeXGyreAdventor</vt:lpstr>
      <vt:lpstr>Times New Roman</vt:lpstr>
      <vt:lpstr>Trebuchet MS</vt:lpstr>
      <vt:lpstr>Verdana</vt:lpstr>
      <vt:lpstr>Office Theme</vt:lpstr>
      <vt:lpstr>Presentación de PowerPoint</vt:lpstr>
      <vt:lpstr>PRISION  PREVENTIVA</vt:lpstr>
      <vt:lpstr>Presentación de PowerPoint</vt:lpstr>
      <vt:lpstr>GRAVEDAD/MOTIVACIÓN</vt:lpstr>
      <vt:lpstr>EXCEPCIONALIDAD</vt:lpstr>
      <vt:lpstr>Casación 626-2013-</vt:lpstr>
      <vt:lpstr>CASACION 626-2013-MOQUEGUA La audiencia de prisión preventiva</vt:lpstr>
      <vt:lpstr>CASACION 626-2013-MOQUEGUA Partes de la audiencia de prisión</vt:lpstr>
      <vt:lpstr>Presentación de PowerPoint</vt:lpstr>
      <vt:lpstr>GRAVES Y FUNDADOS  ELEMENTOS DE CONVICCIÓN</vt:lpstr>
      <vt:lpstr>CASACION 626-2013-  MOQUEGUA. Elementos de convicción</vt:lpstr>
      <vt:lpstr>SENTENCIA PLENARIA  N° 01-2017</vt:lpstr>
      <vt:lpstr>GRAVES Y FUNDADOS ELEMENTOS DE  CONVICCIÓN</vt:lpstr>
      <vt:lpstr>CASACION 626-2013-  MOQUEGUA Prueba indiciaria</vt:lpstr>
      <vt:lpstr>LA PROBLEMÁTICA DE LA  COLABORACION EFICAZ.</vt:lpstr>
      <vt:lpstr>¿CUAL ES EL ESTANDAR REQUERIDO  PARA LA IMPOSICION DE LA PRISION  PREVENTIVA?</vt:lpstr>
      <vt:lpstr>ESTANDAR REQUERIDO PARA LA  IMPOSICION DE LA MEDIDA y DEBATE  DE TIPICIDAD.</vt:lpstr>
      <vt:lpstr>ESTÁNDAR REQUERIDO Y TIPICIDAD. Round 1- Sospecha Suficiente</vt:lpstr>
      <vt:lpstr>ESTÁNDAR REQUERIDO Y TIPICIDAD. Round 1- Sospecha Suficiente</vt:lpstr>
      <vt:lpstr>ESTÁNDAR REQUERIDO Y TIPICIDAD. Round 1- No debate de tipicidad</vt:lpstr>
      <vt:lpstr>ESTÁNDAR REQUERIDO Y TIPICIDAD. Round 1- No debate de tipicidad</vt:lpstr>
      <vt:lpstr>ESTANDAR REQUERIDO Y TIPICIDAD Round 2- Sospecha grave</vt:lpstr>
      <vt:lpstr>ESTANDAR REQUERIDO Y TIPICIDAD Round 2- Sospecha grave</vt:lpstr>
      <vt:lpstr>ESTANDAR REQUERIDO Y TIPICIDAD Round 3 – No tipicidad</vt:lpstr>
      <vt:lpstr>ESTANDAR REQUERIDO Y TIPICIDAD Round 4 – No tipicidad</vt:lpstr>
      <vt:lpstr>ESTANDAR REQUERIDO Y TIPICIDAD Round 5 –tipicidad</vt:lpstr>
      <vt:lpstr>ESTANDAR REQUERIDO Y TIPICIDAD  CASO KEIKO FUJIMORI</vt:lpstr>
      <vt:lpstr>ELEMENTOS DE CONVICCION Declaración testimonial.</vt:lpstr>
      <vt:lpstr>ELEMENTOS DE CONVICCION Declaración testimonial protegida  Art. 247, 248, 249, 250.</vt:lpstr>
      <vt:lpstr>ELEMENTOS DE CONVICCION Declaración testimonial protegida</vt:lpstr>
      <vt:lpstr>ELEMENTOS DE CONVICCION Declaración testimonial protegida</vt:lpstr>
      <vt:lpstr>ELEMENTOS DE CONVICCION Declaración testimonial protegida</vt:lpstr>
      <vt:lpstr>ELEMENTOS DE CONVICCION Declaración testimonial protegida</vt:lpstr>
      <vt:lpstr>CASO KEIKO FUJIMORI Si debe corroborarse la declaración  de TP</vt:lpstr>
      <vt:lpstr>CASO KEIKO FUJIMORI ¿Es posible contra examinar?</vt:lpstr>
      <vt:lpstr>CASO KEIKO FUJIMORI ¿Es posible contra examinar?</vt:lpstr>
      <vt:lpstr>Elementos de convicción  Escuchas telefónicas</vt:lpstr>
      <vt:lpstr>Elementos de convicción  Escuchas telefónicas</vt:lpstr>
      <vt:lpstr>Elementos de convicción Traslado de prueba – Colaboración eficaz</vt:lpstr>
      <vt:lpstr>Elementos de convicción Traslado de prueba – Colaboración eficaz</vt:lpstr>
      <vt:lpstr>Traslado de declaración de  colaborador eficaz.</vt:lpstr>
      <vt:lpstr>Traslado de declaración de  colaborador eficaz.</vt:lpstr>
      <vt:lpstr>¿Es válido admitir nuevos elementos de  convicción en segunda instancia con  motivo de una prisión preventiva?</vt:lpstr>
      <vt:lpstr>PROGNOSIS DE PENA (Concreta)</vt:lpstr>
      <vt:lpstr>CASACION 626-2013-MOQUEGUA Prognosis de pena – sistema de  tercios</vt:lpstr>
      <vt:lpstr>PELIGRO PROCESAL</vt:lpstr>
      <vt:lpstr>PELIGRO PROCESAL</vt:lpstr>
      <vt:lpstr>PELIGRO DE FUGA Arraigo</vt:lpstr>
      <vt:lpstr>PELIGRO DE FUGA Arraigo – dimensiones</vt:lpstr>
      <vt:lpstr>PELIGRO DE FUGA Arraigo – Domiciliario.</vt:lpstr>
      <vt:lpstr>PELIGRO DE FUGA Arraigo – Familiar.</vt:lpstr>
      <vt:lpstr>PELIGRO DE FUGA Arraigo – Laboral.</vt:lpstr>
      <vt:lpstr>PELIGRO DE FUGA Arraigo – Bienes</vt:lpstr>
      <vt:lpstr>PELIGRO DE FUGA Arraigo</vt:lpstr>
      <vt:lpstr>Arraigo de calidad</vt:lpstr>
      <vt:lpstr>La presencia de arraigo  desincentiva la fuga</vt:lpstr>
      <vt:lpstr>PELIGRO DE FUGA Arraigo del extranjero residente</vt:lpstr>
      <vt:lpstr>“No habido”</vt:lpstr>
      <vt:lpstr>Movimiento migratorio</vt:lpstr>
      <vt:lpstr>PELIGRO DE FUGA Gravedad de la Pena</vt:lpstr>
      <vt:lpstr>PELIGRO DE FUGA Gravedad de la Pena</vt:lpstr>
      <vt:lpstr>PELIGRO DE FUGA Magnitud del daño y voluntad de  repararlo</vt:lpstr>
      <vt:lpstr>PELIGRO DE FUGA</vt:lpstr>
      <vt:lpstr>PELIGRO DE FUGA</vt:lpstr>
      <vt:lpstr>PELIGRO DE FUGA</vt:lpstr>
      <vt:lpstr>PELIGRO DE FUGA Comportamiento procesal</vt:lpstr>
      <vt:lpstr>PELIGRO DE FUGA Comportamiento procesal</vt:lpstr>
      <vt:lpstr>PELIGRO DE FUGA Comportamiento procesal</vt:lpstr>
      <vt:lpstr>PELIGRO DE FUGA Comportamiento procesal</vt:lpstr>
      <vt:lpstr>PELIGRO DE FUGA</vt:lpstr>
      <vt:lpstr>PELIGRO DE FUGA Pertenencia a una organización criminal</vt:lpstr>
      <vt:lpstr>PELIGRO DE OBSTACULIZACION</vt:lpstr>
      <vt:lpstr>PELIGRO PROCESAL Félix Moreno</vt:lpstr>
      <vt:lpstr>PELIGRO PROCESAL Club construcción – Garcia Salazar</vt:lpstr>
      <vt:lpstr>PELIGRO PROCESAL Socios Odebrecht – F. G. Camet Picone</vt:lpstr>
      <vt:lpstr>PELIGRO PROCESAL Socios Odebrecht – F. G. Camet Picone</vt:lpstr>
      <vt:lpstr>PELIGRO PROCESAL Socios Odebrecht – F. G. Camet Picone</vt:lpstr>
      <vt:lpstr>PELIGRO PROCESAL Edwin Oviedo - Lima</vt:lpstr>
      <vt:lpstr>PELIGRO PROCESAL Edwin Oviedo - Chiclayo</vt:lpstr>
      <vt:lpstr>PRINCIPIO DE  PROPORCIONALIDAD</vt:lpstr>
      <vt:lpstr>CASACION 626-2013-  MOQUEGUA El principio de  proporcionalidad</vt:lpstr>
      <vt:lpstr>DESCONOCIMIENTO DEL  PRINCIPIO DE  PROPORCIONALIDAD</vt:lpstr>
      <vt:lpstr>IDONEIDAD</vt:lpstr>
      <vt:lpstr>NECESIDAD</vt:lpstr>
      <vt:lpstr>NECESIDAD</vt:lpstr>
      <vt:lpstr>PROPORCIONALIDAD EN  SENTIDO ESTRICTO</vt:lpstr>
      <vt:lpstr>PROPORCIONALIDAD EN  SENTIDO ESTRICTO</vt:lpstr>
      <vt:lpstr>PROLONGACIÓN – PRÓRROGA -  AMPLIACIÓN DE PRISION PREVENTIVA</vt:lpstr>
      <vt:lpstr>Casación 147-2016-Lima  Prorroga de prisión preventiva</vt:lpstr>
      <vt:lpstr>Casación 147-2016-Lima  Prorroga de prisión preventiva</vt:lpstr>
      <vt:lpstr>Casación 147-2016-Lima Prolongación de la prisión preventiva no</vt:lpstr>
      <vt:lpstr>CESE DE PRISION  PREVENTIVA</vt:lpstr>
      <vt:lpstr>Casación 391-2011-Piura  Cese de Prisión</vt:lpstr>
      <vt:lpstr>Casación 391-2011-Piura  Cese de Prisión</vt:lpstr>
      <vt:lpstr>Presentación de PowerPoint</vt:lpstr>
      <vt:lpstr>Presentación de PowerPoint</vt:lpstr>
      <vt:lpstr>Presentación de PowerPoint</vt:lpstr>
      <vt:lpstr>Presentación de PowerPoint</vt:lpstr>
      <vt:lpstr>Gravedad de los hechos (formal y material)</vt:lpstr>
      <vt:lpstr>Posibilidades</vt:lpstr>
      <vt:lpstr>Clasificación del proceso</vt:lpstr>
      <vt:lpstr>Presentación de PowerPoint</vt:lpstr>
      <vt:lpstr>Acuerdo Plenario  Extraordinario N° 01-2017</vt:lpstr>
      <vt:lpstr>REGULACIÓN</vt:lpstr>
      <vt:lpstr>CONCEPTO</vt:lpstr>
      <vt:lpstr> Lo único que se puede adecuar es el plazo de prolongación y no el de prisión preventiva original.</vt:lpstr>
      <vt:lpstr>CALCULO PARA LA ADECUACIÓN DEL  PLAZO DE PROLONGACIÓN DE PRISIÓN  PREVENTIVA</vt:lpstr>
      <vt:lpstr>PRESUPUESTOS</vt:lpstr>
      <vt:lpstr>¿QUÉ SE ENTIENDE CON “Circunstancias de especial dificultad no  advertidas en el requerimiento inicial”?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CONTROL DE PLAZO</dc:title>
  <dc:creator>Jefferson Moreno</dc:creator>
  <cp:lastModifiedBy>user1</cp:lastModifiedBy>
  <cp:revision>1</cp:revision>
  <dcterms:created xsi:type="dcterms:W3CDTF">2020-10-27T18:29:04Z</dcterms:created>
  <dcterms:modified xsi:type="dcterms:W3CDTF">2020-10-27T18:31:08Z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2020-10-27T00:00:00Z</vt:filetime>
  </property>
</Properties>
</file>